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72" r:id="rId6"/>
    <p:sldId id="271" r:id="rId7"/>
    <p:sldId id="261" r:id="rId8"/>
    <p:sldId id="270" r:id="rId9"/>
    <p:sldId id="263" r:id="rId10"/>
    <p:sldId id="268" r:id="rId11"/>
    <p:sldId id="264" r:id="rId12"/>
    <p:sldId id="265" r:id="rId13"/>
    <p:sldId id="266" r:id="rId14"/>
    <p:sldId id="267" r:id="rId15"/>
    <p:sldId id="27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72824" autoAdjust="0"/>
  </p:normalViewPr>
  <p:slideViewPr>
    <p:cSldViewPr snapToGrid="0" snapToObjects="1">
      <p:cViewPr>
        <p:scale>
          <a:sx n="66" d="100"/>
          <a:sy n="66"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224569877954176E-2"/>
          <c:y val="4.6625219829213096E-2"/>
          <c:w val="0.92067778607078143"/>
          <c:h val="0.81775832369979917"/>
        </c:manualLayout>
      </c:layout>
      <c:barChart>
        <c:barDir val="col"/>
        <c:grouping val="clustered"/>
        <c:varyColors val="1"/>
        <c:ser>
          <c:idx val="0"/>
          <c:order val="0"/>
          <c:spPr>
            <a:solidFill>
              <a:srgbClr val="4F81BD">
                <a:lumMod val="60000"/>
                <a:lumOff val="40000"/>
              </a:srgbClr>
            </a:solidFill>
          </c:spPr>
          <c:invertIfNegative val="0"/>
          <c:cat>
            <c:strRef>
              <c:f>Sheet1!$A$3:$A$6</c:f>
              <c:strCache>
                <c:ptCount val="4"/>
                <c:pt idx="0">
                  <c:v>Before 1990</c:v>
                </c:pt>
                <c:pt idx="1">
                  <c:v>1990-1999</c:v>
                </c:pt>
                <c:pt idx="2">
                  <c:v>2000-2009</c:v>
                </c:pt>
                <c:pt idx="3">
                  <c:v>2010-2014</c:v>
                </c:pt>
              </c:strCache>
            </c:strRef>
          </c:cat>
          <c:val>
            <c:numRef>
              <c:f>Sheet1!$B$3:$B$6</c:f>
              <c:numCache>
                <c:formatCode>General</c:formatCode>
                <c:ptCount val="4"/>
                <c:pt idx="0">
                  <c:v>11</c:v>
                </c:pt>
                <c:pt idx="1">
                  <c:v>23</c:v>
                </c:pt>
                <c:pt idx="2">
                  <c:v>43</c:v>
                </c:pt>
                <c:pt idx="3">
                  <c:v>68</c:v>
                </c:pt>
              </c:numCache>
            </c:numRef>
          </c:val>
        </c:ser>
        <c:dLbls>
          <c:showLegendKey val="0"/>
          <c:showVal val="0"/>
          <c:showCatName val="0"/>
          <c:showSerName val="0"/>
          <c:showPercent val="0"/>
          <c:showBubbleSize val="0"/>
        </c:dLbls>
        <c:gapWidth val="138"/>
        <c:overlap val="-28"/>
        <c:axId val="35486720"/>
        <c:axId val="105330880"/>
      </c:barChart>
      <c:catAx>
        <c:axId val="35486720"/>
        <c:scaling>
          <c:orientation val="minMax"/>
        </c:scaling>
        <c:delete val="0"/>
        <c:axPos val="b"/>
        <c:majorTickMark val="out"/>
        <c:minorTickMark val="none"/>
        <c:tickLblPos val="nextTo"/>
        <c:txPr>
          <a:bodyPr/>
          <a:lstStyle/>
          <a:p>
            <a:pPr>
              <a:defRPr sz="1800" b="1"/>
            </a:pPr>
            <a:endParaRPr lang="en-US"/>
          </a:p>
        </c:txPr>
        <c:crossAx val="105330880"/>
        <c:crosses val="autoZero"/>
        <c:auto val="0"/>
        <c:lblAlgn val="ctr"/>
        <c:lblOffset val="100"/>
        <c:noMultiLvlLbl val="0"/>
      </c:catAx>
      <c:valAx>
        <c:axId val="105330880"/>
        <c:scaling>
          <c:orientation val="minMax"/>
          <c:max val="100"/>
        </c:scaling>
        <c:delete val="0"/>
        <c:axPos val="l"/>
        <c:majorGridlines/>
        <c:numFmt formatCode="General" sourceLinked="0"/>
        <c:majorTickMark val="out"/>
        <c:minorTickMark val="none"/>
        <c:tickLblPos val="nextTo"/>
        <c:crossAx val="35486720"/>
        <c:crosses val="autoZero"/>
        <c:crossBetween val="between"/>
      </c:valAx>
    </c:plotArea>
    <c:plotVisOnly val="1"/>
    <c:dispBlanksAs val="gap"/>
    <c:showDLblsOverMax val="0"/>
  </c:chart>
  <c:txPr>
    <a:bodyPr/>
    <a:lstStyle/>
    <a:p>
      <a:pPr>
        <a:defRPr sz="1300" baseline="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0.00417</cdr:x>
      <cdr:y>0.89063</cdr:y>
    </cdr:from>
    <cdr:to>
      <cdr:x>0.11458</cdr:x>
      <cdr:y>0.98785</cdr:y>
    </cdr:to>
    <cdr:sp macro="" textlink="">
      <cdr:nvSpPr>
        <cdr:cNvPr id="2" name="TextBox 1"/>
        <cdr:cNvSpPr txBox="1"/>
      </cdr:nvSpPr>
      <cdr:spPr>
        <a:xfrm xmlns:a="http://schemas.openxmlformats.org/drawingml/2006/main">
          <a:off x="19050" y="2443164"/>
          <a:ext cx="5048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0.01667</cdr:x>
      <cdr:y>0.91493</cdr:y>
    </cdr:from>
    <cdr:to>
      <cdr:x>0.08542</cdr:x>
      <cdr:y>0.99826</cdr:y>
    </cdr:to>
    <cdr:sp macro="" textlink="">
      <cdr:nvSpPr>
        <cdr:cNvPr id="3" name="TextBox 2"/>
        <cdr:cNvSpPr txBox="1"/>
      </cdr:nvSpPr>
      <cdr:spPr>
        <a:xfrm xmlns:a="http://schemas.openxmlformats.org/drawingml/2006/main">
          <a:off x="76200" y="2509838"/>
          <a:ext cx="3143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0.0375</cdr:x>
      <cdr:y>0.90451</cdr:y>
    </cdr:from>
    <cdr:to>
      <cdr:x>0.1</cdr:x>
      <cdr:y>1</cdr:y>
    </cdr:to>
    <cdr:sp macro="" textlink="">
      <cdr:nvSpPr>
        <cdr:cNvPr id="4" name="TextBox 3"/>
        <cdr:cNvSpPr txBox="1"/>
      </cdr:nvSpPr>
      <cdr:spPr>
        <a:xfrm xmlns:a="http://schemas.openxmlformats.org/drawingml/2006/main">
          <a:off x="171450" y="2481262"/>
          <a:ext cx="285750" cy="2619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0.00417</cdr:x>
      <cdr:y>0.89063</cdr:y>
    </cdr:from>
    <cdr:to>
      <cdr:x>0.11458</cdr:x>
      <cdr:y>0.98785</cdr:y>
    </cdr:to>
    <cdr:sp macro="" textlink="">
      <cdr:nvSpPr>
        <cdr:cNvPr id="5" name="TextBox 1"/>
        <cdr:cNvSpPr txBox="1"/>
      </cdr:nvSpPr>
      <cdr:spPr>
        <a:xfrm xmlns:a="http://schemas.openxmlformats.org/drawingml/2006/main">
          <a:off x="19050" y="2443164"/>
          <a:ext cx="5048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0.01667</cdr:x>
      <cdr:y>0.91493</cdr:y>
    </cdr:from>
    <cdr:to>
      <cdr:x>0.08542</cdr:x>
      <cdr:y>0.99826</cdr:y>
    </cdr:to>
    <cdr:sp macro="" textlink="">
      <cdr:nvSpPr>
        <cdr:cNvPr id="6" name="TextBox 2"/>
        <cdr:cNvSpPr txBox="1"/>
      </cdr:nvSpPr>
      <cdr:spPr>
        <a:xfrm xmlns:a="http://schemas.openxmlformats.org/drawingml/2006/main">
          <a:off x="76200" y="2509838"/>
          <a:ext cx="3143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0.0375</cdr:x>
      <cdr:y>0.90451</cdr:y>
    </cdr:from>
    <cdr:to>
      <cdr:x>0.1</cdr:x>
      <cdr:y>1</cdr:y>
    </cdr:to>
    <cdr:sp macro="" textlink="">
      <cdr:nvSpPr>
        <cdr:cNvPr id="7" name="TextBox 3"/>
        <cdr:cNvSpPr txBox="1"/>
      </cdr:nvSpPr>
      <cdr:spPr>
        <a:xfrm xmlns:a="http://schemas.openxmlformats.org/drawingml/2006/main">
          <a:off x="171450" y="2481262"/>
          <a:ext cx="285750" cy="2619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1.15555E-7</cdr:x>
      <cdr:y>0.13889</cdr:y>
    </cdr:from>
    <cdr:to>
      <cdr:x>0.03973</cdr:x>
      <cdr:y>0.89551</cdr:y>
    </cdr:to>
    <cdr:sp macro="" textlink="">
      <cdr:nvSpPr>
        <cdr:cNvPr id="8" name="TextBox 2"/>
        <cdr:cNvSpPr txBox="1"/>
      </cdr:nvSpPr>
      <cdr:spPr>
        <a:xfrm xmlns:a="http://schemas.openxmlformats.org/drawingml/2006/main" rot="16200000">
          <a:off x="-1262815" y="1789537"/>
          <a:ext cx="2869444" cy="34381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b="1" dirty="0" smtClean="0">
              <a:latin typeface="Calibri" panose="020F0502020204030204" pitchFamily="34" charset="0"/>
              <a:cs typeface="Arial" panose="020B0604020202020204" pitchFamily="34" charset="0"/>
            </a:rPr>
            <a:t>% of constitutions</a:t>
          </a:r>
          <a:endParaRPr lang="en-US" sz="2000" b="1" dirty="0">
            <a:latin typeface="Calibri" panose="020F050202020403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29E2C-241B-4E23-93B6-84487AA2B1B6}" type="datetimeFigureOut">
              <a:rPr lang="en-US" smtClean="0"/>
              <a:t>12/14/2017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5C988-D305-4F86-ADBD-14043697E8E8}" type="slidenum">
              <a:rPr lang="en-US" smtClean="0"/>
              <a:t>‹#›</a:t>
            </a:fld>
            <a:endParaRPr lang="en-US"/>
          </a:p>
        </p:txBody>
      </p:sp>
    </p:spTree>
    <p:extLst>
      <p:ext uri="{BB962C8B-B14F-4D97-AF65-F5344CB8AC3E}">
        <p14:creationId xmlns:p14="http://schemas.microsoft.com/office/powerpoint/2010/main" val="255912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baseline="0" dirty="0" smtClean="0"/>
          </a:p>
        </p:txBody>
      </p:sp>
      <p:sp>
        <p:nvSpPr>
          <p:cNvPr id="4" name="Slide Number Placeholder 3"/>
          <p:cNvSpPr>
            <a:spLocks noGrp="1"/>
          </p:cNvSpPr>
          <p:nvPr>
            <p:ph type="sldNum" sz="quarter" idx="10"/>
          </p:nvPr>
        </p:nvSpPr>
        <p:spPr/>
        <p:txBody>
          <a:bodyPr/>
          <a:lstStyle/>
          <a:p>
            <a:fld id="{1CFEA2C4-7994-482F-B088-47C40C3FE00D}" type="slidenum">
              <a:rPr lang="en-US" smtClean="0"/>
              <a:t>5</a:t>
            </a:fld>
            <a:endParaRPr lang="en-US" dirty="0"/>
          </a:p>
        </p:txBody>
      </p:sp>
    </p:spTree>
    <p:extLst>
      <p:ext uri="{BB962C8B-B14F-4D97-AF65-F5344CB8AC3E}">
        <p14:creationId xmlns:p14="http://schemas.microsoft.com/office/powerpoint/2010/main" val="258095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EA2C4-7994-482F-B088-47C40C3FE00D}" type="slidenum">
              <a:rPr lang="en-US" smtClean="0"/>
              <a:t>6</a:t>
            </a:fld>
            <a:endParaRPr lang="en-US" dirty="0"/>
          </a:p>
        </p:txBody>
      </p:sp>
    </p:spTree>
    <p:extLst>
      <p:ext uri="{BB962C8B-B14F-4D97-AF65-F5344CB8AC3E}">
        <p14:creationId xmlns:p14="http://schemas.microsoft.com/office/powerpoint/2010/main" val="258095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Approaches to equality include prohibitions of discrimination against persons with disabilities, guarantees of equal rights, guarantees of equality before the law, and guarantees of overall equality or equal opportunity for persons with disabilities.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term ‘disability’ refers to both general references to disabilities and specific mentions of mental or physical disabilities.</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No relevant provision</a:t>
            </a:r>
            <a:r>
              <a:rPr lang="en-US" sz="1200" b="0" i="0" kern="1200" dirty="0" smtClean="0">
                <a:solidFill>
                  <a:schemeClr val="tx1"/>
                </a:solidFill>
                <a:effectLst/>
                <a:latin typeface="+mn-lt"/>
                <a:ea typeface="+mn-ea"/>
                <a:cs typeface="+mn-cs"/>
              </a:rPr>
              <a:t> means that the constitution does not explicitly mention the right to equality for persons with disabilities. This does not mean that the constitution denies this right, but that it does not explicitly include it. </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No disability-specific protections </a:t>
            </a:r>
            <a:r>
              <a:rPr lang="en-US" sz="1200" b="0" i="0" kern="1200" dirty="0" smtClean="0">
                <a:solidFill>
                  <a:schemeClr val="tx1"/>
                </a:solidFill>
                <a:effectLst/>
                <a:latin typeface="+mn-lt"/>
                <a:ea typeface="+mn-ea"/>
                <a:cs typeface="+mn-cs"/>
              </a:rPr>
              <a:t>means that while these constitutions broadly guarantee the right to equality, they do not specifically do so on the basis of disability.</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Aspires to equal rights</a:t>
            </a:r>
            <a:r>
              <a:rPr lang="en-US" sz="1200" b="0" i="0" kern="1200" dirty="0" smtClean="0">
                <a:solidFill>
                  <a:schemeClr val="tx1"/>
                </a:solidFill>
                <a:effectLst/>
                <a:latin typeface="+mn-lt"/>
                <a:ea typeface="+mn-ea"/>
                <a:cs typeface="+mn-cs"/>
              </a:rPr>
              <a:t> means that the constitution protects the general right to equality for persons with disabilities but does not use language strong enough to be considered a guarantee. For example, constitutions in this category might state that the country aims to protect or promote equality regardless of disability.</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Guarantees equal rights, but allows for exceptions</a:t>
            </a:r>
            <a:r>
              <a:rPr lang="en-US" sz="1200" b="0" i="0" kern="1200" dirty="0" smtClean="0">
                <a:solidFill>
                  <a:schemeClr val="tx1"/>
                </a:solidFill>
                <a:effectLst/>
                <a:latin typeface="+mn-lt"/>
                <a:ea typeface="+mn-ea"/>
                <a:cs typeface="+mn-cs"/>
              </a:rPr>
              <a:t> includes cases where equality is guaranteed for persons with disabilities but there are stated exceptions such as if “their disability prevents them from exercising” their rights.</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Guarantees equal rights </a:t>
            </a:r>
            <a:r>
              <a:rPr lang="en-US" sz="1200" b="0" i="0" kern="1200" dirty="0" smtClean="0">
                <a:solidFill>
                  <a:schemeClr val="tx1"/>
                </a:solidFill>
                <a:effectLst/>
                <a:latin typeface="+mn-lt"/>
                <a:ea typeface="+mn-ea"/>
                <a:cs typeface="+mn-cs"/>
              </a:rPr>
              <a:t>means that the constitution protects the right to equality for persons with disabilities in authoritative language. For example, constitutions in this category might guarantee persons with disabilities’ right to equality or make it the State’s responsibility to ensure equality regardless of disability.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NOTE:</a:t>
            </a:r>
            <a:r>
              <a:rPr lang="en-US" sz="1200" b="0" i="0" kern="1200" baseline="0" dirty="0" smtClean="0">
                <a:solidFill>
                  <a:schemeClr val="tx1"/>
                </a:solidFill>
                <a:effectLst/>
                <a:latin typeface="+mn-lt"/>
                <a:ea typeface="+mn-ea"/>
                <a:cs typeface="+mn-cs"/>
              </a:rPr>
              <a:t> some of these countries’ constitutions allow for positive actions: </a:t>
            </a:r>
            <a:r>
              <a:rPr lang="en-US" sz="1200" b="0" i="0" kern="1200" dirty="0" smtClean="0">
                <a:solidFill>
                  <a:schemeClr val="tx1"/>
                </a:solidFill>
                <a:effectLst/>
                <a:latin typeface="+mn-lt"/>
                <a:ea typeface="+mn-ea"/>
                <a:cs typeface="+mn-cs"/>
              </a:rPr>
              <a:t>This is a measure or measures that may be taken to promote equality for persons with disabilities. Positive action can be framed in guaranteed terms (e.g., “the State shall adopt measures of affirmative action for persons with disabilities”) or in terms that leave open the possibility for positive action (e.g., “Nothing in this article shall prevent the State from taking measures to promote equality for persons with disabilities, in order to address past discrimination against them”).</a:t>
            </a:r>
          </a:p>
          <a:p>
            <a:endParaRPr lang="en-US" dirty="0"/>
          </a:p>
        </p:txBody>
      </p:sp>
      <p:sp>
        <p:nvSpPr>
          <p:cNvPr id="4" name="Slide Number Placeholder 3"/>
          <p:cNvSpPr>
            <a:spLocks noGrp="1"/>
          </p:cNvSpPr>
          <p:nvPr>
            <p:ph type="sldNum" sz="quarter" idx="10"/>
          </p:nvPr>
        </p:nvSpPr>
        <p:spPr/>
        <p:txBody>
          <a:bodyPr/>
          <a:lstStyle/>
          <a:p>
            <a:fld id="{5DF5C988-D305-4F86-ADBD-14043697E8E8}" type="slidenum">
              <a:rPr lang="en-US" smtClean="0"/>
              <a:t>7</a:t>
            </a:fld>
            <a:endParaRPr lang="en-US"/>
          </a:p>
        </p:txBody>
      </p:sp>
    </p:spTree>
    <p:extLst>
      <p:ext uri="{BB962C8B-B14F-4D97-AF65-F5344CB8AC3E}">
        <p14:creationId xmlns:p14="http://schemas.microsoft.com/office/powerpoint/2010/main" val="402458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defining the term “children with disabilities” some countries refer to persons with physical disabilities, some refer to persons with mental health conditions or intellectual disabilities, and some discuss persons with disabilities in general. For the purposes of our map the term “children with disabilities” captures all of these definitions.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No public special education</a:t>
            </a:r>
            <a:r>
              <a:rPr lang="en-US" sz="1200" b="0" i="0" kern="1200" dirty="0" smtClean="0">
                <a:solidFill>
                  <a:schemeClr val="tx1"/>
                </a:solidFill>
                <a:effectLst/>
                <a:latin typeface="+mn-lt"/>
                <a:ea typeface="+mn-ea"/>
                <a:cs typeface="+mn-cs"/>
              </a:rPr>
              <a:t> means children with disabilities receive no additional support to meet their needs within the public school system. NGOs and other organizations may provide some support for children with disabilities outside the public system. A public school system is a school system that is government-provided and accessible to the general public.</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Low degree of integration</a:t>
            </a:r>
            <a:r>
              <a:rPr lang="en-US" sz="1200" b="0" i="0" kern="1200" dirty="0" smtClean="0">
                <a:solidFill>
                  <a:schemeClr val="tx1"/>
                </a:solidFill>
                <a:effectLst/>
                <a:latin typeface="+mn-lt"/>
                <a:ea typeface="+mn-ea"/>
                <a:cs typeface="+mn-cs"/>
              </a:rPr>
              <a:t> means that children with disabilities are sent to separate schools within the same public school system.</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At least medium degree of integration</a:t>
            </a:r>
            <a:r>
              <a:rPr lang="en-US" sz="1200" b="0" i="0" kern="1200" dirty="0" smtClean="0">
                <a:solidFill>
                  <a:schemeClr val="tx1"/>
                </a:solidFill>
                <a:effectLst/>
                <a:latin typeface="+mn-lt"/>
                <a:ea typeface="+mn-ea"/>
                <a:cs typeface="+mn-cs"/>
              </a:rPr>
              <a:t> means that children with disabilities may attend the same schools as other students, but not necessarily the same classrooms. (however, can sometimes</a:t>
            </a:r>
            <a:r>
              <a:rPr lang="en-US" sz="1200" b="0" i="0" kern="1200" baseline="0" dirty="0" smtClean="0">
                <a:solidFill>
                  <a:schemeClr val="tx1"/>
                </a:solidFill>
                <a:effectLst/>
                <a:latin typeface="+mn-lt"/>
                <a:ea typeface="+mn-ea"/>
                <a:cs typeface="+mn-cs"/>
              </a:rPr>
              <a:t> mean this—less explicit)</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High degree of integration</a:t>
            </a:r>
            <a:r>
              <a:rPr lang="en-US" sz="1200" b="0" i="0" kern="1200" dirty="0" smtClean="0">
                <a:solidFill>
                  <a:schemeClr val="tx1"/>
                </a:solidFill>
                <a:effectLst/>
                <a:latin typeface="+mn-lt"/>
                <a:ea typeface="+mn-ea"/>
                <a:cs typeface="+mn-cs"/>
              </a:rPr>
              <a:t> means that children with disabilities are able to be taught within the same classroom as other students.</a:t>
            </a:r>
          </a:p>
          <a:p>
            <a:endParaRPr lang="en-US" dirty="0"/>
          </a:p>
        </p:txBody>
      </p:sp>
      <p:sp>
        <p:nvSpPr>
          <p:cNvPr id="4" name="Slide Number Placeholder 3"/>
          <p:cNvSpPr>
            <a:spLocks noGrp="1"/>
          </p:cNvSpPr>
          <p:nvPr>
            <p:ph type="sldNum" sz="quarter" idx="10"/>
          </p:nvPr>
        </p:nvSpPr>
        <p:spPr/>
        <p:txBody>
          <a:bodyPr/>
          <a:lstStyle/>
          <a:p>
            <a:fld id="{5DF5C988-D305-4F86-ADBD-14043697E8E8}" type="slidenum">
              <a:rPr lang="en-US" smtClean="0"/>
              <a:t>9</a:t>
            </a:fld>
            <a:endParaRPr lang="en-US"/>
          </a:p>
        </p:txBody>
      </p:sp>
    </p:spTree>
    <p:extLst>
      <p:ext uri="{BB962C8B-B14F-4D97-AF65-F5344CB8AC3E}">
        <p14:creationId xmlns:p14="http://schemas.microsoft.com/office/powerpoint/2010/main" val="1009490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Approaches to health for persons with disabilities include the right to health and the right to medical services. The right to health includes the right of persons with disabilities to physical or overall wellbeing, health protection, health security, or a life free of illness or disease. The right to medical services captures references to the state’s commitment to cure, restore or rehabilitate health; to ensure adequate health facilities for the population; or to provide access to healthcare services, curative services, medical aid, medical assistance or treatment to persons with disabilities.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term ‘disability’ refers to both general references to disabilities and specific mentions of mental or physical disabilities.</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No relevant provision or limited</a:t>
            </a:r>
            <a:r>
              <a:rPr lang="en-US" sz="1200" b="0" i="0" kern="1200" dirty="0" smtClean="0">
                <a:solidFill>
                  <a:schemeClr val="tx1"/>
                </a:solidFill>
                <a:effectLst/>
                <a:latin typeface="+mn-lt"/>
                <a:ea typeface="+mn-ea"/>
                <a:cs typeface="+mn-cs"/>
              </a:rPr>
              <a:t> means that the constitution does not explicitly protect the right to health for persons with disabilities. This does not mean that the constitution denies this right, but that it does not explicitly include it for persons with disabilities or all persons.</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No disability-specific protections</a:t>
            </a:r>
            <a:r>
              <a:rPr lang="en-US" sz="1200" b="0" i="0" kern="1200" dirty="0" smtClean="0">
                <a:solidFill>
                  <a:schemeClr val="tx1"/>
                </a:solidFill>
                <a:effectLst/>
                <a:latin typeface="+mn-lt"/>
                <a:ea typeface="+mn-ea"/>
                <a:cs typeface="+mn-cs"/>
              </a:rPr>
              <a:t> means that the constitution explicitly guarantees the right to health, or free medical services to broadly, but does not specifically guarantee any of these rights to persons with disabilities or broadly protect persons with disabilities from discrimination.</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Aspires to health rights</a:t>
            </a:r>
            <a:r>
              <a:rPr lang="en-US" sz="1200" b="0" i="0" kern="1200" dirty="0" smtClean="0">
                <a:solidFill>
                  <a:schemeClr val="tx1"/>
                </a:solidFill>
                <a:effectLst/>
                <a:latin typeface="+mn-lt"/>
                <a:ea typeface="+mn-ea"/>
                <a:cs typeface="+mn-cs"/>
              </a:rPr>
              <a:t> means that the constitution protects the right to health or medical services for persons with disabilities but does not use language strong enough to be considered a guarantee. For example, the nation will endeavor to provide the right to health for persons with disabilities or the state intends to provide medical services broadly and persons with disabilities enjoy equal rights.</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Prohibits discrimination broadly and guarantees health rights</a:t>
            </a:r>
            <a:r>
              <a:rPr lang="en-US" sz="1200" b="0" i="0" kern="1200" dirty="0" smtClean="0">
                <a:solidFill>
                  <a:schemeClr val="tx1"/>
                </a:solidFill>
                <a:effectLst/>
                <a:latin typeface="+mn-lt"/>
                <a:ea typeface="+mn-ea"/>
                <a:cs typeface="+mn-cs"/>
              </a:rPr>
              <a:t> means that the constitution guarantees the right to health, or free medical services broadly and provides general protection against discrimination based on disability, but does not specifically guarantee any approach to health for persons with disabilities.</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Guarantees health rights to person with disabilities or free medical services broadly </a:t>
            </a:r>
            <a:r>
              <a:rPr lang="en-US" sz="1200" b="0" i="0" kern="1200" dirty="0" smtClean="0">
                <a:solidFill>
                  <a:schemeClr val="tx1"/>
                </a:solidFill>
                <a:effectLst/>
                <a:latin typeface="+mn-lt"/>
                <a:ea typeface="+mn-ea"/>
                <a:cs typeface="+mn-cs"/>
              </a:rPr>
              <a:t>means that the constitution explicitly guarantees health rights to persons with disabilities or guarantees the right to free medical services broadly.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NOTE: not represented</a:t>
            </a:r>
            <a:r>
              <a:rPr lang="en-US" sz="1200" b="0" i="0" kern="1200" baseline="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“potential positive action”. This is a measure or measures that may be taken to promote the right to health for persons with disabilities. Positive action can be framed in guaranteed terms (e.g., “the State shall adopt measures of affirmative action for persons with disabilities”) or in terms that leave open the possibility for positive action (e.g., “Nothing in this article shall prevent the State from taking measures to promote the right to health for persons with disabilities, in order to address past discrimination against them”).</a:t>
            </a:r>
          </a:p>
          <a:p>
            <a:endParaRPr lang="en-US" dirty="0"/>
          </a:p>
        </p:txBody>
      </p:sp>
      <p:sp>
        <p:nvSpPr>
          <p:cNvPr id="4" name="Slide Number Placeholder 3"/>
          <p:cNvSpPr>
            <a:spLocks noGrp="1"/>
          </p:cNvSpPr>
          <p:nvPr>
            <p:ph type="sldNum" sz="quarter" idx="10"/>
          </p:nvPr>
        </p:nvSpPr>
        <p:spPr/>
        <p:txBody>
          <a:bodyPr/>
          <a:lstStyle/>
          <a:p>
            <a:fld id="{5DF5C988-D305-4F86-ADBD-14043697E8E8}" type="slidenum">
              <a:rPr lang="en-US" smtClean="0"/>
              <a:t>10</a:t>
            </a:fld>
            <a:endParaRPr lang="en-US"/>
          </a:p>
        </p:txBody>
      </p:sp>
    </p:spTree>
    <p:extLst>
      <p:ext uri="{BB962C8B-B14F-4D97-AF65-F5344CB8AC3E}">
        <p14:creationId xmlns:p14="http://schemas.microsoft.com/office/powerpoint/2010/main" val="70743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right to work is considered to be protected for persons with disabilities if the constitution states that persons with disabilities have the right to be employed, the right to labor, the right to secure a means of livelihood, or similar terminology. We also examined prohibitions against discrimination against persons with disabilities in employment. These include general prohibitions of discrimination in work, specific prohibitions of discrimination in hiring and promotions, and guarantees of equal pay for equal work.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term ‘disability’ refers to both general references to disabilities and specific mentions of mental or physical disabilities.</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No relevant provision or limited to able-bodied persons</a:t>
            </a:r>
            <a:r>
              <a:rPr lang="en-US" sz="1200" b="0" i="0" kern="1200" dirty="0" smtClean="0">
                <a:solidFill>
                  <a:schemeClr val="tx1"/>
                </a:solidFill>
                <a:effectLst/>
                <a:latin typeface="+mn-lt"/>
                <a:ea typeface="+mn-ea"/>
                <a:cs typeface="+mn-cs"/>
              </a:rPr>
              <a:t> means that the constitution does not explicitly protect the right to work for persons with disabilities, or explicitly limits the right to work to “able-bodied” persons, those “able to work,” or those “capable of working.”</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No disability-specific protections</a:t>
            </a:r>
            <a:r>
              <a:rPr lang="en-US" sz="1200" b="0" i="0" kern="1200" dirty="0" smtClean="0">
                <a:solidFill>
                  <a:schemeClr val="tx1"/>
                </a:solidFill>
                <a:effectLst/>
                <a:latin typeface="+mn-lt"/>
                <a:ea typeface="+mn-ea"/>
                <a:cs typeface="+mn-cs"/>
              </a:rPr>
              <a:t> means that the constitution explicitly guarantees the right to work broadly, but does not specifically guarantee this right to persons with disabilities or broadly protect persons with disabilities from discrimination.</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Aspires to work rights</a:t>
            </a:r>
            <a:r>
              <a:rPr lang="en-US" sz="1200" b="0" i="0" kern="1200" dirty="0" smtClean="0">
                <a:solidFill>
                  <a:schemeClr val="tx1"/>
                </a:solidFill>
                <a:effectLst/>
                <a:latin typeface="+mn-lt"/>
                <a:ea typeface="+mn-ea"/>
                <a:cs typeface="+mn-cs"/>
              </a:rPr>
              <a:t> means that the constitution protects the right to work persons with disabilities but does not use language strong enough to be considered a guarantee. For example, the nation will endeavor to provide the right to work for persons with disabilities, or the state intends to protect the right to work broadly and persons with disabilities enjoy equal rights.</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Prohibits discrimination broadly and guarantees work rights</a:t>
            </a:r>
            <a:r>
              <a:rPr lang="en-US" sz="1200" b="0" i="0" kern="1200" dirty="0" smtClean="0">
                <a:solidFill>
                  <a:schemeClr val="tx1"/>
                </a:solidFill>
                <a:effectLst/>
                <a:latin typeface="+mn-lt"/>
                <a:ea typeface="+mn-ea"/>
                <a:cs typeface="+mn-cs"/>
              </a:rPr>
              <a:t> means that the constitution guarantees the right to work broadly and broadly prohibits discrimination against persons with disabilities.</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Guarantees work rights</a:t>
            </a:r>
            <a:r>
              <a:rPr lang="en-US" sz="1200" b="0" i="0" kern="1200" dirty="0" smtClean="0">
                <a:solidFill>
                  <a:schemeClr val="tx1"/>
                </a:solidFill>
                <a:effectLst/>
                <a:latin typeface="+mn-lt"/>
                <a:ea typeface="+mn-ea"/>
                <a:cs typeface="+mn-cs"/>
              </a:rPr>
              <a:t> means that the constitution explicitly guarantees the right to work to persons with disabilities or prohibits employment discrimination against persons with disabilities.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NOTE: re “potential positive action”. This is a measure or measures that may be taken to promote work rights for persons with disabilities. Positive action can be framed in guaranteed terms (e.g., “the State shall adopt measures of affirmative action for persons with disabilities”) or in terms that leave open the possibility for positive action (e.g., “Nothing in this article shall prevent the State from taking measures to promote work rights for persons with disabilities, in order to address past discrimination against them”).</a:t>
            </a:r>
          </a:p>
          <a:p>
            <a:endParaRPr lang="en-US" dirty="0"/>
          </a:p>
        </p:txBody>
      </p:sp>
      <p:sp>
        <p:nvSpPr>
          <p:cNvPr id="4" name="Slide Number Placeholder 3"/>
          <p:cNvSpPr>
            <a:spLocks noGrp="1"/>
          </p:cNvSpPr>
          <p:nvPr>
            <p:ph type="sldNum" sz="quarter" idx="10"/>
          </p:nvPr>
        </p:nvSpPr>
        <p:spPr/>
        <p:txBody>
          <a:bodyPr/>
          <a:lstStyle/>
          <a:p>
            <a:fld id="{5DF5C988-D305-4F86-ADBD-14043697E8E8}" type="slidenum">
              <a:rPr lang="en-US" smtClean="0"/>
              <a:t>11</a:t>
            </a:fld>
            <a:endParaRPr lang="en-US"/>
          </a:p>
        </p:txBody>
      </p:sp>
    </p:spTree>
    <p:extLst>
      <p:ext uri="{BB962C8B-B14F-4D97-AF65-F5344CB8AC3E}">
        <p14:creationId xmlns:p14="http://schemas.microsoft.com/office/powerpoint/2010/main" val="38276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a:t>
            </a:r>
            <a:r>
              <a:rPr lang="en-US" baseline="0" dirty="0" smtClean="0"/>
              <a:t> either explicit legal protection from discrimination in hiring or recruitment based on disability, or broad legal protection from all forms of discrimination at the workplace based on disability. </a:t>
            </a:r>
          </a:p>
          <a:p>
            <a:endParaRPr lang="en-US" baseline="0" dirty="0" smtClean="0"/>
          </a:p>
          <a:p>
            <a:r>
              <a:rPr lang="en-US" baseline="0" dirty="0" smtClean="0"/>
              <a:t>At this preliminary stage—does not include considerations of incentives or mandates for affirmative measures in hiring. </a:t>
            </a:r>
            <a:endParaRPr lang="en-US" dirty="0"/>
          </a:p>
        </p:txBody>
      </p:sp>
      <p:sp>
        <p:nvSpPr>
          <p:cNvPr id="4" name="Slide Number Placeholder 3"/>
          <p:cNvSpPr>
            <a:spLocks noGrp="1"/>
          </p:cNvSpPr>
          <p:nvPr>
            <p:ph type="sldNum" sz="quarter" idx="10"/>
          </p:nvPr>
        </p:nvSpPr>
        <p:spPr/>
        <p:txBody>
          <a:bodyPr/>
          <a:lstStyle/>
          <a:p>
            <a:fld id="{5DF5C988-D305-4F86-ADBD-14043697E8E8}" type="slidenum">
              <a:rPr lang="en-US" smtClean="0"/>
              <a:t>12</a:t>
            </a:fld>
            <a:endParaRPr lang="en-US"/>
          </a:p>
        </p:txBody>
      </p:sp>
    </p:spTree>
    <p:extLst>
      <p:ext uri="{BB962C8B-B14F-4D97-AF65-F5344CB8AC3E}">
        <p14:creationId xmlns:p14="http://schemas.microsoft.com/office/powerpoint/2010/main" val="51388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FAFD7D-AB4F-A340-913F-0A8B83C3502F}"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348692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AFD7D-AB4F-A340-913F-0A8B83C3502F}"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324157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AFD7D-AB4F-A340-913F-0A8B83C3502F}"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41759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AFD7D-AB4F-A340-913F-0A8B83C3502F}"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48106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FAFD7D-AB4F-A340-913F-0A8B83C3502F}"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162436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FAFD7D-AB4F-A340-913F-0A8B83C3502F}"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409722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FAFD7D-AB4F-A340-913F-0A8B83C3502F}"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296665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FAFD7D-AB4F-A340-913F-0A8B83C3502F}"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142027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AFD7D-AB4F-A340-913F-0A8B83C3502F}"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415272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AFD7D-AB4F-A340-913F-0A8B83C3502F}"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117940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AFD7D-AB4F-A340-913F-0A8B83C3502F}"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01A67-03DC-F945-959F-31AA536BA08D}" type="slidenum">
              <a:rPr lang="en-US" smtClean="0"/>
              <a:t>‹#›</a:t>
            </a:fld>
            <a:endParaRPr lang="en-US"/>
          </a:p>
        </p:txBody>
      </p:sp>
    </p:spTree>
    <p:extLst>
      <p:ext uri="{BB962C8B-B14F-4D97-AF65-F5344CB8AC3E}">
        <p14:creationId xmlns:p14="http://schemas.microsoft.com/office/powerpoint/2010/main" val="262201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AFD7D-AB4F-A340-913F-0A8B83C3502F}" type="datetimeFigureOut">
              <a:rPr lang="en-US" smtClean="0"/>
              <a:t>12/14/2017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01A67-03DC-F945-959F-31AA536BA08D}" type="slidenum">
              <a:rPr lang="en-US" smtClean="0"/>
              <a:t>‹#›</a:t>
            </a:fld>
            <a:endParaRPr lang="en-US"/>
          </a:p>
        </p:txBody>
      </p:sp>
    </p:spTree>
    <p:extLst>
      <p:ext uri="{BB962C8B-B14F-4D97-AF65-F5344CB8AC3E}">
        <p14:creationId xmlns:p14="http://schemas.microsoft.com/office/powerpoint/2010/main" val="114295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nperry@ph.ucla.edu" TargetMode="External"/><Relationship Id="rId2" Type="http://schemas.openxmlformats.org/officeDocument/2006/relationships/hyperlink" Target="mailto:wwaisath@ph.ucl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677" y="2130425"/>
            <a:ext cx="8459977" cy="1470025"/>
          </a:xfrm>
        </p:spPr>
        <p:txBody>
          <a:bodyPr>
            <a:noAutofit/>
          </a:bodyPr>
          <a:lstStyle/>
          <a:p>
            <a:r>
              <a:rPr lang="en-US" sz="4600" b="1" dirty="0" smtClean="0">
                <a:latin typeface="Calibri" panose="020F0502020204030204" pitchFamily="34" charset="0"/>
              </a:rPr>
              <a:t>Building and Using Global Law and Policy Data to Monitor and Advance Rights and Opportunities for Persons with Disabilities</a:t>
            </a:r>
            <a:endParaRPr lang="en-US" sz="4600" b="1" dirty="0">
              <a:latin typeface="Calibri" panose="020F0502020204030204" pitchFamily="34" charset="0"/>
            </a:endParaRPr>
          </a:p>
        </p:txBody>
      </p:sp>
      <p:sp>
        <p:nvSpPr>
          <p:cNvPr id="3" name="Subtitle 2"/>
          <p:cNvSpPr>
            <a:spLocks noGrp="1"/>
          </p:cNvSpPr>
          <p:nvPr>
            <p:ph type="subTitle" idx="1"/>
          </p:nvPr>
        </p:nvSpPr>
        <p:spPr>
          <a:xfrm>
            <a:off x="172995" y="4762500"/>
            <a:ext cx="8612659" cy="1752600"/>
          </a:xfrm>
        </p:spPr>
        <p:txBody>
          <a:bodyPr>
            <a:normAutofit fontScale="92500"/>
          </a:bodyPr>
          <a:lstStyle/>
          <a:p>
            <a:pPr algn="r"/>
            <a:r>
              <a:rPr lang="en-US" dirty="0">
                <a:solidFill>
                  <a:schemeClr val="tx1"/>
                </a:solidFill>
                <a:latin typeface="Calibri" panose="020F0502020204030204" pitchFamily="34" charset="0"/>
              </a:rPr>
              <a:t>Willetta </a:t>
            </a:r>
            <a:r>
              <a:rPr lang="en-US" dirty="0" smtClean="0">
                <a:solidFill>
                  <a:schemeClr val="tx1"/>
                </a:solidFill>
                <a:latin typeface="Calibri" panose="020F0502020204030204" pitchFamily="34" charset="0"/>
              </a:rPr>
              <a:t>Waisath, MPH</a:t>
            </a:r>
            <a:endParaRPr lang="en-US" dirty="0">
              <a:solidFill>
                <a:schemeClr val="tx1"/>
              </a:solidFill>
              <a:latin typeface="Calibri" panose="020F0502020204030204" pitchFamily="34" charset="0"/>
            </a:endParaRPr>
          </a:p>
          <a:p>
            <a:pPr algn="r"/>
            <a:r>
              <a:rPr lang="en-US" sz="3000" dirty="0">
                <a:solidFill>
                  <a:schemeClr val="tx1"/>
                </a:solidFill>
                <a:latin typeface="Calibri" panose="020F0502020204030204" pitchFamily="34" charset="0"/>
              </a:rPr>
              <a:t>Senior Research Analyst, WORLD Policy Analysis Center</a:t>
            </a:r>
          </a:p>
          <a:p>
            <a:pPr algn="r"/>
            <a:r>
              <a:rPr lang="en-US" sz="3000" dirty="0">
                <a:solidFill>
                  <a:schemeClr val="tx1"/>
                </a:solidFill>
                <a:latin typeface="Calibri" panose="020F0502020204030204" pitchFamily="34" charset="0"/>
              </a:rPr>
              <a:t>UCLA Fielding School of Public Health </a:t>
            </a:r>
          </a:p>
          <a:p>
            <a:endParaRPr lang="en-US" dirty="0"/>
          </a:p>
        </p:txBody>
      </p:sp>
    </p:spTree>
    <p:extLst>
      <p:ext uri="{BB962C8B-B14F-4D97-AF65-F5344CB8AC3E}">
        <p14:creationId xmlns:p14="http://schemas.microsoft.com/office/powerpoint/2010/main" val="393205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wmwaisath.WPAC-LOANER6230\Desktop\Accessible maps for report\qor_health_23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5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7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wmwaisath.WPAC-LOANER6230\Desktop\Accessible maps for report\qor_7_23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5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4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wmwaisath.WPAC-LOANER6230\Desktop\Accessible maps for report\hir_dis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56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32565" y="38918"/>
            <a:ext cx="4222750" cy="646331"/>
          </a:xfrm>
          <a:prstGeom prst="rect">
            <a:avLst/>
          </a:prstGeom>
        </p:spPr>
        <p:txBody>
          <a:bodyPr wrap="square">
            <a:spAutoFit/>
          </a:bodyPr>
          <a:lstStyle/>
          <a:p>
            <a:pPr lvl="0"/>
            <a:r>
              <a:rPr lang="en-US" sz="3600" b="1" i="1" dirty="0">
                <a:solidFill>
                  <a:srgbClr val="C00000"/>
                </a:solidFill>
                <a:latin typeface="Calibri" panose="020F0502020204030204" pitchFamily="34" charset="0"/>
              </a:rPr>
              <a:t>Preliminary </a:t>
            </a:r>
            <a:r>
              <a:rPr lang="en-US" sz="3600" b="1" i="1" dirty="0" smtClean="0">
                <a:solidFill>
                  <a:srgbClr val="C00000"/>
                </a:solidFill>
                <a:latin typeface="Calibri" panose="020F0502020204030204" pitchFamily="34" charset="0"/>
              </a:rPr>
              <a:t>findings</a:t>
            </a:r>
            <a:endParaRPr lang="en-US" sz="3600" b="1"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588188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wmwaisath.WPAC-LOANER6230\Desktop\Accessible maps for report\promdemo_dis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64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21250" y="0"/>
            <a:ext cx="4222750" cy="646331"/>
          </a:xfrm>
          <a:prstGeom prst="rect">
            <a:avLst/>
          </a:prstGeom>
        </p:spPr>
        <p:txBody>
          <a:bodyPr wrap="square">
            <a:spAutoFit/>
          </a:bodyPr>
          <a:lstStyle/>
          <a:p>
            <a:pPr lvl="0"/>
            <a:r>
              <a:rPr lang="en-US" sz="3600" b="1" i="1" dirty="0">
                <a:solidFill>
                  <a:srgbClr val="C00000"/>
                </a:solidFill>
                <a:latin typeface="Calibri" panose="020F0502020204030204" pitchFamily="34" charset="0"/>
              </a:rPr>
              <a:t>Preliminary </a:t>
            </a:r>
            <a:r>
              <a:rPr lang="en-US" sz="3600" b="1" i="1" dirty="0" smtClean="0">
                <a:solidFill>
                  <a:srgbClr val="C00000"/>
                </a:solidFill>
                <a:latin typeface="Calibri" panose="020F0502020204030204" pitchFamily="34" charset="0"/>
              </a:rPr>
              <a:t>findings</a:t>
            </a:r>
            <a:endParaRPr lang="en-US" sz="3600" b="1"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01949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wmwaisath.WPAC-LOANER6230\Desktop\Accessible maps for report\term_dis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64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21250" y="0"/>
            <a:ext cx="4222750" cy="646331"/>
          </a:xfrm>
          <a:prstGeom prst="rect">
            <a:avLst/>
          </a:prstGeom>
        </p:spPr>
        <p:txBody>
          <a:bodyPr wrap="square">
            <a:spAutoFit/>
          </a:bodyPr>
          <a:lstStyle/>
          <a:p>
            <a:pPr lvl="0"/>
            <a:r>
              <a:rPr lang="en-US" sz="3600" b="1" i="1" dirty="0">
                <a:solidFill>
                  <a:srgbClr val="C00000"/>
                </a:solidFill>
                <a:latin typeface="Calibri" panose="020F0502020204030204" pitchFamily="34" charset="0"/>
              </a:rPr>
              <a:t>Preliminary </a:t>
            </a:r>
            <a:r>
              <a:rPr lang="en-US" sz="3600" b="1" i="1" dirty="0" smtClean="0">
                <a:solidFill>
                  <a:srgbClr val="C00000"/>
                </a:solidFill>
                <a:latin typeface="Calibri" panose="020F0502020204030204" pitchFamily="34" charset="0"/>
              </a:rPr>
              <a:t>findings</a:t>
            </a:r>
            <a:endParaRPr lang="en-US" sz="3600" b="1"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89373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229"/>
            <a:ext cx="9347200" cy="1117600"/>
          </a:xfrm>
        </p:spPr>
        <p:txBody>
          <a:bodyPr>
            <a:noAutofit/>
          </a:bodyPr>
          <a:lstStyle/>
          <a:p>
            <a:pPr>
              <a:tabLst>
                <a:tab pos="3657600" algn="l"/>
              </a:tabLst>
            </a:pPr>
            <a:r>
              <a:rPr lang="en-US" sz="4200" b="1" dirty="0" smtClean="0">
                <a:latin typeface="Calibri" panose="020F0502020204030204" pitchFamily="34" charset="0"/>
              </a:rPr>
              <a:t>We welcome further </a:t>
            </a:r>
            <a:r>
              <a:rPr lang="en-US" sz="4200" b="1" dirty="0" smtClean="0">
                <a:latin typeface="Calibri" panose="020F0502020204030204" pitchFamily="34" charset="0"/>
              </a:rPr>
              <a:t>i</a:t>
            </a:r>
            <a:r>
              <a:rPr lang="en-US" sz="4200" b="1" dirty="0" smtClean="0">
                <a:latin typeface="Calibri" panose="020F0502020204030204" pitchFamily="34" charset="0"/>
              </a:rPr>
              <a:t>nput &amp; discussion</a:t>
            </a:r>
            <a:endParaRPr lang="en-US" sz="4200" b="1"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457200" y="1959429"/>
            <a:ext cx="8229600" cy="4166734"/>
          </a:xfrm>
        </p:spPr>
        <p:txBody>
          <a:bodyPr/>
          <a:lstStyle/>
          <a:p>
            <a:r>
              <a:rPr lang="en-US" dirty="0" err="1" smtClean="0">
                <a:latin typeface="Calibri" panose="020F0502020204030204" pitchFamily="34" charset="0"/>
              </a:rPr>
              <a:t>Willetta</a:t>
            </a:r>
            <a:r>
              <a:rPr lang="en-US" dirty="0" smtClean="0">
                <a:latin typeface="Calibri" panose="020F0502020204030204" pitchFamily="34" charset="0"/>
              </a:rPr>
              <a:t> </a:t>
            </a:r>
            <a:r>
              <a:rPr lang="en-US" dirty="0" err="1" smtClean="0">
                <a:latin typeface="Calibri" panose="020F0502020204030204" pitchFamily="34" charset="0"/>
              </a:rPr>
              <a:t>Waisath</a:t>
            </a:r>
            <a:endParaRPr lang="en-US" dirty="0">
              <a:latin typeface="Calibri" panose="020F0502020204030204" pitchFamily="34" charset="0"/>
            </a:endParaRPr>
          </a:p>
          <a:p>
            <a:pPr lvl="1"/>
            <a:r>
              <a:rPr lang="en-US" dirty="0" smtClean="0">
                <a:latin typeface="Calibri" panose="020F0502020204030204" pitchFamily="34" charset="0"/>
                <a:hlinkClick r:id="rId2"/>
              </a:rPr>
              <a:t>wwaisath@ph.ucla.edu</a:t>
            </a:r>
            <a:endParaRPr lang="en-US" dirty="0" smtClean="0">
              <a:latin typeface="Calibri" panose="020F0502020204030204" pitchFamily="34" charset="0"/>
            </a:endParaRPr>
          </a:p>
          <a:p>
            <a:pPr lvl="1"/>
            <a:endParaRPr lang="en-US" dirty="0">
              <a:latin typeface="Calibri" panose="020F0502020204030204" pitchFamily="34" charset="0"/>
            </a:endParaRPr>
          </a:p>
          <a:p>
            <a:r>
              <a:rPr lang="en-US" dirty="0" smtClean="0">
                <a:latin typeface="Calibri" panose="020F0502020204030204" pitchFamily="34" charset="0"/>
              </a:rPr>
              <a:t>Nick Perry</a:t>
            </a:r>
          </a:p>
          <a:p>
            <a:pPr lvl="1"/>
            <a:r>
              <a:rPr lang="en-US" dirty="0" smtClean="0">
                <a:latin typeface="Calibri" panose="020F0502020204030204" pitchFamily="34" charset="0"/>
                <a:hlinkClick r:id="rId3"/>
              </a:rPr>
              <a:t>nperry@ph.ucla.edu</a:t>
            </a:r>
            <a:r>
              <a:rPr lang="en-US"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69584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707"/>
          <a:stretch/>
        </p:blipFill>
        <p:spPr bwMode="auto">
          <a:xfrm>
            <a:off x="79771" y="712572"/>
            <a:ext cx="8940661" cy="589101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218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3514"/>
            <a:ext cx="9143999" cy="1143000"/>
          </a:xfrm>
        </p:spPr>
        <p:txBody>
          <a:bodyPr>
            <a:noAutofit/>
          </a:bodyPr>
          <a:lstStyle/>
          <a:p>
            <a:r>
              <a:rPr lang="en-US" sz="4150" b="1" dirty="0" smtClean="0">
                <a:latin typeface="Calibri" panose="020F0502020204030204" pitchFamily="34" charset="0"/>
              </a:rPr>
              <a:t>Currently Available Data on Rights and Opportunities for Persons with Disabilities  </a:t>
            </a:r>
            <a:endParaRPr lang="en-US" sz="4150" b="1" dirty="0">
              <a:latin typeface="Calibri" panose="020F0502020204030204" pitchFamily="34" charset="0"/>
            </a:endParaRPr>
          </a:p>
        </p:txBody>
      </p:sp>
      <p:sp>
        <p:nvSpPr>
          <p:cNvPr id="3" name="Content Placeholder 2"/>
          <p:cNvSpPr>
            <a:spLocks noGrp="1"/>
          </p:cNvSpPr>
          <p:nvPr>
            <p:ph idx="1"/>
          </p:nvPr>
        </p:nvSpPr>
        <p:spPr>
          <a:xfrm>
            <a:off x="457200" y="2423886"/>
            <a:ext cx="8229600" cy="5341257"/>
          </a:xfrm>
        </p:spPr>
        <p:txBody>
          <a:bodyPr>
            <a:noAutofit/>
          </a:bodyPr>
          <a:lstStyle/>
          <a:p>
            <a:r>
              <a:rPr lang="en-US" dirty="0" smtClean="0">
                <a:latin typeface="Calibri" panose="020F0502020204030204" pitchFamily="34" charset="0"/>
              </a:rPr>
              <a:t>Constitutional rights  </a:t>
            </a:r>
          </a:p>
          <a:p>
            <a:pPr lvl="1"/>
            <a:r>
              <a:rPr lang="en-US" sz="2400" dirty="0" smtClean="0">
                <a:latin typeface="Calibri" panose="020F0502020204030204" pitchFamily="34" charset="0"/>
              </a:rPr>
              <a:t>Equality and non-discrimination</a:t>
            </a:r>
          </a:p>
          <a:p>
            <a:pPr lvl="1"/>
            <a:r>
              <a:rPr lang="en-US" sz="2400" dirty="0" smtClean="0">
                <a:latin typeface="Calibri" panose="020F0502020204030204" pitchFamily="34" charset="0"/>
              </a:rPr>
              <a:t>Education</a:t>
            </a:r>
          </a:p>
          <a:p>
            <a:pPr lvl="1"/>
            <a:r>
              <a:rPr lang="en-US" sz="2400" dirty="0" smtClean="0">
                <a:latin typeface="Calibri" panose="020F0502020204030204" pitchFamily="34" charset="0"/>
              </a:rPr>
              <a:t>Work</a:t>
            </a:r>
          </a:p>
          <a:p>
            <a:pPr lvl="1"/>
            <a:r>
              <a:rPr lang="en-US" sz="2400" dirty="0" smtClean="0">
                <a:latin typeface="Calibri" panose="020F0502020204030204" pitchFamily="34" charset="0"/>
              </a:rPr>
              <a:t>Health</a:t>
            </a:r>
          </a:p>
          <a:p>
            <a:pPr marL="457200" lvl="1" indent="0">
              <a:buNone/>
            </a:pPr>
            <a:endParaRPr lang="en-US" sz="800" dirty="0" smtClean="0">
              <a:latin typeface="Calibri" panose="020F0502020204030204" pitchFamily="34" charset="0"/>
            </a:endParaRPr>
          </a:p>
          <a:p>
            <a:r>
              <a:rPr lang="en-US" dirty="0" smtClean="0">
                <a:latin typeface="Calibri" panose="020F0502020204030204" pitchFamily="34" charset="0"/>
              </a:rPr>
              <a:t>Laws and policies  </a:t>
            </a:r>
          </a:p>
          <a:p>
            <a:pPr lvl="1"/>
            <a:r>
              <a:rPr lang="en-US" sz="2400" dirty="0" smtClean="0">
                <a:latin typeface="Calibri" panose="020F0502020204030204" pitchFamily="34" charset="0"/>
              </a:rPr>
              <a:t>Integrated education</a:t>
            </a:r>
            <a:endParaRPr lang="en-US" sz="2400" dirty="0">
              <a:latin typeface="Calibri" panose="020F0502020204030204" pitchFamily="34" charset="0"/>
            </a:endParaRPr>
          </a:p>
          <a:p>
            <a:pPr lvl="1"/>
            <a:r>
              <a:rPr lang="en-US" sz="2400" dirty="0" smtClean="0">
                <a:latin typeface="Calibri" panose="020F0502020204030204" pitchFamily="34" charset="0"/>
              </a:rPr>
              <a:t>Paid leave for health needs</a:t>
            </a:r>
          </a:p>
          <a:p>
            <a:pPr lvl="1"/>
            <a:r>
              <a:rPr lang="en-US" sz="2400" dirty="0" smtClean="0">
                <a:latin typeface="Calibri" panose="020F0502020204030204" pitchFamily="34" charset="0"/>
              </a:rPr>
              <a:t>Resources for families with children with disabilities</a:t>
            </a:r>
          </a:p>
        </p:txBody>
      </p:sp>
    </p:spTree>
    <p:extLst>
      <p:ext uri="{BB962C8B-B14F-4D97-AF65-F5344CB8AC3E}">
        <p14:creationId xmlns:p14="http://schemas.microsoft.com/office/powerpoint/2010/main" val="122708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739"/>
            <a:ext cx="9144000" cy="1143000"/>
          </a:xfrm>
        </p:spPr>
        <p:txBody>
          <a:bodyPr>
            <a:normAutofit/>
          </a:bodyPr>
          <a:lstStyle/>
          <a:p>
            <a:r>
              <a:rPr lang="en-US" b="1" dirty="0" smtClean="0">
                <a:latin typeface="Calibri" panose="020F0502020204030204" pitchFamily="34" charset="0"/>
              </a:rPr>
              <a:t>New Data Areas Under Development</a:t>
            </a:r>
            <a:endParaRPr lang="en-US" b="1" dirty="0">
              <a:latin typeface="Calibri" panose="020F0502020204030204" pitchFamily="34" charset="0"/>
            </a:endParaRPr>
          </a:p>
        </p:txBody>
      </p:sp>
      <p:sp>
        <p:nvSpPr>
          <p:cNvPr id="3" name="Content Placeholder 2"/>
          <p:cNvSpPr>
            <a:spLocks noGrp="1"/>
          </p:cNvSpPr>
          <p:nvPr>
            <p:ph idx="1"/>
          </p:nvPr>
        </p:nvSpPr>
        <p:spPr>
          <a:xfrm>
            <a:off x="457200" y="1586739"/>
            <a:ext cx="8229600" cy="4320575"/>
          </a:xfrm>
        </p:spPr>
        <p:txBody>
          <a:bodyPr>
            <a:normAutofit/>
          </a:bodyPr>
          <a:lstStyle/>
          <a:p>
            <a:r>
              <a:rPr lang="en-US" dirty="0">
                <a:latin typeface="Calibri" panose="020F0502020204030204" pitchFamily="34" charset="0"/>
              </a:rPr>
              <a:t>Inclusive education for youth with </a:t>
            </a:r>
            <a:r>
              <a:rPr lang="en-US" dirty="0" smtClean="0">
                <a:latin typeface="Calibri" panose="020F0502020204030204" pitchFamily="34" charset="0"/>
              </a:rPr>
              <a:t>disabilities</a:t>
            </a:r>
          </a:p>
          <a:p>
            <a:pPr marL="0" indent="0">
              <a:buNone/>
            </a:pPr>
            <a:endParaRPr lang="en-US" dirty="0">
              <a:latin typeface="Calibri" panose="020F0502020204030204" pitchFamily="34" charset="0"/>
            </a:endParaRPr>
          </a:p>
          <a:p>
            <a:r>
              <a:rPr lang="en-US" dirty="0" smtClean="0">
                <a:latin typeface="Calibri" panose="020F0502020204030204" pitchFamily="34" charset="0"/>
              </a:rPr>
              <a:t>Preventing workplace discrimination against persons with disabilities </a:t>
            </a:r>
          </a:p>
          <a:p>
            <a:pPr marL="0" indent="0">
              <a:buNone/>
            </a:pPr>
            <a:endParaRPr lang="en-US" sz="1200" dirty="0" smtClean="0">
              <a:latin typeface="Calibri" panose="020F0502020204030204" pitchFamily="34" charset="0"/>
            </a:endParaRPr>
          </a:p>
          <a:p>
            <a:endParaRPr lang="en-US" sz="1200" dirty="0" smtClean="0">
              <a:latin typeface="Calibri" panose="020F0502020204030204" pitchFamily="34" charset="0"/>
            </a:endParaRPr>
          </a:p>
          <a:p>
            <a:r>
              <a:rPr lang="en-US" dirty="0" smtClean="0">
                <a:latin typeface="Calibri" panose="020F0502020204030204" pitchFamily="34" charset="0"/>
              </a:rPr>
              <a:t>Reasonable accommodation for full-time and part-time work </a:t>
            </a:r>
          </a:p>
          <a:p>
            <a:endParaRPr lang="en-US" dirty="0" smtClean="0">
              <a:latin typeface="Calibri" panose="020F0502020204030204" pitchFamily="34" charset="0"/>
            </a:endParaRPr>
          </a:p>
        </p:txBody>
      </p:sp>
    </p:spTree>
    <p:extLst>
      <p:ext uri="{BB962C8B-B14F-4D97-AF65-F5344CB8AC3E}">
        <p14:creationId xmlns:p14="http://schemas.microsoft.com/office/powerpoint/2010/main" val="338808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40114"/>
            <a:ext cx="8763001" cy="4470400"/>
          </a:xfrm>
        </p:spPr>
        <p:txBody>
          <a:bodyPr>
            <a:noAutofit/>
          </a:bodyPr>
          <a:lstStyle/>
          <a:p>
            <a:pPr>
              <a:buClr>
                <a:schemeClr val="tx2"/>
              </a:buClr>
              <a:buFont typeface="Arial" panose="020B0604020202020204" pitchFamily="34" charset="0"/>
              <a:buChar char="•"/>
            </a:pPr>
            <a:r>
              <a:rPr lang="en-US" sz="3600" dirty="0" smtClean="0">
                <a:latin typeface="Calibri" panose="020F0502020204030204" pitchFamily="34" charset="0"/>
              </a:rPr>
              <a:t>National legal sources from global compendiums</a:t>
            </a:r>
          </a:p>
          <a:p>
            <a:pPr>
              <a:buClr>
                <a:schemeClr val="tx2"/>
              </a:buClr>
              <a:buFont typeface="Arial" panose="020B0604020202020204" pitchFamily="34" charset="0"/>
              <a:buChar char="•"/>
            </a:pPr>
            <a:endParaRPr lang="en-US" sz="1600" dirty="0" smtClean="0">
              <a:latin typeface="Calibri" panose="020F0502020204030204" pitchFamily="34" charset="0"/>
            </a:endParaRPr>
          </a:p>
          <a:p>
            <a:pPr>
              <a:buClr>
                <a:schemeClr val="tx2"/>
              </a:buClr>
              <a:buFont typeface="Arial" panose="020B0604020202020204" pitchFamily="34" charset="0"/>
              <a:buChar char="•"/>
            </a:pPr>
            <a:r>
              <a:rPr lang="en-US" sz="3600" dirty="0" smtClean="0">
                <a:latin typeface="Calibri" panose="020F0502020204030204" pitchFamily="34" charset="0"/>
              </a:rPr>
              <a:t>Primary national legal sources: constitutional texts and original legislation</a:t>
            </a:r>
          </a:p>
          <a:p>
            <a:pPr>
              <a:buClr>
                <a:schemeClr val="tx2"/>
              </a:buClr>
              <a:buFont typeface="Arial" panose="020B0604020202020204" pitchFamily="34" charset="0"/>
              <a:buChar char="•"/>
            </a:pPr>
            <a:endParaRPr lang="en-US" sz="1600" dirty="0" smtClean="0">
              <a:latin typeface="Calibri" panose="020F0502020204030204" pitchFamily="34" charset="0"/>
            </a:endParaRPr>
          </a:p>
          <a:p>
            <a:pPr>
              <a:buClr>
                <a:schemeClr val="tx2"/>
              </a:buClr>
              <a:buFont typeface="Arial" panose="020B0604020202020204" pitchFamily="34" charset="0"/>
              <a:buChar char="•"/>
            </a:pPr>
            <a:r>
              <a:rPr lang="en-US" sz="3600" dirty="0" smtClean="0">
                <a:latin typeface="Calibri" panose="020F0502020204030204" pitchFamily="34" charset="0"/>
              </a:rPr>
              <a:t>Secondary sources such as country reports to the UN</a:t>
            </a:r>
          </a:p>
          <a:p>
            <a:pPr lvl="1">
              <a:buClr>
                <a:schemeClr val="tx2"/>
              </a:buClr>
              <a:buFont typeface="Wingdings" panose="05000000000000000000" pitchFamily="2" charset="2"/>
              <a:buChar char="Ø"/>
            </a:pPr>
            <a:endParaRPr lang="en-US" sz="2000" dirty="0" smtClean="0">
              <a:latin typeface="Calibri" panose="020F0502020204030204" pitchFamily="34" charset="0"/>
            </a:endParaRPr>
          </a:p>
        </p:txBody>
      </p:sp>
      <p:sp>
        <p:nvSpPr>
          <p:cNvPr id="9" name="Title 1"/>
          <p:cNvSpPr txBox="1">
            <a:spLocks/>
          </p:cNvSpPr>
          <p:nvPr/>
        </p:nvSpPr>
        <p:spPr>
          <a:xfrm>
            <a:off x="152400" y="745671"/>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3657600" algn="l"/>
              </a:tabLst>
            </a:pPr>
            <a:r>
              <a:rPr lang="en-US" b="1" dirty="0" smtClean="0">
                <a:latin typeface="Calibri" panose="020F0502020204030204" pitchFamily="34" charset="0"/>
              </a:rPr>
              <a:t>Database Methodology: Sources</a:t>
            </a:r>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715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1312295"/>
            <a:ext cx="8509000" cy="5115626"/>
          </a:xfrm>
        </p:spPr>
        <p:txBody>
          <a:bodyPr>
            <a:noAutofit/>
          </a:bodyPr>
          <a:lstStyle/>
          <a:p>
            <a:pPr>
              <a:buClr>
                <a:schemeClr val="tx2"/>
              </a:buClr>
              <a:buFont typeface="Arial" panose="020B0604020202020204" pitchFamily="34" charset="0"/>
              <a:buChar char="•"/>
            </a:pPr>
            <a:r>
              <a:rPr lang="en-CA" sz="3400" dirty="0" smtClean="0">
                <a:latin typeface="Calibri" panose="020F0502020204030204" pitchFamily="34" charset="0"/>
              </a:rPr>
              <a:t>Coding in original languages</a:t>
            </a:r>
          </a:p>
          <a:p>
            <a:pPr>
              <a:buClr>
                <a:schemeClr val="tx2"/>
              </a:buClr>
              <a:buFont typeface="Arial" panose="020B0604020202020204" pitchFamily="34" charset="0"/>
              <a:buChar char="•"/>
            </a:pPr>
            <a:endParaRPr lang="en-CA" sz="800" dirty="0">
              <a:latin typeface="Calibri" panose="020F0502020204030204" pitchFamily="34" charset="0"/>
            </a:endParaRPr>
          </a:p>
          <a:p>
            <a:pPr>
              <a:buClr>
                <a:schemeClr val="tx2"/>
              </a:buClr>
              <a:buFont typeface="Arial" panose="020B0604020202020204" pitchFamily="34" charset="0"/>
              <a:buChar char="•"/>
            </a:pPr>
            <a:r>
              <a:rPr lang="en-CA" sz="3400" dirty="0" smtClean="0">
                <a:latin typeface="Calibri" panose="020F0502020204030204" pitchFamily="34" charset="0"/>
              </a:rPr>
              <a:t>Review in </a:t>
            </a:r>
            <a:r>
              <a:rPr lang="en-CA" sz="3400" dirty="0">
                <a:latin typeface="Calibri" panose="020F0502020204030204" pitchFamily="34" charset="0"/>
              </a:rPr>
              <a:t>a systematic, </a:t>
            </a:r>
            <a:r>
              <a:rPr lang="en-CA" sz="3400" dirty="0" smtClean="0">
                <a:latin typeface="Calibri" panose="020F0502020204030204" pitchFamily="34" charset="0"/>
              </a:rPr>
              <a:t>consistent</a:t>
            </a:r>
            <a:r>
              <a:rPr lang="en-CA" sz="3400" dirty="0">
                <a:latin typeface="Calibri" panose="020F0502020204030204" pitchFamily="34" charset="0"/>
              </a:rPr>
              <a:t>, and comparative </a:t>
            </a:r>
            <a:r>
              <a:rPr lang="en-CA" sz="3400" dirty="0" smtClean="0">
                <a:latin typeface="Calibri" panose="020F0502020204030204" pitchFamily="34" charset="0"/>
              </a:rPr>
              <a:t>way</a:t>
            </a:r>
          </a:p>
          <a:p>
            <a:pPr>
              <a:buClr>
                <a:schemeClr val="tx2"/>
              </a:buClr>
              <a:buFont typeface="Arial" panose="020B0604020202020204" pitchFamily="34" charset="0"/>
              <a:buChar char="•"/>
            </a:pPr>
            <a:endParaRPr lang="en-CA" sz="800" dirty="0" smtClean="0">
              <a:latin typeface="Calibri" panose="020F0502020204030204" pitchFamily="34" charset="0"/>
            </a:endParaRPr>
          </a:p>
          <a:p>
            <a:pPr>
              <a:buClr>
                <a:schemeClr val="tx2"/>
              </a:buClr>
              <a:buFont typeface="Arial" panose="020B0604020202020204" pitchFamily="34" charset="0"/>
              <a:buChar char="•"/>
            </a:pPr>
            <a:r>
              <a:rPr lang="en-CA" sz="3400" dirty="0" smtClean="0">
                <a:latin typeface="Calibri" panose="020F0502020204030204" pitchFamily="34" charset="0"/>
              </a:rPr>
              <a:t>Quality </a:t>
            </a:r>
            <a:r>
              <a:rPr lang="en-CA" sz="3400" dirty="0">
                <a:latin typeface="Calibri" panose="020F0502020204030204" pitchFamily="34" charset="0"/>
              </a:rPr>
              <a:t>checks: </a:t>
            </a:r>
            <a:endParaRPr lang="en-CA" sz="3400" dirty="0" smtClean="0">
              <a:latin typeface="Calibri" panose="020F0502020204030204" pitchFamily="34" charset="0"/>
            </a:endParaRPr>
          </a:p>
          <a:p>
            <a:pPr lvl="1">
              <a:buClr>
                <a:schemeClr val="tx2"/>
              </a:buClr>
              <a:buFont typeface="Arial" panose="020B0604020202020204" pitchFamily="34" charset="0"/>
              <a:buChar char="•"/>
            </a:pPr>
            <a:r>
              <a:rPr lang="en-CA" sz="3000" dirty="0" smtClean="0">
                <a:latin typeface="Calibri" panose="020F0502020204030204" pitchFamily="34" charset="0"/>
              </a:rPr>
              <a:t>Double coding; reconciling</a:t>
            </a:r>
          </a:p>
          <a:p>
            <a:pPr lvl="1">
              <a:buClr>
                <a:schemeClr val="tx2"/>
              </a:buClr>
              <a:buFont typeface="Arial" panose="020B0604020202020204" pitchFamily="34" charset="0"/>
              <a:buChar char="•"/>
            </a:pPr>
            <a:r>
              <a:rPr lang="en-CA" sz="3000" dirty="0" smtClean="0">
                <a:latin typeface="Calibri" panose="020F0502020204030204" pitchFamily="34" charset="0"/>
              </a:rPr>
              <a:t>Database cleaning</a:t>
            </a:r>
          </a:p>
          <a:p>
            <a:pPr lvl="1">
              <a:buClr>
                <a:schemeClr val="tx2"/>
              </a:buClr>
              <a:buFont typeface="Arial" panose="020B0604020202020204" pitchFamily="34" charset="0"/>
              <a:buChar char="•"/>
            </a:pPr>
            <a:r>
              <a:rPr lang="en-CA" sz="3000" dirty="0" smtClean="0">
                <a:latin typeface="Calibri" panose="020F0502020204030204" pitchFamily="34" charset="0"/>
              </a:rPr>
              <a:t>Verification of outliers</a:t>
            </a:r>
          </a:p>
          <a:p>
            <a:pPr lvl="1">
              <a:buClr>
                <a:schemeClr val="tx2"/>
              </a:buClr>
              <a:buFont typeface="Arial" panose="020B0604020202020204" pitchFamily="34" charset="0"/>
              <a:buChar char="•"/>
            </a:pPr>
            <a:r>
              <a:rPr lang="en-CA" sz="3000" dirty="0" smtClean="0">
                <a:latin typeface="Calibri" panose="020F0502020204030204" pitchFamily="34" charset="0"/>
              </a:rPr>
              <a:t>Periodic updates</a:t>
            </a:r>
          </a:p>
          <a:p>
            <a:pPr lvl="1">
              <a:buClr>
                <a:schemeClr val="tx2"/>
              </a:buClr>
              <a:buFont typeface="Arial" panose="020B0604020202020204" pitchFamily="34" charset="0"/>
              <a:buChar char="•"/>
            </a:pPr>
            <a:r>
              <a:rPr lang="en-CA" sz="3000" dirty="0" smtClean="0">
                <a:latin typeface="Calibri" panose="020F0502020204030204" pitchFamily="34" charset="0"/>
              </a:rPr>
              <a:t>Feedback from countries/regions</a:t>
            </a:r>
            <a:endParaRPr lang="en-CA" sz="3000" dirty="0">
              <a:latin typeface="Calibri" panose="020F0502020204030204" pitchFamily="34" charset="0"/>
            </a:endParaRPr>
          </a:p>
        </p:txBody>
      </p:sp>
      <p:sp>
        <p:nvSpPr>
          <p:cNvPr id="9" name="Title 1"/>
          <p:cNvSpPr txBox="1">
            <a:spLocks/>
          </p:cNvSpPr>
          <p:nvPr/>
        </p:nvSpPr>
        <p:spPr>
          <a:xfrm>
            <a:off x="152400" y="633806"/>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3657600" algn="l"/>
              </a:tabLst>
            </a:pPr>
            <a:r>
              <a:rPr lang="en-US" b="1" dirty="0" smtClean="0">
                <a:latin typeface="Calibri" panose="020F0502020204030204" pitchFamily="34" charset="0"/>
              </a:rPr>
              <a:t>Coding Process and Frameworks</a:t>
            </a:r>
            <a:endParaRPr lang="en-US" b="1"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390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mwaisath.WPAC-LOANER6230\Desktop\Accessible maps for report\qor_podeorebl_23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5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536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93" y="457200"/>
            <a:ext cx="9582912" cy="1143000"/>
          </a:xfrm>
        </p:spPr>
        <p:txBody>
          <a:bodyPr>
            <a:noAutofit/>
          </a:bodyPr>
          <a:lstStyle/>
          <a:p>
            <a:r>
              <a:rPr lang="en-US" b="1" dirty="0" smtClean="0">
                <a:latin typeface="Calibri" panose="020F0502020204030204" pitchFamily="34" charset="0"/>
              </a:rPr>
              <a:t>Constitutional Rights over Time</a:t>
            </a:r>
            <a:endParaRPr lang="en-US" b="1" dirty="0">
              <a:latin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4297777"/>
              </p:ext>
            </p:extLst>
          </p:nvPr>
        </p:nvGraphicFramePr>
        <p:xfrm>
          <a:off x="73152" y="2797050"/>
          <a:ext cx="8653881" cy="37924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16964" y="1719832"/>
            <a:ext cx="8661199" cy="1077218"/>
          </a:xfrm>
          <a:prstGeom prst="rect">
            <a:avLst/>
          </a:prstGeom>
          <a:noFill/>
        </p:spPr>
        <p:txBody>
          <a:bodyPr wrap="square" rtlCol="0">
            <a:spAutoFit/>
          </a:bodyPr>
          <a:lstStyle/>
          <a:p>
            <a:pPr algn="ctr"/>
            <a:r>
              <a:rPr lang="en-US" sz="3200" b="1" i="1" dirty="0" smtClean="0">
                <a:latin typeface="Calibri" panose="020F0502020204030204" pitchFamily="34" charset="0"/>
              </a:rPr>
              <a:t>Guarantees to equality and non-discrimination for persons with disabilities by year of adoption</a:t>
            </a:r>
            <a:endParaRPr lang="en-US" sz="3200" b="1" i="1" dirty="0">
              <a:latin typeface="Calibri" panose="020F0502020204030204" pitchFamily="34" charset="0"/>
            </a:endParaRPr>
          </a:p>
        </p:txBody>
      </p:sp>
    </p:spTree>
    <p:extLst>
      <p:ext uri="{BB962C8B-B14F-4D97-AF65-F5344CB8AC3E}">
        <p14:creationId xmlns:p14="http://schemas.microsoft.com/office/powerpoint/2010/main" val="1062598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mwaisath.WPAC-LOANER6230\Desktop\Accessible maps for report\spec_needs_integration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5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94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919</TotalTime>
  <Words>598</Words>
  <Application>Microsoft Office PowerPoint</Application>
  <PresentationFormat>On-screen Show (4:3)</PresentationFormat>
  <Paragraphs>115</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Building and Using Global Law and Policy Data to Monitor and Advance Rights and Opportunities for Persons with Disabilities</vt:lpstr>
      <vt:lpstr>PowerPoint Presentation</vt:lpstr>
      <vt:lpstr>Currently Available Data on Rights and Opportunities for Persons with Disabilities  </vt:lpstr>
      <vt:lpstr>New Data Areas Under Development</vt:lpstr>
      <vt:lpstr>PowerPoint Presentation</vt:lpstr>
      <vt:lpstr>PowerPoint Presentation</vt:lpstr>
      <vt:lpstr>PowerPoint Presentation</vt:lpstr>
      <vt:lpstr>Constitutional Rights over Time</vt:lpstr>
      <vt:lpstr>PowerPoint Presentation</vt:lpstr>
      <vt:lpstr>PowerPoint Presentation</vt:lpstr>
      <vt:lpstr>PowerPoint Presentation</vt:lpstr>
      <vt:lpstr>PowerPoint Presentation</vt:lpstr>
      <vt:lpstr>PowerPoint Presentation</vt:lpstr>
      <vt:lpstr>PowerPoint Presentation</vt:lpstr>
      <vt:lpstr>We welcome further input &amp;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Carl Cohen</dc:creator>
  <cp:lastModifiedBy>wmwaisath</cp:lastModifiedBy>
  <cp:revision>40</cp:revision>
  <dcterms:created xsi:type="dcterms:W3CDTF">2014-03-20T16:04:51Z</dcterms:created>
  <dcterms:modified xsi:type="dcterms:W3CDTF">2017-12-14T13:37:51Z</dcterms:modified>
</cp:coreProperties>
</file>