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65" r:id="rId3"/>
    <p:sldId id="258" r:id="rId4"/>
    <p:sldId id="270" r:id="rId5"/>
    <p:sldId id="260" r:id="rId6"/>
    <p:sldId id="261" r:id="rId7"/>
    <p:sldId id="257" r:id="rId8"/>
    <p:sldId id="259" r:id="rId9"/>
    <p:sldId id="263" r:id="rId10"/>
    <p:sldId id="264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0000FF"/>
    <a:srgbClr val="663300"/>
    <a:srgbClr val="FFCC66"/>
    <a:srgbClr val="E09B1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1" autoAdjust="0"/>
    <p:restoredTop sz="94660"/>
  </p:normalViewPr>
  <p:slideViewPr>
    <p:cSldViewPr snapToGrid="0">
      <p:cViewPr varScale="1">
        <p:scale>
          <a:sx n="75" d="100"/>
          <a:sy n="75" d="100"/>
        </p:scale>
        <p:origin x="2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eko.Kajima\Documents\Flagship%20report\Draft\ele_all%2019%20Sep%202017%20M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Martinho\Documents\Disability\SDGs%20and%20disability%20-%20evidence\SDG%207%20Energy\WHO%20assistive%20products%20lists%20-%20electricity%20run\WHO_Priority%20Assistive%20Products%20List%2019Sep2017%20MM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/>
              <a:t>Households with Electricity (%) 1991-2015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DHS_IPUMS!$D$4</c:f>
              <c:strCache>
                <c:ptCount val="1"/>
                <c:pt idx="0">
                  <c:v>Households with person(s) with disabilities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DHS_IPUMS!$B$6:$B$51</c:f>
              <c:strCache>
                <c:ptCount val="46"/>
                <c:pt idx="0">
                  <c:v>Maldives</c:v>
                </c:pt>
                <c:pt idx="1">
                  <c:v>Uruguay</c:v>
                </c:pt>
                <c:pt idx="2">
                  <c:v>Trinidad and Tobago</c:v>
                </c:pt>
                <c:pt idx="3">
                  <c:v>Jordan</c:v>
                </c:pt>
                <c:pt idx="4">
                  <c:v>Costa  Rica</c:v>
                </c:pt>
                <c:pt idx="5">
                  <c:v>Egypt</c:v>
                </c:pt>
                <c:pt idx="6">
                  <c:v>Colombia (2015)</c:v>
                </c:pt>
                <c:pt idx="7">
                  <c:v>Iran </c:v>
                </c:pt>
                <c:pt idx="8">
                  <c:v>Mexico</c:v>
                </c:pt>
                <c:pt idx="9">
                  <c:v>Brazil</c:v>
                </c:pt>
                <c:pt idx="10">
                  <c:v>Vietnam</c:v>
                </c:pt>
                <c:pt idx="11">
                  <c:v>Dominican Republic</c:v>
                </c:pt>
                <c:pt idx="12">
                  <c:v>Ecuador</c:v>
                </c:pt>
                <c:pt idx="13">
                  <c:v>PALESTINE</c:v>
                </c:pt>
                <c:pt idx="14">
                  <c:v>Colombia (2005)</c:v>
                </c:pt>
                <c:pt idx="15">
                  <c:v>Indonesia</c:v>
                </c:pt>
                <c:pt idx="16">
                  <c:v>Paraguay</c:v>
                </c:pt>
                <c:pt idx="17">
                  <c:v>El Salvador</c:v>
                </c:pt>
                <c:pt idx="18">
                  <c:v>South Africa</c:v>
                </c:pt>
                <c:pt idx="19">
                  <c:v>Panama</c:v>
                </c:pt>
                <c:pt idx="20">
                  <c:v>Jamaica</c:v>
                </c:pt>
                <c:pt idx="21">
                  <c:v>Yemen</c:v>
                </c:pt>
                <c:pt idx="22">
                  <c:v>Morocco</c:v>
                </c:pt>
                <c:pt idx="23">
                  <c:v>Saint Lucia</c:v>
                </c:pt>
                <c:pt idx="24">
                  <c:v>Cambodia</c:v>
                </c:pt>
                <c:pt idx="25">
                  <c:v>Botswana</c:v>
                </c:pt>
                <c:pt idx="26">
                  <c:v>Ghana</c:v>
                </c:pt>
                <c:pt idx="27">
                  <c:v>Bangladesh</c:v>
                </c:pt>
                <c:pt idx="28">
                  <c:v>Cameroon</c:v>
                </c:pt>
                <c:pt idx="29">
                  <c:v>Gambia</c:v>
                </c:pt>
                <c:pt idx="30">
                  <c:v>Swaziland</c:v>
                </c:pt>
                <c:pt idx="31">
                  <c:v>Senegal</c:v>
                </c:pt>
                <c:pt idx="32">
                  <c:v>Sudan</c:v>
                </c:pt>
                <c:pt idx="33">
                  <c:v>Cambodia</c:v>
                </c:pt>
                <c:pt idx="34">
                  <c:v>Mali</c:v>
                </c:pt>
                <c:pt idx="35">
                  <c:v>Zambia</c:v>
                </c:pt>
                <c:pt idx="36">
                  <c:v>Ethiopia</c:v>
                </c:pt>
                <c:pt idx="37">
                  <c:v>Tanzania</c:v>
                </c:pt>
                <c:pt idx="38">
                  <c:v>Kenya</c:v>
                </c:pt>
                <c:pt idx="39">
                  <c:v>Burkina Faso</c:v>
                </c:pt>
                <c:pt idx="40">
                  <c:v>Mozambique</c:v>
                </c:pt>
                <c:pt idx="41">
                  <c:v>Uganda (2011)</c:v>
                </c:pt>
                <c:pt idx="42">
                  <c:v>Malawi</c:v>
                </c:pt>
                <c:pt idx="43">
                  <c:v>Uganda (2002)</c:v>
                </c:pt>
                <c:pt idx="44">
                  <c:v>Liberia</c:v>
                </c:pt>
                <c:pt idx="45">
                  <c:v>South Sudan</c:v>
                </c:pt>
              </c:strCache>
            </c:strRef>
          </c:cat>
          <c:val>
            <c:numRef>
              <c:f>DHS_IPUMS!$D$6:$D$51</c:f>
              <c:numCache>
                <c:formatCode>0%</c:formatCode>
                <c:ptCount val="46"/>
                <c:pt idx="0">
                  <c:v>0.99870000000000003</c:v>
                </c:pt>
                <c:pt idx="1">
                  <c:v>0.987565152643336</c:v>
                </c:pt>
                <c:pt idx="2">
                  <c:v>0.98659448311420495</c:v>
                </c:pt>
                <c:pt idx="3">
                  <c:v>0.98652190190939704</c:v>
                </c:pt>
                <c:pt idx="4">
                  <c:v>0.98601547742367901</c:v>
                </c:pt>
                <c:pt idx="5">
                  <c:v>0.98377319779912298</c:v>
                </c:pt>
                <c:pt idx="6">
                  <c:v>0.98060000000000003</c:v>
                </c:pt>
                <c:pt idx="7">
                  <c:v>0.98038136422808297</c:v>
                </c:pt>
                <c:pt idx="8">
                  <c:v>0.97804557340611298</c:v>
                </c:pt>
                <c:pt idx="9">
                  <c:v>0.97132649348200395</c:v>
                </c:pt>
                <c:pt idx="10">
                  <c:v>0.97051323160835601</c:v>
                </c:pt>
                <c:pt idx="11">
                  <c:v>0.95097303829645397</c:v>
                </c:pt>
                <c:pt idx="12">
                  <c:v>0.94109684876505595</c:v>
                </c:pt>
                <c:pt idx="13">
                  <c:v>0.94055995447499396</c:v>
                </c:pt>
                <c:pt idx="14">
                  <c:v>0.93212638332804998</c:v>
                </c:pt>
                <c:pt idx="15">
                  <c:v>0.91600369300882001</c:v>
                </c:pt>
                <c:pt idx="16">
                  <c:v>0.87064202705277205</c:v>
                </c:pt>
                <c:pt idx="17">
                  <c:v>0.86653990441440998</c:v>
                </c:pt>
                <c:pt idx="18">
                  <c:v>0.83279262343265503</c:v>
                </c:pt>
                <c:pt idx="19">
                  <c:v>0.83067281541918003</c:v>
                </c:pt>
                <c:pt idx="20">
                  <c:v>0.80475987943397997</c:v>
                </c:pt>
                <c:pt idx="21">
                  <c:v>0.72829999999999995</c:v>
                </c:pt>
                <c:pt idx="22">
                  <c:v>0.69856955289890099</c:v>
                </c:pt>
                <c:pt idx="23">
                  <c:v>0.68965517241379304</c:v>
                </c:pt>
                <c:pt idx="24">
                  <c:v>0.56340000000000001</c:v>
                </c:pt>
                <c:pt idx="25">
                  <c:v>0.56200000000000006</c:v>
                </c:pt>
                <c:pt idx="26">
                  <c:v>0.55477445811365</c:v>
                </c:pt>
                <c:pt idx="27">
                  <c:v>0.50092868171951599</c:v>
                </c:pt>
                <c:pt idx="28">
                  <c:v>0.44341446487879799</c:v>
                </c:pt>
                <c:pt idx="29">
                  <c:v>0.41289999999999999</c:v>
                </c:pt>
                <c:pt idx="30">
                  <c:v>0.36199999999999999</c:v>
                </c:pt>
                <c:pt idx="31">
                  <c:v>0.33102192944439601</c:v>
                </c:pt>
                <c:pt idx="32">
                  <c:v>0.30138394014465503</c:v>
                </c:pt>
                <c:pt idx="33">
                  <c:v>0.218877933460186</c:v>
                </c:pt>
                <c:pt idx="34">
                  <c:v>0.19654992158912701</c:v>
                </c:pt>
                <c:pt idx="35">
                  <c:v>0.15769491525423701</c:v>
                </c:pt>
                <c:pt idx="36">
                  <c:v>0.14178214061272101</c:v>
                </c:pt>
                <c:pt idx="37">
                  <c:v>0.13093275197253401</c:v>
                </c:pt>
                <c:pt idx="38">
                  <c:v>0.10714417950237</c:v>
                </c:pt>
                <c:pt idx="39">
                  <c:v>8.1018365046741397E-2</c:v>
                </c:pt>
                <c:pt idx="40">
                  <c:v>7.8701127914622401E-2</c:v>
                </c:pt>
                <c:pt idx="41">
                  <c:v>7.0699999999999999E-2</c:v>
                </c:pt>
                <c:pt idx="42">
                  <c:v>3.9869595425150998E-2</c:v>
                </c:pt>
                <c:pt idx="43">
                  <c:v>3.4759857970472798E-2</c:v>
                </c:pt>
                <c:pt idx="44">
                  <c:v>3.4170238824249799E-2</c:v>
                </c:pt>
                <c:pt idx="45">
                  <c:v>2.6478376876799301E-2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B-4D9A-82D6-FC505C4C7C86}"/>
            </c:ext>
          </c:extLst>
        </c:ser>
        <c:ser>
          <c:idx val="1"/>
          <c:order val="1"/>
          <c:tx>
            <c:strRef>
              <c:f>DHS_IPUMS!$E$4</c:f>
              <c:strCache>
                <c:ptCount val="1"/>
                <c:pt idx="0">
                  <c:v>Households without person(s) with disabilities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DHS_IPUMS!$B$6:$B$51</c:f>
              <c:strCache>
                <c:ptCount val="46"/>
                <c:pt idx="0">
                  <c:v>Maldives</c:v>
                </c:pt>
                <c:pt idx="1">
                  <c:v>Uruguay</c:v>
                </c:pt>
                <c:pt idx="2">
                  <c:v>Trinidad and Tobago</c:v>
                </c:pt>
                <c:pt idx="3">
                  <c:v>Jordan</c:v>
                </c:pt>
                <c:pt idx="4">
                  <c:v>Costa  Rica</c:v>
                </c:pt>
                <c:pt idx="5">
                  <c:v>Egypt</c:v>
                </c:pt>
                <c:pt idx="6">
                  <c:v>Colombia (2015)</c:v>
                </c:pt>
                <c:pt idx="7">
                  <c:v>Iran </c:v>
                </c:pt>
                <c:pt idx="8">
                  <c:v>Mexico</c:v>
                </c:pt>
                <c:pt idx="9">
                  <c:v>Brazil</c:v>
                </c:pt>
                <c:pt idx="10">
                  <c:v>Vietnam</c:v>
                </c:pt>
                <c:pt idx="11">
                  <c:v>Dominican Republic</c:v>
                </c:pt>
                <c:pt idx="12">
                  <c:v>Ecuador</c:v>
                </c:pt>
                <c:pt idx="13">
                  <c:v>PALESTINE</c:v>
                </c:pt>
                <c:pt idx="14">
                  <c:v>Colombia (2005)</c:v>
                </c:pt>
                <c:pt idx="15">
                  <c:v>Indonesia</c:v>
                </c:pt>
                <c:pt idx="16">
                  <c:v>Paraguay</c:v>
                </c:pt>
                <c:pt idx="17">
                  <c:v>El Salvador</c:v>
                </c:pt>
                <c:pt idx="18">
                  <c:v>South Africa</c:v>
                </c:pt>
                <c:pt idx="19">
                  <c:v>Panama</c:v>
                </c:pt>
                <c:pt idx="20">
                  <c:v>Jamaica</c:v>
                </c:pt>
                <c:pt idx="21">
                  <c:v>Yemen</c:v>
                </c:pt>
                <c:pt idx="22">
                  <c:v>Morocco</c:v>
                </c:pt>
                <c:pt idx="23">
                  <c:v>Saint Lucia</c:v>
                </c:pt>
                <c:pt idx="24">
                  <c:v>Cambodia</c:v>
                </c:pt>
                <c:pt idx="25">
                  <c:v>Botswana</c:v>
                </c:pt>
                <c:pt idx="26">
                  <c:v>Ghana</c:v>
                </c:pt>
                <c:pt idx="27">
                  <c:v>Bangladesh</c:v>
                </c:pt>
                <c:pt idx="28">
                  <c:v>Cameroon</c:v>
                </c:pt>
                <c:pt idx="29">
                  <c:v>Gambia</c:v>
                </c:pt>
                <c:pt idx="30">
                  <c:v>Swaziland</c:v>
                </c:pt>
                <c:pt idx="31">
                  <c:v>Senegal</c:v>
                </c:pt>
                <c:pt idx="32">
                  <c:v>Sudan</c:v>
                </c:pt>
                <c:pt idx="33">
                  <c:v>Cambodia</c:v>
                </c:pt>
                <c:pt idx="34">
                  <c:v>Mali</c:v>
                </c:pt>
                <c:pt idx="35">
                  <c:v>Zambia</c:v>
                </c:pt>
                <c:pt idx="36">
                  <c:v>Ethiopia</c:v>
                </c:pt>
                <c:pt idx="37">
                  <c:v>Tanzania</c:v>
                </c:pt>
                <c:pt idx="38">
                  <c:v>Kenya</c:v>
                </c:pt>
                <c:pt idx="39">
                  <c:v>Burkina Faso</c:v>
                </c:pt>
                <c:pt idx="40">
                  <c:v>Mozambique</c:v>
                </c:pt>
                <c:pt idx="41">
                  <c:v>Uganda (2011)</c:v>
                </c:pt>
                <c:pt idx="42">
                  <c:v>Malawi</c:v>
                </c:pt>
                <c:pt idx="43">
                  <c:v>Uganda (2002)</c:v>
                </c:pt>
                <c:pt idx="44">
                  <c:v>Liberia</c:v>
                </c:pt>
                <c:pt idx="45">
                  <c:v>South Sudan</c:v>
                </c:pt>
              </c:strCache>
            </c:strRef>
          </c:cat>
          <c:val>
            <c:numRef>
              <c:f>DHS_IPUMS!$E$6:$E$51</c:f>
              <c:numCache>
                <c:formatCode>0%</c:formatCode>
                <c:ptCount val="46"/>
                <c:pt idx="0">
                  <c:v>0.99919999999999998</c:v>
                </c:pt>
                <c:pt idx="1">
                  <c:v>0.95993759024702197</c:v>
                </c:pt>
                <c:pt idx="2">
                  <c:v>0.96727683049147395</c:v>
                </c:pt>
                <c:pt idx="3">
                  <c:v>0.98021760633036603</c:v>
                </c:pt>
                <c:pt idx="4">
                  <c:v>0.98855129415380605</c:v>
                </c:pt>
                <c:pt idx="5">
                  <c:v>0.98416455664882396</c:v>
                </c:pt>
                <c:pt idx="6">
                  <c:v>0.97470000000000001</c:v>
                </c:pt>
                <c:pt idx="7">
                  <c:v>0.98566990211151195</c:v>
                </c:pt>
                <c:pt idx="8">
                  <c:v>0.98014787045808804</c:v>
                </c:pt>
                <c:pt idx="9">
                  <c:v>0.97376652129131702</c:v>
                </c:pt>
                <c:pt idx="10">
                  <c:v>0.97359275153694003</c:v>
                </c:pt>
                <c:pt idx="11">
                  <c:v>0.95672335255222996</c:v>
                </c:pt>
                <c:pt idx="12">
                  <c:v>0.94860806243684903</c:v>
                </c:pt>
                <c:pt idx="13">
                  <c:v>0.94624216930778304</c:v>
                </c:pt>
                <c:pt idx="14">
                  <c:v>0.93909753481459801</c:v>
                </c:pt>
                <c:pt idx="15">
                  <c:v>0.93454044378050505</c:v>
                </c:pt>
                <c:pt idx="16">
                  <c:v>0.87719265296923699</c:v>
                </c:pt>
                <c:pt idx="17">
                  <c:v>0.87685265733867801</c:v>
                </c:pt>
                <c:pt idx="18">
                  <c:v>0.85379253868396299</c:v>
                </c:pt>
                <c:pt idx="19">
                  <c:v>0.87718476341489804</c:v>
                </c:pt>
                <c:pt idx="20">
                  <c:v>0.78860422407905695</c:v>
                </c:pt>
                <c:pt idx="21">
                  <c:v>0.76219999999999999</c:v>
                </c:pt>
                <c:pt idx="22">
                  <c:v>0.72895285407365396</c:v>
                </c:pt>
                <c:pt idx="23">
                  <c:v>0.73537604456824501</c:v>
                </c:pt>
                <c:pt idx="24">
                  <c:v>0.56059999999999999</c:v>
                </c:pt>
                <c:pt idx="25">
                  <c:v>0.626</c:v>
                </c:pt>
                <c:pt idx="26">
                  <c:v>0.64648415065492704</c:v>
                </c:pt>
                <c:pt idx="27">
                  <c:v>0.56827149970544999</c:v>
                </c:pt>
                <c:pt idx="28">
                  <c:v>0.50415714053696103</c:v>
                </c:pt>
                <c:pt idx="29">
                  <c:v>0.45019999999999999</c:v>
                </c:pt>
                <c:pt idx="30">
                  <c:v>0.41299999999999998</c:v>
                </c:pt>
                <c:pt idx="31">
                  <c:v>0.43289533963600002</c:v>
                </c:pt>
                <c:pt idx="32">
                  <c:v>0.328827373363763</c:v>
                </c:pt>
                <c:pt idx="33">
                  <c:v>0.26042495212844302</c:v>
                </c:pt>
                <c:pt idx="34">
                  <c:v>0.19925138453371199</c:v>
                </c:pt>
                <c:pt idx="35">
                  <c:v>0.257092880881581</c:v>
                </c:pt>
                <c:pt idx="36">
                  <c:v>0.164714697643569</c:v>
                </c:pt>
                <c:pt idx="37">
                  <c:v>0.21812297364891001</c:v>
                </c:pt>
                <c:pt idx="38">
                  <c:v>0.23927017090998701</c:v>
                </c:pt>
                <c:pt idx="39">
                  <c:v>0.119100887125922</c:v>
                </c:pt>
                <c:pt idx="40">
                  <c:v>0.111813761365763</c:v>
                </c:pt>
                <c:pt idx="41">
                  <c:v>0.1605</c:v>
                </c:pt>
                <c:pt idx="42">
                  <c:v>6.80513035227958E-2</c:v>
                </c:pt>
                <c:pt idx="43">
                  <c:v>8.0814147772319905E-2</c:v>
                </c:pt>
                <c:pt idx="44">
                  <c:v>4.83114525374439E-2</c:v>
                </c:pt>
                <c:pt idx="45">
                  <c:v>3.3025709068520197E-2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B-4D9A-82D6-FC505C4C7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600728"/>
        <c:axId val="2142604440"/>
      </c:barChart>
      <c:catAx>
        <c:axId val="214260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604440"/>
        <c:crossesAt val="0"/>
        <c:auto val="1"/>
        <c:lblAlgn val="ctr"/>
        <c:lblOffset val="100"/>
        <c:noMultiLvlLbl val="0"/>
      </c:catAx>
      <c:valAx>
        <c:axId val="214260444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600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accent3">
          <a:lumMod val="75000"/>
        </a:schemeClr>
      </a:solidFill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Households</a:t>
            </a:r>
            <a:r>
              <a:rPr lang="en-US" sz="2000" baseline="0" dirty="0"/>
              <a:t> using solid fuels for cooking in </a:t>
            </a:r>
            <a:r>
              <a:rPr lang="en-US" sz="2000" dirty="0"/>
              <a:t>2010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0896972414929399E-2"/>
                  <c:y val="-9.88431274337146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6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12-4DF5-9F49-D83875515A4F}"/>
                </c:ext>
              </c:extLst>
            </c:dLbl>
            <c:dLbl>
              <c:idx val="5"/>
              <c:layout>
                <c:manualLayout>
                  <c:x val="0"/>
                  <c:y val="2.74533391659376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6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E4-41CC-BE0E-DF1D84D1A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Sheet1!$A$16:$A$21</c:f>
              <c:strCache>
                <c:ptCount val="6"/>
                <c:pt idx="0">
                  <c:v>sub-Saharan Africa</c:v>
                </c:pt>
                <c:pt idx="1">
                  <c:v>Southeast Asia</c:v>
                </c:pt>
                <c:pt idx="2">
                  <c:v>Western Pacific Region</c:v>
                </c:pt>
                <c:pt idx="3">
                  <c:v>North Africa and Eastern Mediterranean region</c:v>
                </c:pt>
                <c:pt idx="4">
                  <c:v>Americas</c:v>
                </c:pt>
                <c:pt idx="5">
                  <c:v>Europe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77</c:v>
                </c:pt>
                <c:pt idx="1">
                  <c:v>61</c:v>
                </c:pt>
                <c:pt idx="2">
                  <c:v>46</c:v>
                </c:pt>
                <c:pt idx="3">
                  <c:v>35</c:v>
                </c:pt>
                <c:pt idx="4">
                  <c:v>14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E4-41CC-BE0E-DF1D84D1A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3013960"/>
        <c:axId val="2143017704"/>
      </c:barChart>
      <c:catAx>
        <c:axId val="214301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017704"/>
        <c:crosses val="autoZero"/>
        <c:auto val="1"/>
        <c:lblAlgn val="ctr"/>
        <c:lblOffset val="100"/>
        <c:noMultiLvlLbl val="0"/>
      </c:catAx>
      <c:valAx>
        <c:axId val="2143017704"/>
        <c:scaling>
          <c:orientation val="minMax"/>
          <c:max val="10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01396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WHO Priority Assistive Products</a:t>
            </a:r>
          </a:p>
        </c:rich>
      </c:tx>
      <c:layout>
        <c:manualLayout>
          <c:xMode val="edge"/>
          <c:yMode val="edge"/>
          <c:x val="0.27435585101027699"/>
          <c:y val="0.102423278311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99481195558"/>
          <c:y val="0.19586846345731701"/>
          <c:w val="0.69330513711815001"/>
          <c:h val="0.74024236712942804"/>
        </c:manualLayout>
      </c:layout>
      <c:pieChart>
        <c:varyColors val="1"/>
        <c:ser>
          <c:idx val="0"/>
          <c:order val="0"/>
          <c:tx>
            <c:strRef>
              <c:f>Sheet1!$F$63</c:f>
              <c:strCache>
                <c:ptCount val="1"/>
                <c:pt idx="0">
                  <c:v>WHO Priority Assistive Products (number out of 50)</c:v>
                </c:pt>
              </c:strCache>
            </c:strRef>
          </c:tx>
          <c:dPt>
            <c:idx val="0"/>
            <c:bubble3D val="0"/>
            <c:spPr>
              <a:solidFill>
                <a:srgbClr val="FFCC66"/>
              </a:solidFill>
              <a:ln w="19050">
                <a:solidFill>
                  <a:srgbClr val="FFCC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4-420E-8246-8CA6F784719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4-420E-8246-8CA6F784719F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4-420E-8246-8CA6F784719F}"/>
              </c:ext>
            </c:extLst>
          </c:dPt>
          <c:dLbls>
            <c:dLbl>
              <c:idx val="0"/>
              <c:layout>
                <c:manualLayout>
                  <c:x val="-8.6499260152132801E-2"/>
                  <c:y val="7.96040574134895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Operates with electricity or disposable batteries</a:t>
                    </a:r>
                    <a:r>
                      <a:rPr lang="en-US" baseline="0" dirty="0"/>
                      <a:t>, 28%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71435984505436"/>
                      <c:h val="0.2133332409137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74-420E-8246-8CA6F784719F}"/>
                </c:ext>
              </c:extLst>
            </c:dLbl>
            <c:dLbl>
              <c:idx val="1"/>
              <c:layout>
                <c:manualLayout>
                  <c:x val="-9.0553523138784689E-2"/>
                  <c:y val="-8.19386226488514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Requires electricity (incl.</a:t>
                    </a:r>
                    <a:r>
                      <a:rPr lang="en-US" baseline="0" dirty="0"/>
                      <a:t> rechargeable batteries), 16%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7303113375554"/>
                      <c:h val="0.35562218910039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74-420E-8246-8CA6F784719F}"/>
                </c:ext>
              </c:extLst>
            </c:dLbl>
            <c:dLbl>
              <c:idx val="2"/>
              <c:layout>
                <c:manualLayout>
                  <c:x val="0.18517233484343901"/>
                  <c:y val="-9.03591064980311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No electricity</a:t>
                    </a:r>
                    <a:r>
                      <a:rPr lang="en-US" baseline="0" dirty="0"/>
                      <a:t> nor batteries needed, 56%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42347906987262"/>
                      <c:h val="0.2012110052910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E74-420E-8246-8CA6F7847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Sheet1!$G$62:$I$62</c:f>
              <c:strCache>
                <c:ptCount val="3"/>
                <c:pt idx="0">
                  <c:v>Electricity or disposable batteries</c:v>
                </c:pt>
                <c:pt idx="1">
                  <c:v>Electricity or rechargeable batteries</c:v>
                </c:pt>
                <c:pt idx="2">
                  <c:v>No electricity /no batteries</c:v>
                </c:pt>
              </c:strCache>
            </c:strRef>
          </c:cat>
          <c:val>
            <c:numRef>
              <c:f>Sheet1!$G$63:$I$63</c:f>
              <c:numCache>
                <c:formatCode>General</c:formatCode>
                <c:ptCount val="3"/>
                <c:pt idx="0">
                  <c:v>13</c:v>
                </c:pt>
                <c:pt idx="1">
                  <c:v>9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4-420E-8246-8CA6F78471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0.03371</cdr:x>
      <cdr:y>0.72108</cdr:y>
    </cdr:from>
    <cdr:to>
      <cdr:x>0.16691</cdr:x>
      <cdr:y>0.9035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AEAB44B-E378-41D5-B532-192E4E01286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7502" y="3576432"/>
          <a:ext cx="1057143" cy="90476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27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2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6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8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8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5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3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BACF6A-96AC-424E-B9BC-DF917DB8807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0CD6A3-0D2F-4188-BE80-C6EF09BF3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2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jima@un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3.xml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9AEC-3DF1-4C4D-81F6-483098B88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30" y="2309334"/>
            <a:ext cx="10058400" cy="15198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Energy and Disability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31FBA-13E3-49C2-8223-348F046C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6" y="242587"/>
            <a:ext cx="2323539" cy="23321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89C694-1E7C-4488-8C91-DBE1608F525E}"/>
              </a:ext>
            </a:extLst>
          </p:cNvPr>
          <p:cNvSpPr/>
          <p:nvPr/>
        </p:nvSpPr>
        <p:spPr>
          <a:xfrm>
            <a:off x="955040" y="3942080"/>
            <a:ext cx="1063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5th Expert Group Meeting on Monitoring and Evaluation for Disability-inclusive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F90EF-AC4D-4ED3-A2A4-E69A98B0FEDE}"/>
              </a:ext>
            </a:extLst>
          </p:cNvPr>
          <p:cNvSpPr/>
          <p:nvPr/>
        </p:nvSpPr>
        <p:spPr>
          <a:xfrm>
            <a:off x="1587536" y="4449870"/>
            <a:ext cx="89257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December 2017</a:t>
            </a: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</a:rPr>
              <a:t>Sae</a:t>
            </a:r>
            <a:r>
              <a:rPr lang="en-US" sz="2000" dirty="0">
                <a:solidFill>
                  <a:srgbClr val="0070C0"/>
                </a:solidFill>
              </a:rPr>
              <a:t> Kajima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Associate Social Affairs Officer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Division for Social Policy and Development, UN-DESA</a:t>
            </a:r>
          </a:p>
        </p:txBody>
      </p:sp>
    </p:spTree>
    <p:extLst>
      <p:ext uri="{BB962C8B-B14F-4D97-AF65-F5344CB8AC3E}">
        <p14:creationId xmlns:p14="http://schemas.microsoft.com/office/powerpoint/2010/main" val="394167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04BF-83D8-4F81-B65B-06C60E09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38849"/>
            <a:ext cx="10058400" cy="1074364"/>
          </a:xfrm>
        </p:spPr>
        <p:txBody>
          <a:bodyPr/>
          <a:lstStyle/>
          <a:p>
            <a:pPr algn="ctr"/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D89E-683B-4F43-96A9-0D4D2A60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22" y="1954590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More studies needed on disability and energy.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Social protection measures need to consider the extra energy costs that persons with disabilities are faced with.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Development activities/</a:t>
            </a:r>
            <a:r>
              <a:rPr lang="en-US" sz="2400" dirty="0" err="1"/>
              <a:t>programmes</a:t>
            </a:r>
            <a:r>
              <a:rPr lang="en-US" sz="2400" dirty="0"/>
              <a:t> on enhancing energy access needs to include persons with disabilities.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Close gaps in electricity access between households with and without persons with disabilities.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Reduce use of solid fuels to prevent negative impact on health.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Focus on countries with low electricity access, especially sub-Saharan Africa.</a:t>
            </a:r>
          </a:p>
          <a:p>
            <a:pPr marL="403225" indent="-403225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E6CAE-A7DE-4D8E-ACE0-EB97549B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8" y="286603"/>
            <a:ext cx="1373763" cy="1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04BF-83D8-4F81-B65B-06C60E09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12" y="471150"/>
            <a:ext cx="10058400" cy="1009762"/>
          </a:xfrm>
        </p:spPr>
        <p:txBody>
          <a:bodyPr/>
          <a:lstStyle/>
          <a:p>
            <a:pPr algn="ctr"/>
            <a:r>
              <a:rPr lang="en-US" dirty="0"/>
              <a:t> We need your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D89E-683B-4F43-96A9-0D4D2A60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78" y="1850007"/>
            <a:ext cx="10058400" cy="402336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800" dirty="0"/>
              <a:t>More data, evidence, research on extra costs on electricity that are met by persons with disabilities?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800" dirty="0"/>
              <a:t>More examples of social protection measures/</a:t>
            </a:r>
            <a:r>
              <a:rPr lang="en-US" sz="2800" dirty="0" err="1"/>
              <a:t>programmes</a:t>
            </a:r>
            <a:r>
              <a:rPr lang="en-US" sz="2800" dirty="0"/>
              <a:t> to financially support  persons with disabilities on paying electricity bills?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800" dirty="0"/>
              <a:t>More examples of projects on energy that reach out to persons with disabilities?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800" dirty="0"/>
              <a:t>Data, evidence, research on electricity consumption of each assistive product?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2800" dirty="0"/>
          </a:p>
          <a:p>
            <a:pPr marL="403225" indent="-4032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E6CAE-A7DE-4D8E-ACE0-EB97549B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8" y="286603"/>
            <a:ext cx="1373763" cy="1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9AEC-3DF1-4C4D-81F6-483098B88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2310711"/>
            <a:ext cx="10058400" cy="15198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31FBA-13E3-49C2-8223-348F046C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6" y="242587"/>
            <a:ext cx="2323539" cy="23321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610BB0-122D-42D3-9553-5E6A3AFE5CD8}"/>
              </a:ext>
            </a:extLst>
          </p:cNvPr>
          <p:cNvSpPr/>
          <p:nvPr/>
        </p:nvSpPr>
        <p:spPr>
          <a:xfrm>
            <a:off x="1526576" y="4642866"/>
            <a:ext cx="8925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</a:rPr>
              <a:t>Sae</a:t>
            </a:r>
            <a:r>
              <a:rPr lang="en-US" sz="2000" dirty="0">
                <a:solidFill>
                  <a:srgbClr val="0070C0"/>
                </a:solidFill>
              </a:rPr>
              <a:t> Kajima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Associate Social Affairs Officer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Division for Social Policy and Development, UN-DESA</a:t>
            </a:r>
          </a:p>
          <a:p>
            <a:pPr algn="ctr"/>
            <a:r>
              <a:rPr lang="en-GB" sz="2000" dirty="0">
                <a:solidFill>
                  <a:srgbClr val="2683C6"/>
                </a:solidFill>
              </a:rPr>
              <a:t>Email: </a:t>
            </a:r>
            <a:r>
              <a:rPr lang="en-GB" sz="2000" u="sng" dirty="0">
                <a:solidFill>
                  <a:srgbClr val="2683C6"/>
                </a:solidFill>
                <a:hlinkClick r:id="rId3"/>
              </a:rPr>
              <a:t>kajima@un.org</a:t>
            </a:r>
            <a:r>
              <a:rPr lang="en-GB" sz="2000" dirty="0">
                <a:solidFill>
                  <a:srgbClr val="2683C6"/>
                </a:solidFill>
              </a:rPr>
              <a:t>  </a:t>
            </a:r>
            <a:endParaRPr lang="en-US" sz="2000" dirty="0">
              <a:solidFill>
                <a:srgbClr val="2683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6B0D-ED80-4997-826E-982A0E4B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59" y="286604"/>
            <a:ext cx="9807711" cy="1037230"/>
          </a:xfrm>
        </p:spPr>
        <p:txBody>
          <a:bodyPr>
            <a:normAutofit/>
          </a:bodyPr>
          <a:lstStyle/>
          <a:p>
            <a:r>
              <a:rPr lang="en-US" sz="4200" dirty="0"/>
              <a:t>Disability and Energy : Why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948BD-5843-440C-9243-98273831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8" y="1714094"/>
            <a:ext cx="8204436" cy="4623878"/>
          </a:xfrm>
        </p:spPr>
        <p:txBody>
          <a:bodyPr>
            <a:normAutofit fontScale="47500" lnSpcReduction="20000"/>
          </a:bodyPr>
          <a:lstStyle/>
          <a:p>
            <a:pPr marL="630238" lvl="1" indent="-430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/>
              <a:t>Access to energy is fundamental for development</a:t>
            </a:r>
          </a:p>
          <a:p>
            <a:pPr marL="630238" lvl="1" indent="-430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/>
              <a:t>Persons with disabilities have higher energy needs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of Assistive technologies for independent living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Persons with mobility difficulties tend to spend long time at home</a:t>
            </a:r>
          </a:p>
          <a:p>
            <a:pPr marL="738188" lvl="3" indent="-1730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Annual energy bills of families with persons with disabilities: </a:t>
            </a:r>
            <a:r>
              <a:rPr lang="en-US" sz="4200" dirty="0">
                <a:solidFill>
                  <a:srgbClr val="0070C0"/>
                </a:solidFill>
              </a:rPr>
              <a:t>50% more </a:t>
            </a:r>
            <a:r>
              <a:rPr lang="en-US" sz="3400" dirty="0"/>
              <a:t>than families without persons with disabilities*</a:t>
            </a:r>
          </a:p>
          <a:p>
            <a:pPr marL="628650" lvl="1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70C0"/>
                </a:solidFill>
              </a:rPr>
              <a:t>80%</a:t>
            </a:r>
            <a:r>
              <a:rPr lang="en-US" sz="4200" dirty="0"/>
              <a:t> of persons with disabilities live in developing countries and many use traditional forms of energy inside the houses that have negative impact on health -&gt; Need access to modern forms of energies </a:t>
            </a:r>
          </a:p>
          <a:p>
            <a:pPr marL="628650" lvl="1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/>
              <a:t>Many persons with disabilities live in low-income households </a:t>
            </a:r>
          </a:p>
          <a:p>
            <a:pPr marL="382905" lvl="2" indent="0">
              <a:lnSpc>
                <a:spcPct val="150000"/>
              </a:lnSpc>
              <a:buNone/>
            </a:pPr>
            <a:r>
              <a:rPr lang="en-US" sz="3800" dirty="0"/>
              <a:t>-&gt; Need access to affordable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6E09D-9EC3-4BB8-9709-C6D234EA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8" y="286603"/>
            <a:ext cx="1373763" cy="1378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83651-740F-432E-9732-62E14476F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099" y="3900716"/>
            <a:ext cx="1661421" cy="1130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B4CF3-0BF2-473B-A1B8-831E689B6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115" y="1814153"/>
            <a:ext cx="2870055" cy="1955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869FF-E24D-4924-9FCA-ED3CFB07F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6785" y="3885611"/>
            <a:ext cx="1673897" cy="1145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2E571-E9E8-4353-874F-3A11A3111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5054" y="5087287"/>
            <a:ext cx="1831384" cy="12444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BD623C-9260-4B02-9015-D3A068D68247}"/>
              </a:ext>
            </a:extLst>
          </p:cNvPr>
          <p:cNvSpPr/>
          <p:nvPr/>
        </p:nvSpPr>
        <p:spPr>
          <a:xfrm>
            <a:off x="576555" y="6120025"/>
            <a:ext cx="90384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*Author’s elaboration based on the three case studies. (George, M., et al. “The Energy Penalty: disabled people and fuel poverty”, University of Leicester (2013). Pp.27-34)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2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9A54-3D4C-4C25-91C7-12EE9B0D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71" y="454601"/>
            <a:ext cx="10089407" cy="5324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Situation of persons with disabilities: lower access to electricity at a glance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638A4-3B55-48AD-BE18-647C09652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6" y="42057"/>
            <a:ext cx="1003374" cy="1007095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D23C8E-3127-4403-8281-A216D2356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121938"/>
              </p:ext>
            </p:extLst>
          </p:nvPr>
        </p:nvGraphicFramePr>
        <p:xfrm>
          <a:off x="420081" y="1049152"/>
          <a:ext cx="8500635" cy="454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F5247BB-0634-426C-A5E4-FE9E717D7F90}"/>
              </a:ext>
            </a:extLst>
          </p:cNvPr>
          <p:cNvSpPr/>
          <p:nvPr/>
        </p:nvSpPr>
        <p:spPr>
          <a:xfrm>
            <a:off x="231495" y="5731684"/>
            <a:ext cx="11960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Source: Author’s elaboration based on data collected by: the DHS (Demographic and Health Surveys, Funded by USAIDS), SINTEF (Norwegian: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Stiftelsen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for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industriell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of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teknisk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forskning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 studies and IPUMS (Integrated Public Use Microdata Series, USA)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BA5A488-5EA4-45F2-ABD1-5C181DC64EF7}"/>
              </a:ext>
            </a:extLst>
          </p:cNvPr>
          <p:cNvSpPr/>
          <p:nvPr/>
        </p:nvSpPr>
        <p:spPr>
          <a:xfrm>
            <a:off x="9174719" y="1286539"/>
            <a:ext cx="2879057" cy="3989624"/>
          </a:xfrm>
          <a:prstGeom prst="wedgeRectCallout">
            <a:avLst>
              <a:gd name="adj1" fmla="val -58650"/>
              <a:gd name="adj2" fmla="val -16896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87%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countries, households with persons with disabilities have lower access to energy.</a:t>
            </a:r>
          </a:p>
          <a:p>
            <a:pPr marL="55563" lvl="1"/>
            <a:endParaRPr lang="en-US" dirty="0">
              <a:solidFill>
                <a:schemeClr val="tx1"/>
              </a:solidFill>
            </a:endParaRPr>
          </a:p>
          <a:p>
            <a:pPr marL="341313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countries with  </a:t>
            </a:r>
            <a:r>
              <a:rPr lang="en-US" sz="2800" dirty="0">
                <a:solidFill>
                  <a:srgbClr val="0070C0"/>
                </a:solidFill>
              </a:rPr>
              <a:t>less than 70% electricity access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gap between the two types of households increases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9A54-3D4C-4C25-91C7-12EE9B0D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91" y="914705"/>
            <a:ext cx="10835850" cy="66399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Situation of persons with disabilities: </a:t>
            </a:r>
            <a:br>
              <a:rPr lang="en-US" sz="4000" dirty="0"/>
            </a:br>
            <a:r>
              <a:rPr lang="en-US" sz="4000" dirty="0"/>
              <a:t>lower access to electricity in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638A4-3B55-48AD-BE18-647C09652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8" y="199847"/>
            <a:ext cx="1373763" cy="137885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4847AC-2275-402E-985F-F8C999A6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57" y="2448560"/>
            <a:ext cx="10638484" cy="3838914"/>
          </a:xfrm>
        </p:spPr>
        <p:txBody>
          <a:bodyPr>
            <a:noAutofit/>
          </a:bodyPr>
          <a:lstStyle/>
          <a:p>
            <a:pPr marL="404813" indent="-404813">
              <a:buFont typeface="Arial" panose="020B0604020202020204" pitchFamily="34" charset="0"/>
              <a:buChar char="•"/>
            </a:pPr>
            <a:r>
              <a:rPr lang="en-GB" sz="2500" dirty="0"/>
              <a:t>In Sub-Saharan Africa, only </a:t>
            </a:r>
            <a:r>
              <a:rPr lang="en-GB" sz="3000" dirty="0">
                <a:solidFill>
                  <a:srgbClr val="0070C0"/>
                </a:solidFill>
              </a:rPr>
              <a:t>47%</a:t>
            </a:r>
            <a:r>
              <a:rPr lang="en-GB" sz="2500" dirty="0"/>
              <a:t> of the total population had access to electricity in and only </a:t>
            </a:r>
            <a:r>
              <a:rPr lang="en-GB" sz="3000" dirty="0">
                <a:solidFill>
                  <a:srgbClr val="0070C0"/>
                </a:solidFill>
              </a:rPr>
              <a:t>27%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500" dirty="0"/>
              <a:t>in rural areas in that region (2014). **</a:t>
            </a:r>
          </a:p>
          <a:p>
            <a:pPr marL="404813" indent="-404813">
              <a:buFont typeface="Arial" panose="020B0604020202020204" pitchFamily="34" charset="0"/>
              <a:buChar char="•"/>
            </a:pPr>
            <a:r>
              <a:rPr lang="en-GB" sz="2500" dirty="0"/>
              <a:t>In rural areas in the Pacific countries access is also low, with only </a:t>
            </a:r>
            <a:r>
              <a:rPr lang="en-GB" sz="3000" dirty="0">
                <a:solidFill>
                  <a:srgbClr val="0070C0"/>
                </a:solidFill>
              </a:rPr>
              <a:t>44% </a:t>
            </a:r>
            <a:r>
              <a:rPr lang="en-GB" sz="2500" dirty="0"/>
              <a:t>of the population having access to electricity. **</a:t>
            </a:r>
          </a:p>
          <a:p>
            <a:pPr marL="0" indent="0">
              <a:buNone/>
            </a:pPr>
            <a:endParaRPr lang="en-GB" sz="2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B73DF8-B4AD-49FB-9C9F-A64070805915}"/>
              </a:ext>
            </a:extLst>
          </p:cNvPr>
          <p:cNvSpPr/>
          <p:nvPr/>
        </p:nvSpPr>
        <p:spPr>
          <a:xfrm>
            <a:off x="410399" y="6009914"/>
            <a:ext cx="93025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Source: *</a:t>
            </a:r>
          </a:p>
          <a:p>
            <a:r>
              <a:rPr lang="en-GB" i="1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**Sustainable Energy For All Initiative (2017). Global Tracking Framework 2017 – Progress toward sustainable energy, Data Annex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C23DD96-A42B-4D85-8EFB-461D4C5D02A1}"/>
              </a:ext>
            </a:extLst>
          </p:cNvPr>
          <p:cNvSpPr/>
          <p:nvPr/>
        </p:nvSpPr>
        <p:spPr>
          <a:xfrm>
            <a:off x="6185716" y="4145644"/>
            <a:ext cx="932873" cy="3867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DA153D3E-3449-4C74-9A19-16183E0768F6}"/>
              </a:ext>
            </a:extLst>
          </p:cNvPr>
          <p:cNvSpPr/>
          <p:nvPr/>
        </p:nvSpPr>
        <p:spPr>
          <a:xfrm>
            <a:off x="610321" y="4599745"/>
            <a:ext cx="10712088" cy="1384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The low access to electricity will pose specific challenges to persons with disabilities who need electricity-run assistive technology devices to live independently and participate in society and development. </a:t>
            </a:r>
            <a:endParaRPr lang="en-US" sz="2200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51451C1-7308-4389-ADBC-081AB32716F3}"/>
              </a:ext>
            </a:extLst>
          </p:cNvPr>
          <p:cNvSpPr/>
          <p:nvPr/>
        </p:nvSpPr>
        <p:spPr>
          <a:xfrm>
            <a:off x="610321" y="1812852"/>
            <a:ext cx="10712088" cy="48071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70C0"/>
                </a:solidFill>
              </a:rPr>
              <a:t>80%</a:t>
            </a:r>
            <a:r>
              <a:rPr lang="en-US" sz="4000" dirty="0"/>
              <a:t> </a:t>
            </a:r>
            <a:r>
              <a:rPr lang="en-US" sz="2000" dirty="0"/>
              <a:t>of the persons with disabilities live in developing countries*</a:t>
            </a:r>
          </a:p>
        </p:txBody>
      </p:sp>
    </p:spTree>
    <p:extLst>
      <p:ext uri="{BB962C8B-B14F-4D97-AF65-F5344CB8AC3E}">
        <p14:creationId xmlns:p14="http://schemas.microsoft.com/office/powerpoint/2010/main" val="119855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9A54-3D4C-4C25-91C7-12EE9B0D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Situation of persons with disabilities:</a:t>
            </a:r>
            <a:br>
              <a:rPr lang="en-US" dirty="0"/>
            </a:br>
            <a:r>
              <a:rPr lang="en-US" dirty="0"/>
              <a:t>Use of traditional forms of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2A7C5-7FEF-4E3E-84A8-1C2570E1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2" y="286603"/>
            <a:ext cx="1373763" cy="137885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F320E08-B30F-4EA5-BE96-107FE0ABD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807295"/>
              </p:ext>
            </p:extLst>
          </p:nvPr>
        </p:nvGraphicFramePr>
        <p:xfrm>
          <a:off x="908593" y="1879600"/>
          <a:ext cx="10546646" cy="395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711E564-6BB7-439D-83DC-2FFF1971CBCD}"/>
              </a:ext>
            </a:extLst>
          </p:cNvPr>
          <p:cNvSpPr/>
          <p:nvPr/>
        </p:nvSpPr>
        <p:spPr>
          <a:xfrm>
            <a:off x="908593" y="5932756"/>
            <a:ext cx="10361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Source: S. Bonjour and others (2013). Solid fuel use for household cooking: country and regional estimates for 1980-2010. Environmental health perspectives,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vol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121, p. 784-790.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5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9A54-3D4C-4C25-91C7-12EE9B0D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41" y="825681"/>
            <a:ext cx="10058400" cy="7525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Energy demand: </a:t>
            </a:r>
            <a:br>
              <a:rPr lang="en-US" dirty="0"/>
            </a:br>
            <a:r>
              <a:rPr lang="en-US" dirty="0"/>
              <a:t>Priority Assistive Products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82B18-2E56-4840-8D8C-4D6F3CE88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6" y="178229"/>
            <a:ext cx="1373763" cy="1378857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BE2C2E-1284-4979-8BE7-6A75A85F0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21368"/>
              </p:ext>
            </p:extLst>
          </p:nvPr>
        </p:nvGraphicFramePr>
        <p:xfrm>
          <a:off x="1797089" y="1332272"/>
          <a:ext cx="7936091" cy="495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llout: Line 11">
            <a:extLst>
              <a:ext uri="{FF2B5EF4-FFF2-40B4-BE49-F238E27FC236}">
                <a16:creationId xmlns:a16="http://schemas.microsoft.com/office/drawing/2014/main" id="{84CEE8CC-F9EC-4EB6-BDF9-772DCA9365F9}"/>
              </a:ext>
            </a:extLst>
          </p:cNvPr>
          <p:cNvSpPr/>
          <p:nvPr/>
        </p:nvSpPr>
        <p:spPr>
          <a:xfrm>
            <a:off x="421241" y="1835202"/>
            <a:ext cx="2839218" cy="2991456"/>
          </a:xfrm>
          <a:prstGeom prst="borderCallout1">
            <a:avLst>
              <a:gd name="adj1" fmla="val 33890"/>
              <a:gd name="adj2" fmla="val 98942"/>
              <a:gd name="adj3" fmla="val 51365"/>
              <a:gd name="adj4" fmla="val 134853"/>
            </a:avLst>
          </a:prstGeom>
          <a:noFill/>
          <a:ln cmpd="sng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Canes/sticks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Chairs for shower/bath/toilet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Hand rails/grab bars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Magnifiers (optical)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Orthoses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Prostheses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Walking frames/walkers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Wheelchairs (manual)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3755C6A7-9120-4C03-9E25-A0CACBB1A1FF}"/>
              </a:ext>
            </a:extLst>
          </p:cNvPr>
          <p:cNvSpPr/>
          <p:nvPr/>
        </p:nvSpPr>
        <p:spPr>
          <a:xfrm>
            <a:off x="9660274" y="1909369"/>
            <a:ext cx="2286722" cy="2017171"/>
          </a:xfrm>
          <a:prstGeom prst="borderCallout1">
            <a:avLst>
              <a:gd name="adj1" fmla="val 48700"/>
              <a:gd name="adj2" fmla="val -2383"/>
              <a:gd name="adj3" fmla="val 83863"/>
              <a:gd name="adj4" fmla="val -86764"/>
            </a:avLst>
          </a:prstGeom>
          <a:noFill/>
          <a:ln cmpd="sng">
            <a:solidFill>
              <a:srgbClr val="E0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Fall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GPS locators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Hearing aids (digital)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Personal digital assistant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75B0A22E-0DEC-4E87-8A8A-BB0B4B768FC9}"/>
              </a:ext>
            </a:extLst>
          </p:cNvPr>
          <p:cNvSpPr/>
          <p:nvPr/>
        </p:nvSpPr>
        <p:spPr>
          <a:xfrm>
            <a:off x="9660274" y="4056191"/>
            <a:ext cx="2286723" cy="2216914"/>
          </a:xfrm>
          <a:prstGeom prst="borderCallout1">
            <a:avLst>
              <a:gd name="adj1" fmla="val 13404"/>
              <a:gd name="adj2" fmla="val -46"/>
              <a:gd name="adj3" fmla="val 24763"/>
              <a:gd name="adj4" fmla="val -87859"/>
            </a:avLst>
          </a:prstGeom>
          <a:noFill/>
          <a:ln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Braille displays (note takers)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Screen readers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Simplified mobile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Wheelchairs (electrical)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F141D0-04BA-48AE-8FFA-07544F163213}"/>
              </a:ext>
            </a:extLst>
          </p:cNvPr>
          <p:cNvSpPr/>
          <p:nvPr/>
        </p:nvSpPr>
        <p:spPr>
          <a:xfrm>
            <a:off x="354841" y="6005926"/>
            <a:ext cx="3742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Source: WHO, 2016.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Priority Assistive Products List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EA7CF5-02E1-4694-B76C-346FE36A1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0" y="4849553"/>
            <a:ext cx="1095375" cy="1133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84D2A4-C11A-4970-9807-84274A55B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909881"/>
            <a:ext cx="1047750" cy="904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F730EA-7216-47CC-9E63-A893BD072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4591" y="835916"/>
            <a:ext cx="1055467" cy="9508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B178D1-D9E6-4201-99BE-ADB95180A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3839" y="786435"/>
            <a:ext cx="1111927" cy="991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4E811D-46D8-4710-85D0-64F4A06C61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3299" y="5526493"/>
            <a:ext cx="779827" cy="756432"/>
          </a:xfrm>
          <a:prstGeom prst="rect">
            <a:avLst/>
          </a:prstGeom>
        </p:spPr>
      </p:pic>
      <p:pic>
        <p:nvPicPr>
          <p:cNvPr id="22" name="chart">
            <a:extLst>
              <a:ext uri="{FF2B5EF4-FFF2-40B4-BE49-F238E27FC236}">
                <a16:creationId xmlns:a16="http://schemas.microsoft.com/office/drawing/2014/main" id="{FD33BEA7-8E27-4879-B0B8-9B5B82D3F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84" y="5526494"/>
            <a:ext cx="733964" cy="7564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44005C-D7E5-4270-A76E-E523DB967F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8883" y="791115"/>
            <a:ext cx="1077381" cy="1014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89B21-0375-47F1-B2A4-6997AD8386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8254" y="5526493"/>
            <a:ext cx="771440" cy="7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3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A3EE-92A2-4A11-A124-2E0411FF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1661"/>
            <a:ext cx="10058400" cy="928739"/>
          </a:xfrm>
        </p:spPr>
        <p:txBody>
          <a:bodyPr/>
          <a:lstStyle/>
          <a:p>
            <a:pPr algn="ctr"/>
            <a:r>
              <a:rPr lang="en-US" dirty="0"/>
              <a:t>International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A4069-DAC0-4C88-B0CF-4BB5CCD8A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8" y="286603"/>
            <a:ext cx="1373763" cy="1378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94413C-ADEC-4CF5-BF44-7FB30F722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0" y="1823640"/>
            <a:ext cx="2117518" cy="2730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CAC20-89C9-4307-9084-4D9197D45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08" y="2915480"/>
            <a:ext cx="1640410" cy="5468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0F348D-DDDA-4953-BA95-39D582F42EA9}"/>
              </a:ext>
            </a:extLst>
          </p:cNvPr>
          <p:cNvSpPr/>
          <p:nvPr/>
        </p:nvSpPr>
        <p:spPr>
          <a:xfrm>
            <a:off x="269209" y="4361755"/>
            <a:ext cx="548348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Art.19 (independent, inclusion)</a:t>
            </a:r>
          </a:p>
          <a:p>
            <a:r>
              <a:rPr lang="en-US" sz="2500" dirty="0"/>
              <a:t>Art 20 (mobility)</a:t>
            </a:r>
          </a:p>
          <a:p>
            <a:r>
              <a:rPr lang="en-US" sz="2500" dirty="0"/>
              <a:t>Art.26 (Habilitation and rehabilitation)</a:t>
            </a:r>
          </a:p>
          <a:p>
            <a:pPr marL="857250" indent="-857250"/>
            <a:r>
              <a:rPr lang="en-US" sz="2500" dirty="0"/>
              <a:t>Art.28 (adequate standard of living and social protection)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D3C8B-C0B9-47AE-B34D-A0485A12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633" y="1788000"/>
            <a:ext cx="4832047" cy="233494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3D7CB68-CC28-4878-8239-84DB098F05C5}"/>
              </a:ext>
            </a:extLst>
          </p:cNvPr>
          <p:cNvSpPr/>
          <p:nvPr/>
        </p:nvSpPr>
        <p:spPr>
          <a:xfrm>
            <a:off x="6209607" y="2490149"/>
            <a:ext cx="901457" cy="850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6A7598-FF97-4A7A-B9D8-1979330AB67F}"/>
              </a:ext>
            </a:extLst>
          </p:cNvPr>
          <p:cNvSpPr/>
          <p:nvPr/>
        </p:nvSpPr>
        <p:spPr>
          <a:xfrm>
            <a:off x="5752691" y="4099252"/>
            <a:ext cx="6303478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087438" indent="-1087438"/>
            <a:r>
              <a:rPr lang="en-US" sz="1600" b="1" dirty="0"/>
              <a:t>Target 7.1 </a:t>
            </a:r>
            <a:r>
              <a:rPr lang="en-US" sz="1600" dirty="0"/>
              <a:t>Universal access to affordable, reliable and modern energy</a:t>
            </a:r>
          </a:p>
          <a:p>
            <a:pPr marL="1087438" indent="-1087438">
              <a:tabLst>
                <a:tab pos="858838" algn="l"/>
                <a:tab pos="914400" algn="l"/>
              </a:tabLst>
            </a:pPr>
            <a:r>
              <a:rPr lang="en-US" sz="1600" b="1" dirty="0"/>
              <a:t>Target7.a </a:t>
            </a:r>
            <a:r>
              <a:rPr lang="en-US" sz="1600" dirty="0"/>
              <a:t>	By 2030, enhance international cooperation to facilitate access to clean energy research and technology, including renewable energy, energy efficiency and advanced and cleaner fossil-fuel technology, and promote investment in energy infrastructure and clean energy technology</a:t>
            </a:r>
          </a:p>
          <a:p>
            <a:pPr marL="1030288" indent="-1030288"/>
            <a:r>
              <a:rPr lang="en-US" sz="1600" b="1" dirty="0"/>
              <a:t>Target 7.b </a:t>
            </a:r>
            <a:r>
              <a:rPr lang="en-US" sz="1600" dirty="0"/>
              <a:t>Expand infrastructure and upgrade technology for supplying modern and sustainable energy services for all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368887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007B-E294-4BBF-A1DA-9B2656E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440" y="477948"/>
            <a:ext cx="10242248" cy="1068064"/>
          </a:xfrm>
        </p:spPr>
        <p:txBody>
          <a:bodyPr>
            <a:normAutofit/>
          </a:bodyPr>
          <a:lstStyle/>
          <a:p>
            <a:r>
              <a:rPr lang="en-US" sz="4500" dirty="0"/>
              <a:t>National Policies on disability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72AE-631D-453C-AFC0-F20B23D2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31" y="1818640"/>
            <a:ext cx="11002910" cy="4683760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400" dirty="0"/>
              <a:t>Many countries offer some sort of disability benefit but typically do not consider the additional energy costs faced by persons with disabilities.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400" dirty="0"/>
              <a:t>Social welfare programs directed at supporting the energy bills of persons disabilities do exist:</a:t>
            </a:r>
          </a:p>
          <a:p>
            <a:pPr marL="347663" lvl="1" indent="0">
              <a:buNone/>
            </a:pPr>
            <a:r>
              <a:rPr lang="en-US" sz="2400" dirty="0"/>
              <a:t>Example: UK</a:t>
            </a:r>
          </a:p>
          <a:p>
            <a:pPr marL="823151" lvl="2" indent="-34766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The Cold Weather Payment </a:t>
            </a:r>
          </a:p>
          <a:p>
            <a:pPr marL="1006031" lvl="3" indent="-347663">
              <a:buFont typeface="Wingdings" panose="05000000000000000000" pitchFamily="2" charset="2"/>
              <a:buChar char="ü"/>
            </a:pPr>
            <a:r>
              <a:rPr lang="en-US" sz="2200" dirty="0"/>
              <a:t>GBP25 per 7 days of cold weather to households (low income, persons with disabilities) </a:t>
            </a:r>
          </a:p>
          <a:p>
            <a:pPr marL="823151" lvl="2" indent="-34766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The Warm Home Discount Scheme</a:t>
            </a:r>
          </a:p>
          <a:p>
            <a:pPr marL="1006031" lvl="3" indent="-347663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One-off discount of GBP140 on electricity bill to low income households</a:t>
            </a:r>
          </a:p>
          <a:p>
            <a:pPr marL="823151" lvl="2" indent="-34766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Winter Fuel Payment</a:t>
            </a:r>
          </a:p>
          <a:p>
            <a:pPr marL="1006031" lvl="3" indent="-347663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GBP100-300 tax free on heating bills for older persons</a:t>
            </a:r>
          </a:p>
          <a:p>
            <a:pPr marL="474663" lvl="2" indent="-130175">
              <a:buNone/>
            </a:pPr>
            <a:r>
              <a:rPr lang="en-US" sz="2400" dirty="0"/>
              <a:t>Example: US</a:t>
            </a:r>
          </a:p>
          <a:p>
            <a:pPr marL="818388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Low Income Home Energy Assistance Program (LIHEAP)</a:t>
            </a:r>
          </a:p>
          <a:p>
            <a:pPr marL="1001268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Assists low-income households including persons with disabilities to pay electricity bills, energy crisis assistance, and weatherization and energy-related minor home repairs.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B2206-B4F7-4051-B447-D9FF661DC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23" y="322552"/>
            <a:ext cx="1373763" cy="1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9A54-3D4C-4C25-91C7-12EE9B0D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961" y="542559"/>
            <a:ext cx="9574719" cy="1047522"/>
          </a:xfrm>
        </p:spPr>
        <p:txBody>
          <a:bodyPr>
            <a:noAutofit/>
          </a:bodyPr>
          <a:lstStyle/>
          <a:p>
            <a:pPr algn="ctr"/>
            <a:r>
              <a:rPr lang="en-US" sz="3800" dirty="0"/>
              <a:t>UN Initiatives on energy and disability</a:t>
            </a:r>
            <a:br>
              <a:rPr lang="en-US" sz="3800" dirty="0"/>
            </a:br>
            <a:r>
              <a:rPr lang="en-US" sz="3800" dirty="0"/>
              <a:t>Need to reach out to persons with disabilities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A3936-03A7-4278-AC0B-B47FE893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8" y="286603"/>
            <a:ext cx="1373763" cy="1378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D4742C-C114-43C0-A7DA-744AB248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58" y="1871163"/>
            <a:ext cx="2326128" cy="559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E8E7A-D711-4CA2-8BCD-C035278B0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057" y="1948280"/>
            <a:ext cx="3397518" cy="824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4DC8D4-E543-4376-AD2D-E451049E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652" y="1900243"/>
            <a:ext cx="960751" cy="941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ACB5B9-3F4A-4C08-AC45-53BB7BEA306D}"/>
              </a:ext>
            </a:extLst>
          </p:cNvPr>
          <p:cNvSpPr txBox="1"/>
          <p:nvPr/>
        </p:nvSpPr>
        <p:spPr>
          <a:xfrm>
            <a:off x="539265" y="2430833"/>
            <a:ext cx="4286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2012, the GA declared 2014-2024 the </a:t>
            </a:r>
            <a:r>
              <a:rPr lang="en-US" dirty="0">
                <a:solidFill>
                  <a:srgbClr val="0070C0"/>
                </a:solidFill>
              </a:rPr>
              <a:t>Decade of Sustainable Energy for All </a:t>
            </a:r>
            <a:r>
              <a:rPr lang="en-US" sz="1600" dirty="0"/>
              <a:t>(A/RES/67/215)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GA resolution </a:t>
            </a:r>
            <a:r>
              <a:rPr lang="en-US" sz="1600" dirty="0"/>
              <a:t>on “Ensuring access to affordable, reliable, sustainable and modern energy for all”  (A/RES/71/233)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Reports of the Secretary-General </a:t>
            </a:r>
            <a:r>
              <a:rPr lang="en-US" sz="1600" dirty="0"/>
              <a:t>on “Ensuring access to affordable, reliable, sustainable and modern energy for all” (A/72/160), “United Nations Decade of Sustainable Energy for All” (A/72/156)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05FC5-2C32-4F95-970D-274082F89EFF}"/>
              </a:ext>
            </a:extLst>
          </p:cNvPr>
          <p:cNvSpPr txBox="1"/>
          <p:nvPr/>
        </p:nvSpPr>
        <p:spPr>
          <a:xfrm>
            <a:off x="4888317" y="3463922"/>
            <a:ext cx="3360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Public-Private partnership </a:t>
            </a:r>
            <a:r>
              <a:rPr lang="en-US" dirty="0">
                <a:solidFill>
                  <a:srgbClr val="0070C0"/>
                </a:solidFill>
              </a:rPr>
              <a:t>“Minimum Electricity Access” </a:t>
            </a:r>
            <a:r>
              <a:rPr lang="en-US" dirty="0"/>
              <a:t>– promotes access to affordable, reliable, and sustainable off-grid renewable energy system in rural areas.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81593-28DB-42DC-AE64-9603F7C6CB5C}"/>
              </a:ext>
            </a:extLst>
          </p:cNvPr>
          <p:cNvSpPr txBox="1"/>
          <p:nvPr/>
        </p:nvSpPr>
        <p:spPr>
          <a:xfrm>
            <a:off x="8310695" y="3345522"/>
            <a:ext cx="327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Supported </a:t>
            </a:r>
            <a:r>
              <a:rPr lang="en-US" dirty="0" err="1"/>
              <a:t>programmes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expanding electricity services </a:t>
            </a:r>
            <a:r>
              <a:rPr lang="en-US" dirty="0"/>
              <a:t>to 4,300 town and villages in </a:t>
            </a:r>
            <a:r>
              <a:rPr lang="en-US" dirty="0">
                <a:solidFill>
                  <a:srgbClr val="0070C0"/>
                </a:solidFill>
              </a:rPr>
              <a:t>Ethiopia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ECBD6445-BB5D-4C58-B6E7-BB277BF0CC67}"/>
              </a:ext>
            </a:extLst>
          </p:cNvPr>
          <p:cNvSpPr/>
          <p:nvPr/>
        </p:nvSpPr>
        <p:spPr>
          <a:xfrm>
            <a:off x="998658" y="5909695"/>
            <a:ext cx="10712088" cy="3615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300" dirty="0"/>
              <a:t>Persons with disabilities are not included</a:t>
            </a:r>
          </a:p>
        </p:txBody>
      </p:sp>
    </p:spTree>
    <p:extLst>
      <p:ext uri="{BB962C8B-B14F-4D97-AF65-F5344CB8AC3E}">
        <p14:creationId xmlns:p14="http://schemas.microsoft.com/office/powerpoint/2010/main" val="30250106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2027</TotalTime>
  <Words>1045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Mincho</vt:lpstr>
      <vt:lpstr>SimSun</vt:lpstr>
      <vt:lpstr>Arial</vt:lpstr>
      <vt:lpstr>Calibri</vt:lpstr>
      <vt:lpstr>Calibri Light</vt:lpstr>
      <vt:lpstr>Times New Roman</vt:lpstr>
      <vt:lpstr>Wingdings</vt:lpstr>
      <vt:lpstr>Retrospect</vt:lpstr>
      <vt:lpstr>Energy and Disability</vt:lpstr>
      <vt:lpstr>Disability and Energy : Why important?</vt:lpstr>
      <vt:lpstr>Situation of persons with disabilities: lower access to electricity at a glance</vt:lpstr>
      <vt:lpstr>Situation of persons with disabilities:  lower access to electricity in numbers</vt:lpstr>
      <vt:lpstr>Situation of persons with disabilities: Use of traditional forms of energy</vt:lpstr>
      <vt:lpstr>Energy demand:  Priority Assistive Products</vt:lpstr>
      <vt:lpstr>International Frameworks</vt:lpstr>
      <vt:lpstr>National Policies on disability and energy</vt:lpstr>
      <vt:lpstr>UN Initiatives on energy and disability Need to reach out to persons with disabilities</vt:lpstr>
      <vt:lpstr>Recommendations</vt:lpstr>
      <vt:lpstr> We need your advice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Saeko Kajima</dc:creator>
  <cp:lastModifiedBy>Saeko Kajima</cp:lastModifiedBy>
  <cp:revision>153</cp:revision>
  <dcterms:created xsi:type="dcterms:W3CDTF">2017-11-15T19:55:25Z</dcterms:created>
  <dcterms:modified xsi:type="dcterms:W3CDTF">2017-12-12T17:25:03Z</dcterms:modified>
</cp:coreProperties>
</file>