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67" r:id="rId4"/>
    <p:sldId id="280" r:id="rId5"/>
    <p:sldId id="281" r:id="rId6"/>
    <p:sldId id="304" r:id="rId7"/>
    <p:sldId id="271" r:id="rId8"/>
    <p:sldId id="282" r:id="rId9"/>
    <p:sldId id="283" r:id="rId10"/>
    <p:sldId id="286" r:id="rId11"/>
    <p:sldId id="290" r:id="rId12"/>
    <p:sldId id="291" r:id="rId13"/>
    <p:sldId id="292" r:id="rId14"/>
    <p:sldId id="287" r:id="rId15"/>
    <p:sldId id="293" r:id="rId16"/>
    <p:sldId id="294" r:id="rId17"/>
    <p:sldId id="302" r:id="rId18"/>
    <p:sldId id="299" r:id="rId19"/>
    <p:sldId id="301" r:id="rId20"/>
    <p:sldId id="305" r:id="rId21"/>
    <p:sldId id="308" r:id="rId22"/>
    <p:sldId id="306" r:id="rId23"/>
    <p:sldId id="307" r:id="rId24"/>
    <p:sldId id="313" r:id="rId25"/>
    <p:sldId id="314" r:id="rId26"/>
    <p:sldId id="315" r:id="rId27"/>
    <p:sldId id="316" r:id="rId28"/>
    <p:sldId id="317" r:id="rId29"/>
    <p:sldId id="318" r:id="rId30"/>
    <p:sldId id="321" r:id="rId31"/>
    <p:sldId id="319" r:id="rId32"/>
    <p:sldId id="320" r:id="rId33"/>
    <p:sldId id="30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D67"/>
    <a:srgbClr val="FF6600"/>
    <a:srgbClr val="E60000"/>
    <a:srgbClr val="D4163F"/>
    <a:srgbClr val="FF2D2D"/>
    <a:srgbClr val="00366C"/>
    <a:srgbClr val="008000"/>
    <a:srgbClr val="FFA54B"/>
    <a:srgbClr val="E2007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.Martinho\Documents\Disability\MEDD\MEDD%20-%20Contacts%20r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9900"/>
              </a:solidFill>
            </c:spPr>
            <c:extLst>
              <c:ext xmlns:c16="http://schemas.microsoft.com/office/drawing/2014/chart" uri="{C3380CC4-5D6E-409C-BE32-E72D297353CC}">
                <c16:uniqueId val="{00000001-BE1B-438C-9B03-D00A839A8639}"/>
              </c:ext>
            </c:extLst>
          </c:dPt>
          <c:dPt>
            <c:idx val="1"/>
            <c:bubble3D val="0"/>
            <c:spPr>
              <a:solidFill>
                <a:srgbClr val="FFCC66"/>
              </a:solidFill>
            </c:spPr>
            <c:extLst>
              <c:ext xmlns:c16="http://schemas.microsoft.com/office/drawing/2014/chart" uri="{C3380CC4-5D6E-409C-BE32-E72D297353CC}">
                <c16:uniqueId val="{00000003-BE1B-438C-9B03-D00A839A8639}"/>
              </c:ext>
            </c:extLst>
          </c:dPt>
          <c:dPt>
            <c:idx val="2"/>
            <c:bubble3D val="0"/>
            <c:spPr>
              <a:solidFill>
                <a:srgbClr val="FFFF66"/>
              </a:solidFill>
            </c:spPr>
            <c:extLst>
              <c:ext xmlns:c16="http://schemas.microsoft.com/office/drawing/2014/chart" uri="{C3380CC4-5D6E-409C-BE32-E72D297353CC}">
                <c16:uniqueId val="{00000005-BE1B-438C-9B03-D00A839A8639}"/>
              </c:ext>
            </c:extLst>
          </c:dPt>
          <c:dPt>
            <c:idx val="3"/>
            <c:bubble3D val="0"/>
            <c:spPr>
              <a:solidFill>
                <a:srgbClr val="FF6600"/>
              </a:solidFill>
            </c:spPr>
            <c:extLst>
              <c:ext xmlns:c16="http://schemas.microsoft.com/office/drawing/2014/chart" uri="{C3380CC4-5D6E-409C-BE32-E72D297353CC}">
                <c16:uniqueId val="{00000007-BE1B-438C-9B03-D00A839A8639}"/>
              </c:ext>
            </c:extLst>
          </c:dPt>
          <c:dLbls>
            <c:dLbl>
              <c:idx val="0"/>
              <c:layout>
                <c:manualLayout>
                  <c:x val="-0.20964556142810917"/>
                  <c:y val="-1.6197768667346332E-2"/>
                </c:manualLayout>
              </c:layout>
              <c:tx>
                <c:rich>
                  <a:bodyPr/>
                  <a:lstStyle/>
                  <a:p>
                    <a:fld id="{7C0C7448-A45F-415C-992A-913DB6196B7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48%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E1B-438C-9B03-D00A839A8639}"/>
                </c:ext>
              </c:extLst>
            </c:dLbl>
            <c:dLbl>
              <c:idx val="1"/>
              <c:layout>
                <c:manualLayout>
                  <c:x val="0.17834951948865335"/>
                  <c:y val="-6.063617047869016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Country experts and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government officials, 12%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40137308042356"/>
                      <c:h val="0.356746031746031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E1B-438C-9B03-D00A839A8639}"/>
                </c:ext>
              </c:extLst>
            </c:dLbl>
            <c:dLbl>
              <c:idx val="2"/>
              <c:layout>
                <c:manualLayout>
                  <c:x val="4.352117169336895E-2"/>
                  <c:y val="-1.8963254593175854E-3"/>
                </c:manualLayout>
              </c:layout>
              <c:tx>
                <c:rich>
                  <a:bodyPr/>
                  <a:lstStyle/>
                  <a:p>
                    <a:fld id="{86B2E49B-312A-4D39-84E9-AAF2190A2963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25%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989685106143271"/>
                      <c:h val="0.472936507936507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E1B-438C-9B03-D00A839A8639}"/>
                </c:ext>
              </c:extLst>
            </c:dLbl>
            <c:dLbl>
              <c:idx val="3"/>
              <c:layout>
                <c:manualLayout>
                  <c:x val="0.13220781648869234"/>
                  <c:y val="0.143196315336616"/>
                </c:manualLayout>
              </c:layout>
              <c:tx>
                <c:rich>
                  <a:bodyPr/>
                  <a:lstStyle/>
                  <a:p>
                    <a:fld id="{04902C9A-47E4-43F0-8601-4DD105E93E74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, 12%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E1B-438C-9B03-D00A839A86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'MEDD contacts'!$F$243:$F$246</c:f>
              <c:strCache>
                <c:ptCount val="4"/>
                <c:pt idx="0">
                  <c:v>UN system and IFIs</c:v>
                </c:pt>
                <c:pt idx="1">
                  <c:v>Member States</c:v>
                </c:pt>
                <c:pt idx="2">
                  <c:v>Academia, research institutes, non-profits, private sector, foundations, partnerships</c:v>
                </c:pt>
                <c:pt idx="3">
                  <c:v>NGOs</c:v>
                </c:pt>
              </c:strCache>
            </c:strRef>
          </c:cat>
          <c:val>
            <c:numRef>
              <c:f>'MEDD contacts'!$G$243:$G$246</c:f>
              <c:numCache>
                <c:formatCode>0%</c:formatCode>
                <c:ptCount val="4"/>
                <c:pt idx="0">
                  <c:v>0.49390243902439024</c:v>
                </c:pt>
                <c:pt idx="1">
                  <c:v>0.13414634146341464</c:v>
                </c:pt>
                <c:pt idx="2">
                  <c:v>0.24390243902439024</c:v>
                </c:pt>
                <c:pt idx="3">
                  <c:v>0.12804878048780488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1B-438C-9B03-D00A839A8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05B8-94E2-47F4-826D-2E3C5E5CA53B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4C477-53E3-4C45-AF87-012A8E16B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1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7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993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329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83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385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260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829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594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551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651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9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731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608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88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67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73AD-D692-484B-B337-42B3D2143C04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D11-DBDB-4B51-B12E-B24FEB9F6C59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86-5601-438C-9B89-2C5C3CAAF95D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437E5-A628-4775-990F-EF7C21958026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2F7B-7C52-427F-A672-965DE6482401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014-1ADF-4404-9EAE-404448A05ED6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A00A-BFB1-4D05-8929-31DC84B47889}" type="datetime1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5AE8-D0A5-4DE7-B73B-5C1EE07A06F7}" type="datetime1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FD92-B89E-438E-B00D-0A9F432C33D7}" type="datetime1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492F-8D36-4755-AAEF-839E6F1CFDA5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2nd MEDD Meeting, 3-4 May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4AC3-EFFA-4F29-8E9B-3F1524D47CE6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2nd MEDD Meeting, 3-4 May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EB9BE25-18A2-4E62-9918-6FFAC7C02B6A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2nd MEDD Meeting, 3-4 May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3" Type="http://schemas.openxmlformats.org/officeDocument/2006/relationships/image" Target="../media/image18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17" Type="http://schemas.openxmlformats.org/officeDocument/2006/relationships/image" Target="../media/image19.jpe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5" Type="http://schemas.openxmlformats.org/officeDocument/2006/relationships/image" Target="../media/image3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Relationship Id="rId1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5.jpeg"/><Relationship Id="rId3" Type="http://schemas.openxmlformats.org/officeDocument/2006/relationships/image" Target="../media/image21.jpeg"/><Relationship Id="rId7" Type="http://schemas.openxmlformats.org/officeDocument/2006/relationships/image" Target="../media/image20.jpeg"/><Relationship Id="rId12" Type="http://schemas.openxmlformats.org/officeDocument/2006/relationships/image" Target="../media/image2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26.jpeg"/><Relationship Id="rId10" Type="http://schemas.openxmlformats.org/officeDocument/2006/relationships/image" Target="../media/image23.jpeg"/><Relationship Id="rId4" Type="http://schemas.openxmlformats.org/officeDocument/2006/relationships/image" Target="../media/image22.jpeg"/><Relationship Id="rId9" Type="http://schemas.openxmlformats.org/officeDocument/2006/relationships/image" Target="../media/image2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3.jpeg"/><Relationship Id="rId12" Type="http://schemas.openxmlformats.org/officeDocument/2006/relationships/image" Target="../media/image19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11" Type="http://schemas.openxmlformats.org/officeDocument/2006/relationships/image" Target="../media/image29.jpeg"/><Relationship Id="rId5" Type="http://schemas.openxmlformats.org/officeDocument/2006/relationships/image" Target="../media/image21.jpeg"/><Relationship Id="rId15" Type="http://schemas.openxmlformats.org/officeDocument/2006/relationships/image" Target="../media/image30.jpeg"/><Relationship Id="rId10" Type="http://schemas.openxmlformats.org/officeDocument/2006/relationships/image" Target="../media/image27.jpeg"/><Relationship Id="rId4" Type="http://schemas.openxmlformats.org/officeDocument/2006/relationships/image" Target="../media/image20.jpeg"/><Relationship Id="rId9" Type="http://schemas.openxmlformats.org/officeDocument/2006/relationships/image" Target="../media/image26.jpeg"/><Relationship Id="rId14" Type="http://schemas.openxmlformats.org/officeDocument/2006/relationships/image" Target="../media/image25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18" Type="http://schemas.openxmlformats.org/officeDocument/2006/relationships/image" Target="../media/image48.png"/><Relationship Id="rId3" Type="http://schemas.openxmlformats.org/officeDocument/2006/relationships/image" Target="../media/image33.jpeg"/><Relationship Id="rId21" Type="http://schemas.openxmlformats.org/officeDocument/2006/relationships/image" Target="../media/image51.sv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46.jpeg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19" Type="http://schemas.openxmlformats.org/officeDocument/2006/relationships/image" Target="../media/image49.sv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18" Type="http://schemas.openxmlformats.org/officeDocument/2006/relationships/image" Target="../media/image48.png"/><Relationship Id="rId3" Type="http://schemas.openxmlformats.org/officeDocument/2006/relationships/image" Target="../media/image33.jpeg"/><Relationship Id="rId21" Type="http://schemas.openxmlformats.org/officeDocument/2006/relationships/image" Target="../media/image51.sv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46.jpeg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19" Type="http://schemas.openxmlformats.org/officeDocument/2006/relationships/image" Target="../media/image49.sv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18" Type="http://schemas.openxmlformats.org/officeDocument/2006/relationships/image" Target="../media/image48.png"/><Relationship Id="rId3" Type="http://schemas.openxmlformats.org/officeDocument/2006/relationships/image" Target="../media/image33.jpeg"/><Relationship Id="rId21" Type="http://schemas.openxmlformats.org/officeDocument/2006/relationships/image" Target="../media/image51.sv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46.jpeg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19" Type="http://schemas.openxmlformats.org/officeDocument/2006/relationships/image" Target="../media/image49.sv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18" Type="http://schemas.openxmlformats.org/officeDocument/2006/relationships/image" Target="../media/image48.png"/><Relationship Id="rId3" Type="http://schemas.openxmlformats.org/officeDocument/2006/relationships/image" Target="../media/image33.jpeg"/><Relationship Id="rId21" Type="http://schemas.openxmlformats.org/officeDocument/2006/relationships/image" Target="../media/image51.sv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7.xml"/><Relationship Id="rId16" Type="http://schemas.openxmlformats.org/officeDocument/2006/relationships/image" Target="../media/image46.jpeg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19" Type="http://schemas.openxmlformats.org/officeDocument/2006/relationships/image" Target="../media/image49.sv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8.xml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29.xml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30.xml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Relationship Id="rId14" Type="http://schemas.openxmlformats.org/officeDocument/2006/relationships/image" Target="../media/image2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3.jpeg"/><Relationship Id="rId12" Type="http://schemas.openxmlformats.org/officeDocument/2006/relationships/image" Target="../media/image19.jpe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11" Type="http://schemas.openxmlformats.org/officeDocument/2006/relationships/image" Target="../media/image29.jpeg"/><Relationship Id="rId5" Type="http://schemas.openxmlformats.org/officeDocument/2006/relationships/image" Target="../media/image21.jpeg"/><Relationship Id="rId15" Type="http://schemas.openxmlformats.org/officeDocument/2006/relationships/image" Target="../media/image30.jpeg"/><Relationship Id="rId10" Type="http://schemas.openxmlformats.org/officeDocument/2006/relationships/image" Target="../media/image27.jpeg"/><Relationship Id="rId4" Type="http://schemas.openxmlformats.org/officeDocument/2006/relationships/image" Target="../media/image20.jpeg"/><Relationship Id="rId9" Type="http://schemas.openxmlformats.org/officeDocument/2006/relationships/image" Target="../media/image26.jpeg"/><Relationship Id="rId1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9342"/>
            <a:ext cx="6934200" cy="1750458"/>
          </a:xfrm>
        </p:spPr>
        <p:txBody>
          <a:bodyPr/>
          <a:lstStyle/>
          <a:p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2018 UN flagship report</a:t>
            </a:r>
            <a:br>
              <a:rPr lang="en-US" sz="24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on disability and development</a:t>
            </a:r>
            <a:br>
              <a:rPr lang="en-US" sz="2400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sz="2400" dirty="0">
                <a:solidFill>
                  <a:srgbClr val="FF6600"/>
                </a:solidFill>
              </a:rPr>
            </a:br>
            <a:r>
              <a:rPr lang="en-US" sz="2400" dirty="0">
                <a:solidFill>
                  <a:srgbClr val="FF6600"/>
                </a:solidFill>
              </a:rPr>
              <a:t>overview of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495800"/>
            <a:ext cx="8873331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b="1" cap="none" dirty="0"/>
              <a:t>Maria </a:t>
            </a:r>
            <a:r>
              <a:rPr lang="en-US" b="1" cap="none" dirty="0" err="1"/>
              <a:t>Martinho</a:t>
            </a:r>
            <a:endParaRPr lang="en-US" b="1" cap="none" dirty="0"/>
          </a:p>
          <a:p>
            <a:pPr algn="r"/>
            <a:r>
              <a:rPr lang="en-US" b="1" dirty="0"/>
              <a:t>Secretariat of the convention </a:t>
            </a:r>
          </a:p>
          <a:p>
            <a:pPr algn="r"/>
            <a:r>
              <a:rPr lang="en-US" b="1" dirty="0"/>
              <a:t>on the rights of persons with disabilities/</a:t>
            </a:r>
            <a:r>
              <a:rPr lang="en-US" b="1" dirty="0" err="1"/>
              <a:t>dspd</a:t>
            </a:r>
            <a:r>
              <a:rPr lang="en-US" b="1" dirty="0"/>
              <a:t>/</a:t>
            </a:r>
            <a:r>
              <a:rPr lang="en-US" b="1" dirty="0" err="1"/>
              <a:t>undesa</a:t>
            </a:r>
            <a:endParaRPr lang="en-US" b="1" dirty="0"/>
          </a:p>
          <a:p>
            <a:pPr algn="r"/>
            <a:r>
              <a:rPr lang="en-US" sz="1300" b="1" cap="none" dirty="0"/>
              <a:t>martinho@un.org</a:t>
            </a:r>
          </a:p>
        </p:txBody>
      </p:sp>
    </p:spTree>
    <p:extLst>
      <p:ext uri="{BB962C8B-B14F-4D97-AF65-F5344CB8AC3E}">
        <p14:creationId xmlns:p14="http://schemas.microsoft.com/office/powerpoint/2010/main" val="3130318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748" y="2535802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67362"/>
            <a:ext cx="7520940" cy="548640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440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38" y="2535802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591" y="2535802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254" y="2535802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05" y="25358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679" y="25358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085" y="2535802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81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73" y="3753987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886" y="3753987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963" y="375398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305" y="3753987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848" y="3753986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408" y="135346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09600" y="701935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Cross-cutting topics: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7030A0"/>
                </a:solidFill>
              </a:rPr>
              <a:t>Accessibility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" y="3076565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28600" y="4191000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37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748" y="2535802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67362"/>
            <a:ext cx="7520940" cy="548640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440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38" y="2535802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591" y="2535802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254" y="2535802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05" y="25358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679" y="25358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085" y="2535802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81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73" y="3753987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886" y="3753987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963" y="375398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305" y="3753987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848" y="3753986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408" y="135346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09600" y="701935"/>
            <a:ext cx="7543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Cross-cutting topics: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7030A0"/>
                </a:solidFill>
              </a:rPr>
              <a:t>Accessibility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339966"/>
                </a:solidFill>
              </a:rPr>
              <a:t>Assistive technology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" y="3076565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28600" y="4191000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8600" y="3228965"/>
            <a:ext cx="8839200" cy="0"/>
          </a:xfrm>
          <a:prstGeom prst="straightConnector1">
            <a:avLst/>
          </a:prstGeom>
          <a:ln w="76200">
            <a:solidFill>
              <a:srgbClr val="3399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8600" y="4343400"/>
            <a:ext cx="8839200" cy="0"/>
          </a:xfrm>
          <a:prstGeom prst="straightConnector1">
            <a:avLst/>
          </a:prstGeom>
          <a:ln w="76200">
            <a:solidFill>
              <a:srgbClr val="3399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323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748" y="2535802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67362"/>
            <a:ext cx="7520940" cy="548640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440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38" y="2535802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591" y="2535802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254" y="2535802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05" y="25358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679" y="25358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085" y="2535802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81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73" y="3753987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886" y="3753987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963" y="375398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305" y="3753987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848" y="3753986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408" y="135346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09600" y="701935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Cross-cutting topics: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7030A0"/>
                </a:solidFill>
              </a:rPr>
              <a:t>Accessibility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339966"/>
                </a:solidFill>
              </a:rPr>
              <a:t>Assistive technology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CC3300"/>
                </a:solidFill>
              </a:rPr>
              <a:t>Social groups, vulnerable persons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" y="3076565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28600" y="4191000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8600" y="3228965"/>
            <a:ext cx="8839200" cy="0"/>
          </a:xfrm>
          <a:prstGeom prst="straightConnector1">
            <a:avLst/>
          </a:prstGeom>
          <a:ln w="76200">
            <a:solidFill>
              <a:srgbClr val="3399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8600" y="4343400"/>
            <a:ext cx="8839200" cy="0"/>
          </a:xfrm>
          <a:prstGeom prst="straightConnector1">
            <a:avLst/>
          </a:prstGeom>
          <a:ln w="76200">
            <a:solidFill>
              <a:srgbClr val="3399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8600" y="3381365"/>
            <a:ext cx="8839200" cy="0"/>
          </a:xfrm>
          <a:prstGeom prst="straightConnector1">
            <a:avLst/>
          </a:prstGeom>
          <a:ln w="762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8600" y="4495800"/>
            <a:ext cx="8839200" cy="0"/>
          </a:xfrm>
          <a:prstGeom prst="straightConnector1">
            <a:avLst/>
          </a:prstGeom>
          <a:ln w="762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347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748" y="2535802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67362"/>
            <a:ext cx="7520940" cy="548640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440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38" y="2535802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591" y="2535802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254" y="2535802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04" y="1199058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679" y="25358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085" y="2535802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81" y="37539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73" y="3753987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886" y="3753987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963" y="375398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305" y="3753987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848" y="3753986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408" y="135346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09600" y="701935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Cross-cutting topics: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7030A0"/>
                </a:solidFill>
              </a:rPr>
              <a:t>Accessibility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339966"/>
                </a:solidFill>
              </a:rPr>
              <a:t>Assistive technology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CC3300"/>
                </a:solidFill>
              </a:rPr>
              <a:t>Social groups, vulnerable persons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" y="3076565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28600" y="4191000"/>
            <a:ext cx="88392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8600" y="3228965"/>
            <a:ext cx="8839200" cy="0"/>
          </a:xfrm>
          <a:prstGeom prst="straightConnector1">
            <a:avLst/>
          </a:prstGeom>
          <a:ln w="76200">
            <a:solidFill>
              <a:srgbClr val="3399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8600" y="4343400"/>
            <a:ext cx="8839200" cy="0"/>
          </a:xfrm>
          <a:prstGeom prst="straightConnector1">
            <a:avLst/>
          </a:prstGeom>
          <a:ln w="76200">
            <a:solidFill>
              <a:srgbClr val="3399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8600" y="3381365"/>
            <a:ext cx="8839200" cy="0"/>
          </a:xfrm>
          <a:prstGeom prst="straightConnector1">
            <a:avLst/>
          </a:prstGeom>
          <a:ln w="762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8600" y="4495800"/>
            <a:ext cx="8839200" cy="0"/>
          </a:xfrm>
          <a:prstGeom prst="straightConnector1">
            <a:avLst/>
          </a:prstGeom>
          <a:ln w="762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41110" y="818698"/>
            <a:ext cx="106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3300"/>
                </a:solidFill>
              </a:rPr>
              <a:t>+</a:t>
            </a:r>
            <a:endParaRPr lang="en-GB" sz="9600" dirty="0">
              <a:solidFill>
                <a:srgbClr val="FF33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28600" y="3542391"/>
            <a:ext cx="8839200" cy="0"/>
          </a:xfrm>
          <a:prstGeom prst="straightConnector1">
            <a:avLst/>
          </a:prstGeom>
          <a:ln w="762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28600" y="4656826"/>
            <a:ext cx="8839200" cy="0"/>
          </a:xfrm>
          <a:prstGeom prst="straightConnector1">
            <a:avLst/>
          </a:prstGeom>
          <a:ln w="762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998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64" y="4261002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4" y="4261002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607" y="4261002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270" y="4261002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21" y="42610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95" y="4261002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101" y="4261002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5479187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89" y="5479187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902" y="5479187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79" y="547918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321" y="5479187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864" y="5479186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307866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Left Brace 2"/>
          <p:cNvSpPr/>
          <p:nvPr/>
        </p:nvSpPr>
        <p:spPr>
          <a:xfrm>
            <a:off x="2133600" y="1066800"/>
            <a:ext cx="381000" cy="3089946"/>
          </a:xfrm>
          <a:prstGeom prst="leftBrac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590800" y="980539"/>
            <a:ext cx="6096000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Structural factors that need to be addressed to fight inequality for persons with disabilities: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7030A0"/>
                </a:solidFill>
              </a:rPr>
              <a:t>Accessibility, </a:t>
            </a:r>
            <a:r>
              <a:rPr lang="en-GB" b="1" dirty="0">
                <a:solidFill>
                  <a:srgbClr val="339966"/>
                </a:solidFill>
              </a:rPr>
              <a:t>Assistive technology</a:t>
            </a:r>
            <a:r>
              <a:rPr lang="en-GB" b="1" dirty="0"/>
              <a:t>, discrimination, etc.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b="1" dirty="0"/>
          </a:p>
          <a:p>
            <a:pPr>
              <a:lnSpc>
                <a:spcPct val="150000"/>
              </a:lnSpc>
            </a:pPr>
            <a:r>
              <a:rPr lang="en-GB" b="1" dirty="0"/>
              <a:t>Participation of vulnerable groups or groups at risk of multiple discrimination: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Persons with mental/psychosocial, intellectual disabilities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Indigenous persons with disabilities, etc.</a:t>
            </a:r>
            <a:endParaRPr lang="en-GB" b="1" dirty="0"/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32" y="2081359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37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64" y="2339841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456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4" y="2339841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607" y="2339841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270" y="2339841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21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95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101" y="2339841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89" y="3558026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902" y="355802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79" y="3558025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321" y="3558026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864" y="3558025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1157505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505200" y="1157505"/>
            <a:ext cx="5181600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/>
              <a:t>Time period covered: since 2000 (evidence, country examples, policies, data)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95817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64" y="2339841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456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4" y="2339841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607" y="2339841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270" y="2339841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21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95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101" y="2339841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89" y="3558026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902" y="355802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79" y="3558025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321" y="3558026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864" y="3558025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1157505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505200" y="1157505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/>
              <a:t>Geographical coverage: global (both developed and developing countries)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684410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132" y="3887215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– task teams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824" y="5105400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2" y="3887215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975" y="3887215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38" y="3887215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89" y="3887215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063" y="3887215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469" y="3887215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65" y="5105400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657" y="5105400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270" y="5105400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347" y="5105399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689" y="5105400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232" y="5105399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69165" y="1325338"/>
            <a:ext cx="7980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Creation of task teams of experts 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000" b="1" dirty="0"/>
              <a:t>to work on specific sections/SDGs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000" b="1" dirty="0"/>
              <a:t>Process started end of 2016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2000" b="1" dirty="0"/>
              <a:t>… but still ongoing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9678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– task teams</a:t>
            </a:r>
          </a:p>
        </p:txBody>
      </p:sp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482" y="1670263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30" y="3425199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150" y="3425199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82316" y="990600"/>
            <a:ext cx="77462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Task teams which already submitted inputs (14 teams)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155888" y="5220254"/>
            <a:ext cx="1328289" cy="1448252"/>
            <a:chOff x="5938655" y="1828800"/>
            <a:chExt cx="1328289" cy="1448252"/>
          </a:xfrm>
        </p:grpSpPr>
        <p:pic>
          <p:nvPicPr>
            <p:cNvPr id="21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8655" y="182880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6202278" y="2231430"/>
              <a:ext cx="1064666" cy="1045622"/>
            </a:xfrm>
            <a:prstGeom prst="rect">
              <a:avLst/>
            </a:prstGeom>
            <a:solidFill>
              <a:srgbClr val="E2007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b="1" dirty="0">
                  <a:latin typeface="Arial Narrow" panose="020B0606020202030204" pitchFamily="34" charset="0"/>
                </a:rPr>
                <a:t>PARTICIPATION OF PERSONS WITH MENTAL and PSYCHOSOCIAL DISABILITIES</a:t>
              </a:r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98" y="1670263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12" y="2026196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2E22268-6129-459B-904C-DE7AE3B4E3DE}"/>
              </a:ext>
            </a:extLst>
          </p:cNvPr>
          <p:cNvGrpSpPr/>
          <p:nvPr/>
        </p:nvGrpSpPr>
        <p:grpSpPr>
          <a:xfrm>
            <a:off x="2312896" y="1659515"/>
            <a:ext cx="1951953" cy="1406217"/>
            <a:chOff x="2694635" y="1659515"/>
            <a:chExt cx="1951953" cy="1406217"/>
          </a:xfrm>
        </p:grpSpPr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4635" y="1659515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/>
            <p:cNvSpPr/>
            <p:nvPr/>
          </p:nvSpPr>
          <p:spPr>
            <a:xfrm>
              <a:off x="2937942" y="2020110"/>
              <a:ext cx="1064666" cy="1045622"/>
            </a:xfrm>
            <a:prstGeom prst="rect">
              <a:avLst/>
            </a:prstGeom>
            <a:solidFill>
              <a:srgbClr val="FFA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 b="1" dirty="0">
                <a:latin typeface="Arial Narrow" panose="020B0606020202030204" pitchFamily="34" charset="0"/>
              </a:endParaRPr>
            </a:p>
            <a:p>
              <a:r>
                <a:rPr lang="en-US" sz="2000" b="1" dirty="0">
                  <a:latin typeface="Arial Narrow" panose="020B0606020202030204" pitchFamily="34" charset="0"/>
                </a:rPr>
                <a:t>11.5 </a:t>
              </a:r>
              <a:r>
                <a:rPr lang="en-US" sz="800" b="1" dirty="0">
                  <a:latin typeface="Arial Narrow" panose="020B0606020202030204" pitchFamily="34" charset="0"/>
                </a:rPr>
                <a:t>DISASTERS</a:t>
              </a: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81922" y="1667091"/>
              <a:ext cx="1064666" cy="1045622"/>
            </a:xfrm>
            <a:prstGeom prst="rect">
              <a:avLst/>
            </a:prstGeom>
            <a:solidFill>
              <a:srgbClr val="D416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Arial Narrow" panose="020B0606020202030204" pitchFamily="34" charset="0"/>
                </a:rPr>
                <a:t>1.5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ECONOMIC, SOCIAL AND ENVIRONMENTAL SHOCKS</a:t>
              </a:r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7473237" y="5218379"/>
            <a:ext cx="1064666" cy="104562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latin typeface="Arial Narrow" panose="020B0606020202030204" pitchFamily="34" charset="0"/>
              </a:rPr>
              <a:t>17.18</a:t>
            </a:r>
          </a:p>
          <a:p>
            <a:r>
              <a:rPr lang="en-US" sz="800" b="1" dirty="0">
                <a:latin typeface="Arial Narrow" panose="020B0606020202030204" pitchFamily="34" charset="0"/>
              </a:rPr>
              <a:t>DATA</a:t>
            </a: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GB" sz="800" b="1" dirty="0">
              <a:latin typeface="Arial Narrow" panose="020B060602020203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712DEC-76F3-4034-9828-C61996275882}"/>
              </a:ext>
            </a:extLst>
          </p:cNvPr>
          <p:cNvGrpSpPr/>
          <p:nvPr/>
        </p:nvGrpSpPr>
        <p:grpSpPr>
          <a:xfrm>
            <a:off x="6596699" y="1648757"/>
            <a:ext cx="1857659" cy="1051574"/>
            <a:chOff x="7200380" y="1631001"/>
            <a:chExt cx="1857659" cy="1051574"/>
          </a:xfrm>
        </p:grpSpPr>
        <p:sp>
          <p:nvSpPr>
            <p:cNvPr id="34" name="Rectangle 33"/>
            <p:cNvSpPr/>
            <p:nvPr/>
          </p:nvSpPr>
          <p:spPr>
            <a:xfrm>
              <a:off x="7200380" y="1631001"/>
              <a:ext cx="1064666" cy="104562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Arial Narrow" panose="020B0606020202030204" pitchFamily="34" charset="0"/>
                </a:rPr>
                <a:t>3.7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SEXUAL AND REPRODUCTIVE HEALTH CARE</a:t>
              </a: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993373" y="1636953"/>
              <a:ext cx="1064666" cy="1045622"/>
            </a:xfrm>
            <a:prstGeom prst="rect">
              <a:avLst/>
            </a:prstGeom>
            <a:solidFill>
              <a:srgbClr val="E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Arial Narrow" panose="020B0606020202030204" pitchFamily="34" charset="0"/>
                </a:rPr>
                <a:t>5.6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SEXUAL AND REPRODUCTIVE HEALTH AND REPRODUCTIVE RIGHTS</a:t>
              </a:r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23" name="Picture 12" descr="https://sustainabledevelopment.un.org/content/images/E_SDG_Icons-05.jpg">
            <a:extLst>
              <a:ext uri="{FF2B5EF4-FFF2-40B4-BE49-F238E27FC236}">
                <a16:creationId xmlns:a16="http://schemas.microsoft.com/office/drawing/2014/main" id="{CF90BC13-6F95-441D-8D4E-4F8515070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716" y="3425199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4" descr="https://sustainabledevelopment.un.org/content/images/E_SDG_Icons-06.jpg">
            <a:extLst>
              <a:ext uri="{FF2B5EF4-FFF2-40B4-BE49-F238E27FC236}">
                <a16:creationId xmlns:a16="http://schemas.microsoft.com/office/drawing/2014/main" id="{F669E5C7-08AF-4643-8062-1C7A1BE0A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49" y="3425199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2" descr="https://sustainabledevelopment.un.org/content/images/E_SDG_Icons-11.jpg">
            <a:extLst>
              <a:ext uri="{FF2B5EF4-FFF2-40B4-BE49-F238E27FC236}">
                <a16:creationId xmlns:a16="http://schemas.microsoft.com/office/drawing/2014/main" id="{2A6440E1-FBB9-4AB7-974C-E88E8F62F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150" y="5218379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A79D8F18-7925-43CD-8E01-79B3F633176A}"/>
              </a:ext>
            </a:extLst>
          </p:cNvPr>
          <p:cNvGrpSpPr/>
          <p:nvPr/>
        </p:nvGrpSpPr>
        <p:grpSpPr>
          <a:xfrm>
            <a:off x="4108019" y="5191734"/>
            <a:ext cx="1328289" cy="1448252"/>
            <a:chOff x="5938655" y="1828800"/>
            <a:chExt cx="1328289" cy="1448252"/>
          </a:xfrm>
        </p:grpSpPr>
        <p:pic>
          <p:nvPicPr>
            <p:cNvPr id="27" name="Picture 2" descr="https://sustainabledevelopment.un.org/content/images/E_SDG_Icons-10.jpg">
              <a:extLst>
                <a:ext uri="{FF2B5EF4-FFF2-40B4-BE49-F238E27FC236}">
                  <a16:creationId xmlns:a16="http://schemas.microsoft.com/office/drawing/2014/main" id="{0338F893-661C-47CA-831F-36216C1B49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8655" y="182880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7B68B98-A64F-45DE-BA55-6B87266DF5C2}"/>
                </a:ext>
              </a:extLst>
            </p:cNvPr>
            <p:cNvSpPr/>
            <p:nvPr/>
          </p:nvSpPr>
          <p:spPr>
            <a:xfrm>
              <a:off x="6202278" y="2231430"/>
              <a:ext cx="1064666" cy="1045622"/>
            </a:xfrm>
            <a:prstGeom prst="rect">
              <a:avLst/>
            </a:prstGeom>
            <a:solidFill>
              <a:srgbClr val="E2007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b="1" dirty="0">
                  <a:latin typeface="Arial Narrow" panose="020B0606020202030204" pitchFamily="34" charset="0"/>
                </a:rPr>
                <a:t>ASSISTIVE TECHNOLOGY</a:t>
              </a: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31" name="Picture 16" descr="https://sustainabledevelopment.un.org/content/images/E_SDG_Icons-07.jpg">
            <a:extLst>
              <a:ext uri="{FF2B5EF4-FFF2-40B4-BE49-F238E27FC236}">
                <a16:creationId xmlns:a16="http://schemas.microsoft.com/office/drawing/2014/main" id="{C72DDDCE-1171-402E-A380-980969C7D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82" y="3425199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DFC2F57A-A0D0-4DDB-BD5B-9B70ABC67B19}"/>
              </a:ext>
            </a:extLst>
          </p:cNvPr>
          <p:cNvSpPr/>
          <p:nvPr/>
        </p:nvSpPr>
        <p:spPr>
          <a:xfrm>
            <a:off x="7473237" y="3407007"/>
            <a:ext cx="1064668" cy="1079141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latin typeface="Arial Narrow" panose="020B0606020202030204" pitchFamily="34" charset="0"/>
              </a:rPr>
              <a:t>9.C </a:t>
            </a:r>
          </a:p>
          <a:p>
            <a:r>
              <a:rPr lang="en-US" sz="800" b="1" dirty="0">
                <a:latin typeface="Arial Narrow" panose="020B0606020202030204" pitchFamily="34" charset="0"/>
              </a:rPr>
              <a:t>ACCESS TO ICT</a:t>
            </a: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US" sz="800" b="1" dirty="0">
              <a:latin typeface="Arial Narrow" panose="020B0606020202030204" pitchFamily="34" charset="0"/>
            </a:endParaRPr>
          </a:p>
          <a:p>
            <a:endParaRPr lang="en-GB" sz="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19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– task teams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16" y="167594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82316" y="990600"/>
            <a:ext cx="77462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Task teams still working on inputs or not yet started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4151460" y="1675946"/>
            <a:ext cx="1328289" cy="1448252"/>
            <a:chOff x="5938655" y="1828800"/>
            <a:chExt cx="1328289" cy="1448252"/>
          </a:xfrm>
        </p:grpSpPr>
        <p:pic>
          <p:nvPicPr>
            <p:cNvPr id="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8655" y="182880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26"/>
            <p:cNvSpPr/>
            <p:nvPr/>
          </p:nvSpPr>
          <p:spPr>
            <a:xfrm>
              <a:off x="6202278" y="2231430"/>
              <a:ext cx="1064666" cy="1045622"/>
            </a:xfrm>
            <a:prstGeom prst="rect">
              <a:avLst/>
            </a:prstGeom>
            <a:solidFill>
              <a:srgbClr val="E2007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INDIGENOUS PERSONS WITH DISABILITIES</a:t>
              </a: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243457" y="1675946"/>
            <a:ext cx="1328289" cy="1448252"/>
            <a:chOff x="5938655" y="1828800"/>
            <a:chExt cx="1328289" cy="1448252"/>
          </a:xfrm>
        </p:grpSpPr>
        <p:pic>
          <p:nvPicPr>
            <p:cNvPr id="18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8655" y="182880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6202278" y="2231430"/>
              <a:ext cx="1064666" cy="1045622"/>
            </a:xfrm>
            <a:prstGeom prst="rect">
              <a:avLst/>
            </a:prstGeom>
            <a:solidFill>
              <a:srgbClr val="E2007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DISCRIMINATION, STIGMA, NEGATIVE ATTITUDES</a:t>
              </a: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069697" y="3301713"/>
            <a:ext cx="1381406" cy="1530090"/>
            <a:chOff x="2959860" y="3602027"/>
            <a:chExt cx="1381406" cy="1530090"/>
          </a:xfrm>
        </p:grpSpPr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860" y="3602027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3276600" y="4086495"/>
              <a:ext cx="1064666" cy="104562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-VIOLENCE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-ACCESS TO JUSTICE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-DECISION-MAKING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-BIRTH REGISTRATION</a:t>
              </a: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65790" y="3301713"/>
            <a:ext cx="1381406" cy="1530090"/>
            <a:chOff x="2959860" y="3602027"/>
            <a:chExt cx="1381406" cy="1530090"/>
          </a:xfrm>
        </p:grpSpPr>
        <p:pic>
          <p:nvPicPr>
            <p:cNvPr id="24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860" y="3602027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3276600" y="4086495"/>
              <a:ext cx="1064666" cy="104562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b="1" dirty="0">
                  <a:latin typeface="Arial Narrow" panose="020B0606020202030204" pitchFamily="34" charset="0"/>
                </a:rPr>
                <a:t>ACESS TO INFORMATION</a:t>
              </a: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US" sz="800" b="1" dirty="0">
                <a:latin typeface="Arial Narrow" panose="020B0606020202030204" pitchFamily="34" charset="0"/>
              </a:endParaRP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391400" y="3301713"/>
            <a:ext cx="1249031" cy="1412373"/>
            <a:chOff x="4800600" y="3429000"/>
            <a:chExt cx="1249031" cy="1412373"/>
          </a:xfrm>
        </p:grpSpPr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429000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/>
            <p:cNvSpPr/>
            <p:nvPr/>
          </p:nvSpPr>
          <p:spPr>
            <a:xfrm>
              <a:off x="4984965" y="3795751"/>
              <a:ext cx="1064666" cy="1045622"/>
            </a:xfrm>
            <a:prstGeom prst="rect">
              <a:avLst/>
            </a:prstGeom>
            <a:solidFill>
              <a:srgbClr val="374D6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b="1" dirty="0">
                  <a:latin typeface="Arial Narrow" panose="020B0606020202030204" pitchFamily="34" charset="0"/>
                </a:rPr>
                <a:t>-INTERNATIONAL COOPERATION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-CAPACITY BUILDING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-TECHNOLOGY</a:t>
              </a:r>
            </a:p>
            <a:p>
              <a:r>
                <a:rPr lang="en-US" sz="800" b="1" dirty="0">
                  <a:latin typeface="Arial Narrow" panose="020B0606020202030204" pitchFamily="34" charset="0"/>
                </a:rPr>
                <a:t>-PARTNERSHIPS</a:t>
              </a:r>
            </a:p>
            <a:p>
              <a:endParaRPr lang="en-GB" sz="800" b="1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291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1600"/>
            <a:ext cx="7520940" cy="3505200"/>
          </a:xfrm>
        </p:spPr>
        <p:txBody>
          <a:bodyPr>
            <a:normAutofit/>
          </a:bodyPr>
          <a:lstStyle/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2018 UN Flagship Report: Mandate</a:t>
            </a:r>
          </a:p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Expert meetings</a:t>
            </a:r>
          </a:p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Outline of report</a:t>
            </a:r>
          </a:p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Task teams</a:t>
            </a:r>
          </a:p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Aim of section 2 of this meeting</a:t>
            </a:r>
          </a:p>
        </p:txBody>
      </p:sp>
    </p:spTree>
    <p:extLst>
      <p:ext uri="{BB962C8B-B14F-4D97-AF65-F5344CB8AC3E}">
        <p14:creationId xmlns:p14="http://schemas.microsoft.com/office/powerpoint/2010/main" val="2539905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6CCC1F-14D8-4124-BD05-55411B168365}"/>
              </a:ext>
            </a:extLst>
          </p:cNvPr>
          <p:cNvGrpSpPr/>
          <p:nvPr/>
        </p:nvGrpSpPr>
        <p:grpSpPr>
          <a:xfrm>
            <a:off x="304800" y="4495800"/>
            <a:ext cx="5436461" cy="2157197"/>
            <a:chOff x="484554" y="3162080"/>
            <a:chExt cx="8304707" cy="3490917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764" y="4344416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456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554" y="4344416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607" y="4344416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2270" y="4344416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621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695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1101" y="4344416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0289" y="5562601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5902" y="5562601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979" y="5562600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321" y="5562601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8864" y="5562600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316208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/>
          <p:cNvSpPr txBox="1"/>
          <p:nvPr/>
        </p:nvSpPr>
        <p:spPr>
          <a:xfrm>
            <a:off x="533401" y="1835459"/>
            <a:ext cx="82558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Outline and task teams:</a:t>
            </a:r>
          </a:p>
          <a:p>
            <a:pPr algn="ctr">
              <a:lnSpc>
                <a:spcPct val="150000"/>
              </a:lnSpc>
            </a:pPr>
            <a:r>
              <a:rPr lang="en-US" sz="3200" b="1" dirty="0"/>
              <a:t>questions?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40053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6CCC1F-14D8-4124-BD05-55411B168365}"/>
              </a:ext>
            </a:extLst>
          </p:cNvPr>
          <p:cNvGrpSpPr/>
          <p:nvPr/>
        </p:nvGrpSpPr>
        <p:grpSpPr>
          <a:xfrm>
            <a:off x="304800" y="4495800"/>
            <a:ext cx="5436461" cy="2157197"/>
            <a:chOff x="484554" y="3162080"/>
            <a:chExt cx="8304707" cy="3490917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764" y="4344416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456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554" y="4344416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607" y="4344416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2270" y="4344416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621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695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1101" y="4344416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0289" y="5562601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5902" y="5562601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979" y="5562600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321" y="5562601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8864" y="5562600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316208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/>
          <p:cNvSpPr txBox="1"/>
          <p:nvPr/>
        </p:nvSpPr>
        <p:spPr>
          <a:xfrm>
            <a:off x="533401" y="1143000"/>
            <a:ext cx="82558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Aim of section 2 of this meeting: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US" sz="1600" dirty="0"/>
              <a:t>Experts will present the inputs received for specific sections of the report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To discuss content of these inputs</a:t>
            </a:r>
          </a:p>
        </p:txBody>
      </p:sp>
    </p:spTree>
    <p:extLst>
      <p:ext uri="{BB962C8B-B14F-4D97-AF65-F5344CB8AC3E}">
        <p14:creationId xmlns:p14="http://schemas.microsoft.com/office/powerpoint/2010/main" val="4074775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26766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74" y="2074630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26" y="1399607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300" y="1743400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34" y="2074630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988" y="2285389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60" y="2443752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5" y="2810744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084" y="2088803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04" y="2590632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1" y="2982792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09" y="2621192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46694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170" y="2755983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467" y="339001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Left Brace 2"/>
          <p:cNvSpPr/>
          <p:nvPr/>
        </p:nvSpPr>
        <p:spPr>
          <a:xfrm>
            <a:off x="3276600" y="1153992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883913"/>
            <a:ext cx="5181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Infographic highlighting key points of chapter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0F7E582D-BFAE-4052-975B-15E086D41307}"/>
              </a:ext>
            </a:extLst>
          </p:cNvPr>
          <p:cNvSpPr/>
          <p:nvPr/>
        </p:nvSpPr>
        <p:spPr>
          <a:xfrm>
            <a:off x="6826190" y="3521832"/>
            <a:ext cx="304800" cy="669168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6641F9-520F-425A-9D76-DBA83AD87E62}"/>
              </a:ext>
            </a:extLst>
          </p:cNvPr>
          <p:cNvSpPr txBox="1"/>
          <p:nvPr/>
        </p:nvSpPr>
        <p:spPr>
          <a:xfrm>
            <a:off x="7113287" y="3661714"/>
            <a:ext cx="166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2942436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B0CB9F-39DB-44DA-93A3-C82D74FDBBDD}"/>
              </a:ext>
            </a:extLst>
          </p:cNvPr>
          <p:cNvSpPr txBox="1"/>
          <p:nvPr/>
        </p:nvSpPr>
        <p:spPr>
          <a:xfrm>
            <a:off x="3805561" y="997596"/>
            <a:ext cx="3506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Why the topic is important for the inclusion and participation of persons with disabilities, and the achievement of the SDGs and CRPD?</a:t>
            </a:r>
          </a:p>
        </p:txBody>
      </p:sp>
      <p:pic>
        <p:nvPicPr>
          <p:cNvPr id="10" name="Graphic 9" descr="Call center">
            <a:extLst>
              <a:ext uri="{FF2B5EF4-FFF2-40B4-BE49-F238E27FC236}">
                <a16:creationId xmlns:a16="http://schemas.microsoft.com/office/drawing/2014/main" id="{AAB02DF4-9CE8-48E7-AC15-978664F5AC1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670820" y="3850233"/>
            <a:ext cx="914400" cy="914400"/>
          </a:xfrm>
          <a:prstGeom prst="rect">
            <a:avLst/>
          </a:prstGeom>
        </p:spPr>
      </p:pic>
      <p:pic>
        <p:nvPicPr>
          <p:cNvPr id="12" name="Graphic 11" descr="User">
            <a:extLst>
              <a:ext uri="{FF2B5EF4-FFF2-40B4-BE49-F238E27FC236}">
                <a16:creationId xmlns:a16="http://schemas.microsoft.com/office/drawing/2014/main" id="{985EF03B-016C-4F35-B7FA-98F52F272FC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312055" y="3903501"/>
            <a:ext cx="914400" cy="914400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BADF06C-E2FD-41F8-96AF-199FE7D17996}"/>
              </a:ext>
            </a:extLst>
          </p:cNvPr>
          <p:cNvSpPr/>
          <p:nvPr/>
        </p:nvSpPr>
        <p:spPr>
          <a:xfrm>
            <a:off x="4152283" y="945369"/>
            <a:ext cx="3315318" cy="1991219"/>
          </a:xfrm>
          <a:prstGeom prst="wedgeRoundRectCallou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7DA92867-ECE8-4E5D-9CBE-44958AC9A92B}"/>
              </a:ext>
            </a:extLst>
          </p:cNvPr>
          <p:cNvSpPr/>
          <p:nvPr/>
        </p:nvSpPr>
        <p:spPr>
          <a:xfrm flipH="1">
            <a:off x="5673563" y="3019784"/>
            <a:ext cx="2960199" cy="769882"/>
          </a:xfrm>
          <a:prstGeom prst="wedgeRoundRectCallou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19579" y="1136666"/>
            <a:ext cx="3337029" cy="6858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49E081-BFF0-4481-9217-5BA8D7E944B1}"/>
              </a:ext>
            </a:extLst>
          </p:cNvPr>
          <p:cNvSpPr txBox="1"/>
          <p:nvPr/>
        </p:nvSpPr>
        <p:spPr>
          <a:xfrm>
            <a:off x="5130482" y="2925127"/>
            <a:ext cx="3506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Definitions provided? Key issues were highlighted? </a:t>
            </a:r>
          </a:p>
        </p:txBody>
      </p:sp>
    </p:spTree>
    <p:extLst>
      <p:ext uri="{BB962C8B-B14F-4D97-AF65-F5344CB8AC3E}">
        <p14:creationId xmlns:p14="http://schemas.microsoft.com/office/powerpoint/2010/main" val="4148135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International normative framework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B0CB9F-39DB-44DA-93A3-C82D74FDBBDD}"/>
              </a:ext>
            </a:extLst>
          </p:cNvPr>
          <p:cNvSpPr txBox="1"/>
          <p:nvPr/>
        </p:nvSpPr>
        <p:spPr>
          <a:xfrm>
            <a:off x="3844286" y="898724"/>
            <a:ext cx="44996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Are all relevant international normative frameworks covered?</a:t>
            </a:r>
          </a:p>
        </p:txBody>
      </p:sp>
      <p:pic>
        <p:nvPicPr>
          <p:cNvPr id="10" name="Graphic 9" descr="Call center">
            <a:extLst>
              <a:ext uri="{FF2B5EF4-FFF2-40B4-BE49-F238E27FC236}">
                <a16:creationId xmlns:a16="http://schemas.microsoft.com/office/drawing/2014/main" id="{AAB02DF4-9CE8-48E7-AC15-978664F5AC1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071765" y="3885747"/>
            <a:ext cx="914400" cy="914400"/>
          </a:xfrm>
          <a:prstGeom prst="rect">
            <a:avLst/>
          </a:prstGeom>
        </p:spPr>
      </p:pic>
      <p:pic>
        <p:nvPicPr>
          <p:cNvPr id="12" name="Graphic 11" descr="User">
            <a:extLst>
              <a:ext uri="{FF2B5EF4-FFF2-40B4-BE49-F238E27FC236}">
                <a16:creationId xmlns:a16="http://schemas.microsoft.com/office/drawing/2014/main" id="{985EF03B-016C-4F35-B7FA-98F52F272FC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526663" y="3939015"/>
            <a:ext cx="914400" cy="914400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BADF06C-E2FD-41F8-96AF-199FE7D17996}"/>
              </a:ext>
            </a:extLst>
          </p:cNvPr>
          <p:cNvSpPr/>
          <p:nvPr/>
        </p:nvSpPr>
        <p:spPr>
          <a:xfrm>
            <a:off x="4344327" y="898723"/>
            <a:ext cx="3882128" cy="1108586"/>
          </a:xfrm>
          <a:prstGeom prst="wedgeRoundRectCallou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7DA92867-ECE8-4E5D-9CBE-44958AC9A92B}"/>
              </a:ext>
            </a:extLst>
          </p:cNvPr>
          <p:cNvSpPr/>
          <p:nvPr/>
        </p:nvSpPr>
        <p:spPr>
          <a:xfrm flipH="1">
            <a:off x="6400799" y="2149409"/>
            <a:ext cx="2240220" cy="1584391"/>
          </a:xfrm>
          <a:prstGeom prst="wedgeRoundRectCallou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49171" y="1524000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ED57C9-7914-42B4-804A-E790098877EF}"/>
              </a:ext>
            </a:extLst>
          </p:cNvPr>
          <p:cNvSpPr txBox="1"/>
          <p:nvPr/>
        </p:nvSpPr>
        <p:spPr>
          <a:xfrm>
            <a:off x="6081515" y="2242331"/>
            <a:ext cx="25133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UN resolutions? Conventions? ILO conventions?</a:t>
            </a:r>
          </a:p>
        </p:txBody>
      </p:sp>
    </p:spTree>
    <p:extLst>
      <p:ext uri="{BB962C8B-B14F-4D97-AF65-F5344CB8AC3E}">
        <p14:creationId xmlns:p14="http://schemas.microsoft.com/office/powerpoint/2010/main" val="2129579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49171" y="1524000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71A270D-F874-4519-A240-3AAB21D348AD}"/>
              </a:ext>
            </a:extLst>
          </p:cNvPr>
          <p:cNvSpPr/>
          <p:nvPr/>
        </p:nvSpPr>
        <p:spPr>
          <a:xfrm>
            <a:off x="4420989" y="2976204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BDCD7E50-93B6-4A07-BB26-11017E2DF012}"/>
              </a:ext>
            </a:extLst>
          </p:cNvPr>
          <p:cNvSpPr/>
          <p:nvPr/>
        </p:nvSpPr>
        <p:spPr>
          <a:xfrm>
            <a:off x="4420989" y="1487771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7F1EDDFD-ECFB-4605-AB86-5B8B1D7A77FD}"/>
              </a:ext>
            </a:extLst>
          </p:cNvPr>
          <p:cNvSpPr/>
          <p:nvPr/>
        </p:nvSpPr>
        <p:spPr>
          <a:xfrm>
            <a:off x="4420989" y="2367079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A9DBF-5668-46EA-829E-84603663DC3E}"/>
              </a:ext>
            </a:extLst>
          </p:cNvPr>
          <p:cNvSpPr txBox="1"/>
          <p:nvPr/>
        </p:nvSpPr>
        <p:spPr>
          <a:xfrm>
            <a:off x="5220361" y="2982038"/>
            <a:ext cx="328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Binding or non-legally binding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7D7EFF0-C3EE-4339-92C9-39ADDCCE0E51}"/>
              </a:ext>
            </a:extLst>
          </p:cNvPr>
          <p:cNvSpPr txBox="1"/>
          <p:nvPr/>
        </p:nvSpPr>
        <p:spPr>
          <a:xfrm>
            <a:off x="5220361" y="1216606"/>
            <a:ext cx="3222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Treaties, conventions, declarations, resolutions,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technical standards, guidelines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FDE5A0F-D79F-4F6E-84F1-EDF056631EEF}"/>
              </a:ext>
            </a:extLst>
          </p:cNvPr>
          <p:cNvSpPr txBox="1"/>
          <p:nvPr/>
        </p:nvSpPr>
        <p:spPr>
          <a:xfrm>
            <a:off x="5220361" y="2234414"/>
            <a:ext cx="322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Adopted by intergovernmental bodies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28A9359D-F8B6-4B2A-A675-45C1D2907E70}"/>
              </a:ext>
            </a:extLst>
          </p:cNvPr>
          <p:cNvSpPr/>
          <p:nvPr/>
        </p:nvSpPr>
        <p:spPr>
          <a:xfrm>
            <a:off x="4420249" y="3650511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395CA6-F85D-4DBB-AE73-1E97FAA00A4B}"/>
              </a:ext>
            </a:extLst>
          </p:cNvPr>
          <p:cNvSpPr txBox="1"/>
          <p:nvPr/>
        </p:nvSpPr>
        <p:spPr>
          <a:xfrm>
            <a:off x="5219621" y="3656345"/>
            <a:ext cx="328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Excludes: outcomes of expert groups meetings</a:t>
            </a:r>
          </a:p>
        </p:txBody>
      </p:sp>
    </p:spTree>
    <p:extLst>
      <p:ext uri="{BB962C8B-B14F-4D97-AF65-F5344CB8AC3E}">
        <p14:creationId xmlns:p14="http://schemas.microsoft.com/office/powerpoint/2010/main" val="1436498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B0CB9F-39DB-44DA-93A3-C82D74FDBBDD}"/>
              </a:ext>
            </a:extLst>
          </p:cNvPr>
          <p:cNvSpPr txBox="1"/>
          <p:nvPr/>
        </p:nvSpPr>
        <p:spPr>
          <a:xfrm>
            <a:off x="3505201" y="853613"/>
            <a:ext cx="5036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Is the evidence used to provide an overview of the situation of persons with disabilities sound and comprehensive?</a:t>
            </a:r>
          </a:p>
        </p:txBody>
      </p:sp>
      <p:pic>
        <p:nvPicPr>
          <p:cNvPr id="10" name="Graphic 9" descr="Call center">
            <a:extLst>
              <a:ext uri="{FF2B5EF4-FFF2-40B4-BE49-F238E27FC236}">
                <a16:creationId xmlns:a16="http://schemas.microsoft.com/office/drawing/2014/main" id="{AAB02DF4-9CE8-48E7-AC15-978664F5AC1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909000" y="4004152"/>
            <a:ext cx="914400" cy="914400"/>
          </a:xfrm>
          <a:prstGeom prst="rect">
            <a:avLst/>
          </a:prstGeom>
        </p:spPr>
      </p:pic>
      <p:pic>
        <p:nvPicPr>
          <p:cNvPr id="12" name="Graphic 11" descr="User">
            <a:extLst>
              <a:ext uri="{FF2B5EF4-FFF2-40B4-BE49-F238E27FC236}">
                <a16:creationId xmlns:a16="http://schemas.microsoft.com/office/drawing/2014/main" id="{985EF03B-016C-4F35-B7FA-98F52F272FC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620000" y="4057420"/>
            <a:ext cx="914400" cy="914400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BADF06C-E2FD-41F8-96AF-199FE7D17996}"/>
              </a:ext>
            </a:extLst>
          </p:cNvPr>
          <p:cNvSpPr/>
          <p:nvPr/>
        </p:nvSpPr>
        <p:spPr>
          <a:xfrm>
            <a:off x="4038600" y="925513"/>
            <a:ext cx="4495800" cy="1589087"/>
          </a:xfrm>
          <a:prstGeom prst="wedgeRoundRectCallou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7DA92867-ECE8-4E5D-9CBE-44958AC9A92B}"/>
              </a:ext>
            </a:extLst>
          </p:cNvPr>
          <p:cNvSpPr/>
          <p:nvPr/>
        </p:nvSpPr>
        <p:spPr>
          <a:xfrm flipH="1">
            <a:off x="5714999" y="2667000"/>
            <a:ext cx="3276600" cy="1219200"/>
          </a:xfrm>
          <a:prstGeom prst="wedgeRoundRectCallou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21360" y="2377860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E1E185-1143-404C-BA9F-3A2277E791AA}"/>
              </a:ext>
            </a:extLst>
          </p:cNvPr>
          <p:cNvSpPr txBox="1"/>
          <p:nvPr/>
        </p:nvSpPr>
        <p:spPr>
          <a:xfrm>
            <a:off x="5321675" y="2686765"/>
            <a:ext cx="3667209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Should other available evidence be analyzed (gaps)?</a:t>
            </a:r>
          </a:p>
        </p:txBody>
      </p:sp>
    </p:spTree>
    <p:extLst>
      <p:ext uri="{BB962C8B-B14F-4D97-AF65-F5344CB8AC3E}">
        <p14:creationId xmlns:p14="http://schemas.microsoft.com/office/powerpoint/2010/main" val="35459571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6965278" y="5165014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21360" y="2377860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6975AB35-08EC-43FF-83EA-5E3AEB0CB030}"/>
              </a:ext>
            </a:extLst>
          </p:cNvPr>
          <p:cNvSpPr/>
          <p:nvPr/>
        </p:nvSpPr>
        <p:spPr>
          <a:xfrm>
            <a:off x="4390737" y="3056157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DBF61246-0E31-4846-8E1A-B7F92EED0BAE}"/>
              </a:ext>
            </a:extLst>
          </p:cNvPr>
          <p:cNvSpPr/>
          <p:nvPr/>
        </p:nvSpPr>
        <p:spPr>
          <a:xfrm>
            <a:off x="4390737" y="1373489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BE3E8758-77AB-433F-AC57-17BF62366CCA}"/>
              </a:ext>
            </a:extLst>
          </p:cNvPr>
          <p:cNvSpPr/>
          <p:nvPr/>
        </p:nvSpPr>
        <p:spPr>
          <a:xfrm>
            <a:off x="4390737" y="2316092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15471F-981D-44E1-AE14-4093B5106AE6}"/>
              </a:ext>
            </a:extLst>
          </p:cNvPr>
          <p:cNvSpPr txBox="1"/>
          <p:nvPr/>
        </p:nvSpPr>
        <p:spPr>
          <a:xfrm>
            <a:off x="5190109" y="3061991"/>
            <a:ext cx="328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Official country data and reports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5142DD-51C8-44FC-8003-9712DB9787F0}"/>
              </a:ext>
            </a:extLst>
          </p:cNvPr>
          <p:cNvSpPr txBox="1"/>
          <p:nvPr/>
        </p:nvSpPr>
        <p:spPr>
          <a:xfrm>
            <a:off x="5190109" y="1379323"/>
            <a:ext cx="322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Data, studies produced by UN agencies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8CCF25-4B07-47AE-98D0-7E78F7B33F2B}"/>
              </a:ext>
            </a:extLst>
          </p:cNvPr>
          <p:cNvSpPr txBox="1"/>
          <p:nvPr/>
        </p:nvSpPr>
        <p:spPr>
          <a:xfrm>
            <a:off x="5190109" y="2044927"/>
            <a:ext cx="3222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Data produced using methodology developed by entities with a UN mandate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1C8190A9-4040-4E22-AD91-885FC42BD0AE}"/>
              </a:ext>
            </a:extLst>
          </p:cNvPr>
          <p:cNvSpPr/>
          <p:nvPr/>
        </p:nvSpPr>
        <p:spPr>
          <a:xfrm>
            <a:off x="4390737" y="3593123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82A167-E525-4B54-B9C9-BFB4FA1E0400}"/>
              </a:ext>
            </a:extLst>
          </p:cNvPr>
          <p:cNvSpPr txBox="1"/>
          <p:nvPr/>
        </p:nvSpPr>
        <p:spPr>
          <a:xfrm>
            <a:off x="5190109" y="3598957"/>
            <a:ext cx="328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Peer reviewed research</a:t>
            </a: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EF075404-4D25-4C5B-8893-FFE21E7DC895}"/>
              </a:ext>
            </a:extLst>
          </p:cNvPr>
          <p:cNvSpPr/>
          <p:nvPr/>
        </p:nvSpPr>
        <p:spPr>
          <a:xfrm>
            <a:off x="4392137" y="4153553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782A669-C35E-416B-BD76-64A8CEEDB508}"/>
              </a:ext>
            </a:extLst>
          </p:cNvPr>
          <p:cNvSpPr txBox="1"/>
          <p:nvPr/>
        </p:nvSpPr>
        <p:spPr>
          <a:xfrm>
            <a:off x="5191509" y="4159387"/>
            <a:ext cx="328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Other evidence will be subject to experts’ assessment</a:t>
            </a:r>
          </a:p>
        </p:txBody>
      </p:sp>
    </p:spTree>
    <p:extLst>
      <p:ext uri="{BB962C8B-B14F-4D97-AF65-F5344CB8AC3E}">
        <p14:creationId xmlns:p14="http://schemas.microsoft.com/office/powerpoint/2010/main" val="1007220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B0CB9F-39DB-44DA-93A3-C82D74FDBBDD}"/>
              </a:ext>
            </a:extLst>
          </p:cNvPr>
          <p:cNvSpPr txBox="1"/>
          <p:nvPr/>
        </p:nvSpPr>
        <p:spPr>
          <a:xfrm>
            <a:off x="4038600" y="1076220"/>
            <a:ext cx="4120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Any relevant good practices at country level missing?</a:t>
            </a:r>
          </a:p>
        </p:txBody>
      </p:sp>
      <p:pic>
        <p:nvPicPr>
          <p:cNvPr id="10" name="Graphic 9" descr="Call center">
            <a:extLst>
              <a:ext uri="{FF2B5EF4-FFF2-40B4-BE49-F238E27FC236}">
                <a16:creationId xmlns:a16="http://schemas.microsoft.com/office/drawing/2014/main" id="{AAB02DF4-9CE8-48E7-AC15-978664F5AC1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011641" y="4004152"/>
            <a:ext cx="914400" cy="914400"/>
          </a:xfrm>
          <a:prstGeom prst="rect">
            <a:avLst/>
          </a:prstGeom>
        </p:spPr>
      </p:pic>
      <p:pic>
        <p:nvPicPr>
          <p:cNvPr id="12" name="Graphic 11" descr="User">
            <a:extLst>
              <a:ext uri="{FF2B5EF4-FFF2-40B4-BE49-F238E27FC236}">
                <a16:creationId xmlns:a16="http://schemas.microsoft.com/office/drawing/2014/main" id="{985EF03B-016C-4F35-B7FA-98F52F272FC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620000" y="4057420"/>
            <a:ext cx="914400" cy="914400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BADF06C-E2FD-41F8-96AF-199FE7D17996}"/>
              </a:ext>
            </a:extLst>
          </p:cNvPr>
          <p:cNvSpPr/>
          <p:nvPr/>
        </p:nvSpPr>
        <p:spPr>
          <a:xfrm>
            <a:off x="4038600" y="925514"/>
            <a:ext cx="4495800" cy="1319586"/>
          </a:xfrm>
          <a:prstGeom prst="wedgeRoundRectCallou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7DA92867-ECE8-4E5D-9CBE-44958AC9A92B}"/>
              </a:ext>
            </a:extLst>
          </p:cNvPr>
          <p:cNvSpPr/>
          <p:nvPr/>
        </p:nvSpPr>
        <p:spPr>
          <a:xfrm flipH="1">
            <a:off x="5714999" y="2395806"/>
            <a:ext cx="3276600" cy="1490394"/>
          </a:xfrm>
          <a:prstGeom prst="wedgeRoundRectCallou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31048" y="3180902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E1E185-1143-404C-BA9F-3A2277E791AA}"/>
              </a:ext>
            </a:extLst>
          </p:cNvPr>
          <p:cNvSpPr txBox="1"/>
          <p:nvPr/>
        </p:nvSpPr>
        <p:spPr>
          <a:xfrm>
            <a:off x="5324390" y="2376744"/>
            <a:ext cx="3667209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Any relevant initiatives from international and regional agencies missing?</a:t>
            </a:r>
          </a:p>
        </p:txBody>
      </p:sp>
    </p:spTree>
    <p:extLst>
      <p:ext uri="{BB962C8B-B14F-4D97-AF65-F5344CB8AC3E}">
        <p14:creationId xmlns:p14="http://schemas.microsoft.com/office/powerpoint/2010/main" val="3637609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UN/IFIs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31048" y="3180902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B2EB26CE-098A-4002-ADC6-99489EBC7845}"/>
              </a:ext>
            </a:extLst>
          </p:cNvPr>
          <p:cNvSpPr/>
          <p:nvPr/>
        </p:nvSpPr>
        <p:spPr>
          <a:xfrm>
            <a:off x="4354591" y="1857151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247D2A-9898-4485-9797-71050B73530C}"/>
              </a:ext>
            </a:extLst>
          </p:cNvPr>
          <p:cNvSpPr txBox="1"/>
          <p:nvPr/>
        </p:nvSpPr>
        <p:spPr>
          <a:xfrm>
            <a:off x="5190109" y="1379323"/>
            <a:ext cx="32221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Good country practices and initiatives from international/regional agencies </a:t>
            </a:r>
            <a:r>
              <a:rPr lang="en-US" b="1" u="sng" dirty="0">
                <a:solidFill>
                  <a:schemeClr val="accent3">
                    <a:lumMod val="75000"/>
                  </a:schemeClr>
                </a:solidFill>
              </a:rPr>
              <a:t>with available evidence of success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9EF7966-4094-4DE8-B69B-3726547B4BB1}"/>
              </a:ext>
            </a:extLst>
          </p:cNvPr>
          <p:cNvSpPr/>
          <p:nvPr/>
        </p:nvSpPr>
        <p:spPr>
          <a:xfrm>
            <a:off x="4333514" y="3401363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908B9A-05CA-4BFA-A83A-34D7D6BCC559}"/>
              </a:ext>
            </a:extLst>
          </p:cNvPr>
          <p:cNvSpPr txBox="1"/>
          <p:nvPr/>
        </p:nvSpPr>
        <p:spPr>
          <a:xfrm>
            <a:off x="5169032" y="3130198"/>
            <a:ext cx="3222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Excludes: description of initiatives for which there is not (yet) evidence of success</a:t>
            </a:r>
          </a:p>
        </p:txBody>
      </p:sp>
    </p:spTree>
    <p:extLst>
      <p:ext uri="{BB962C8B-B14F-4D97-AF65-F5344CB8AC3E}">
        <p14:creationId xmlns:p14="http://schemas.microsoft.com/office/powerpoint/2010/main" val="25156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mandate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 marL="0" indent="0"/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In 2014, the UN General Assembly, in resolution 69/142, 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requested the Secretary-General, in coordination with all relevant United Nations entities, 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to compile and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analyse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national policies,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programmes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, best practices and available statistics regarding persons with disabilities, 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reflecting progress made in addressing the relevant internationally agreed development goals and the provisions of the Convention on the Rights of Persons with Disabilities (CRPD), 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to be submitted to the General Assembly in a flagship report during 2018</a:t>
            </a:r>
          </a:p>
          <a:p>
            <a:pPr marL="182880" indent="-182880">
              <a:lnSpc>
                <a:spcPct val="120000"/>
              </a:lnSpc>
              <a:spcBef>
                <a:spcPts val="6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4972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UN/IFIs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531048" y="3180902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B2EB26CE-098A-4002-ADC6-99489EBC7845}"/>
              </a:ext>
            </a:extLst>
          </p:cNvPr>
          <p:cNvSpPr/>
          <p:nvPr/>
        </p:nvSpPr>
        <p:spPr>
          <a:xfrm>
            <a:off x="4354591" y="1857151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247D2A-9898-4485-9797-71050B73530C}"/>
              </a:ext>
            </a:extLst>
          </p:cNvPr>
          <p:cNvSpPr txBox="1"/>
          <p:nvPr/>
        </p:nvSpPr>
        <p:spPr>
          <a:xfrm>
            <a:off x="5190109" y="1379323"/>
            <a:ext cx="32221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Good country practices and initiatives from international/regional agencies </a:t>
            </a:r>
            <a:r>
              <a:rPr lang="en-US" b="1" u="sng" dirty="0">
                <a:solidFill>
                  <a:schemeClr val="accent3">
                    <a:lumMod val="75000"/>
                  </a:schemeClr>
                </a:solidFill>
              </a:rPr>
              <a:t>with available evidence of success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9C1238A-2482-4F65-A1C6-B4D17E9D9510}"/>
              </a:ext>
            </a:extLst>
          </p:cNvPr>
          <p:cNvSpPr txBox="1"/>
          <p:nvPr/>
        </p:nvSpPr>
        <p:spPr>
          <a:xfrm>
            <a:off x="5346999" y="2900143"/>
            <a:ext cx="3443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Lead do better outcomes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Less costly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More aligned with CRPD</a:t>
            </a:r>
          </a:p>
        </p:txBody>
      </p:sp>
    </p:spTree>
    <p:extLst>
      <p:ext uri="{BB962C8B-B14F-4D97-AF65-F5344CB8AC3E}">
        <p14:creationId xmlns:p14="http://schemas.microsoft.com/office/powerpoint/2010/main" val="25858432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Conclusion and the way forward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647519" y="3919482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6975AB35-08EC-43FF-83EA-5E3AEB0CB030}"/>
              </a:ext>
            </a:extLst>
          </p:cNvPr>
          <p:cNvSpPr/>
          <p:nvPr/>
        </p:nvSpPr>
        <p:spPr>
          <a:xfrm>
            <a:off x="4420989" y="2395217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DBF61246-0E31-4846-8E1A-B7F92EED0BAE}"/>
              </a:ext>
            </a:extLst>
          </p:cNvPr>
          <p:cNvSpPr/>
          <p:nvPr/>
        </p:nvSpPr>
        <p:spPr>
          <a:xfrm>
            <a:off x="4420989" y="1354604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15471F-981D-44E1-AE14-4093B5106AE6}"/>
              </a:ext>
            </a:extLst>
          </p:cNvPr>
          <p:cNvSpPr txBox="1"/>
          <p:nvPr/>
        </p:nvSpPr>
        <p:spPr>
          <a:xfrm>
            <a:off x="5193446" y="1985553"/>
            <a:ext cx="328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Which initiatives can be scaled up to achieve the SDGs for persons with disabilities by 2030?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5142DD-51C8-44FC-8003-9712DB9787F0}"/>
              </a:ext>
            </a:extLst>
          </p:cNvPr>
          <p:cNvSpPr txBox="1"/>
          <p:nvPr/>
        </p:nvSpPr>
        <p:spPr>
          <a:xfrm>
            <a:off x="5190109" y="1363365"/>
            <a:ext cx="322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Brief summary of section</a:t>
            </a: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EF075404-4D25-4C5B-8893-FFE21E7DC895}"/>
              </a:ext>
            </a:extLst>
          </p:cNvPr>
          <p:cNvSpPr/>
          <p:nvPr/>
        </p:nvSpPr>
        <p:spPr>
          <a:xfrm>
            <a:off x="4420989" y="3285535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AD8F404-FB27-4C0D-9B88-10B994EFE9F3}"/>
              </a:ext>
            </a:extLst>
          </p:cNvPr>
          <p:cNvSpPr txBox="1"/>
          <p:nvPr/>
        </p:nvSpPr>
        <p:spPr>
          <a:xfrm>
            <a:off x="5194926" y="3152870"/>
            <a:ext cx="328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Recommendations (may depend on country circumstances)</a:t>
            </a: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6B1EE957-E496-482E-9F83-C2D340DF9FED}"/>
              </a:ext>
            </a:extLst>
          </p:cNvPr>
          <p:cNvSpPr/>
          <p:nvPr/>
        </p:nvSpPr>
        <p:spPr>
          <a:xfrm>
            <a:off x="4420989" y="4127885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DF5C147-F2DB-4C59-A109-A7D91CF18247}"/>
              </a:ext>
            </a:extLst>
          </p:cNvPr>
          <p:cNvSpPr txBox="1"/>
          <p:nvPr/>
        </p:nvSpPr>
        <p:spPr>
          <a:xfrm>
            <a:off x="5193446" y="3856720"/>
            <a:ext cx="328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Road map for all stakeholders (countries, UN agencies/IFIs, civil society)</a:t>
            </a:r>
          </a:p>
        </p:txBody>
      </p:sp>
    </p:spTree>
    <p:extLst>
      <p:ext uri="{BB962C8B-B14F-4D97-AF65-F5344CB8AC3E}">
        <p14:creationId xmlns:p14="http://schemas.microsoft.com/office/powerpoint/2010/main" val="29642856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E6A65-DECD-4FD4-824C-89F731969B9C}"/>
              </a:ext>
            </a:extLst>
          </p:cNvPr>
          <p:cNvGrpSpPr/>
          <p:nvPr/>
        </p:nvGrpSpPr>
        <p:grpSpPr>
          <a:xfrm>
            <a:off x="4081058" y="5163967"/>
            <a:ext cx="1506335" cy="1657271"/>
            <a:chOff x="93865" y="1390729"/>
            <a:chExt cx="2960702" cy="3068489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717888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174" y="2065752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026" y="1390729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300" y="1743400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34" y="2065752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3988" y="2276511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60" y="243487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5" y="2801866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084" y="2062169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004" y="2581754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291" y="2973914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209" y="2612314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2937816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4170" y="2747105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467" y="3381138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Left Brace 2"/>
          <p:cNvSpPr/>
          <p:nvPr/>
        </p:nvSpPr>
        <p:spPr>
          <a:xfrm>
            <a:off x="244371" y="1071343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371" y="801264"/>
            <a:ext cx="356562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chapter: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legislation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chemeClr val="accent3">
                    <a:lumMod val="75000"/>
                  </a:schemeClr>
                </a:solidFill>
              </a:rPr>
              <a:t>Conclusion and the way forward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DB7AE3-3D8F-45D2-ADB6-4892E2F85241}"/>
              </a:ext>
            </a:extLst>
          </p:cNvPr>
          <p:cNvSpPr/>
          <p:nvPr/>
        </p:nvSpPr>
        <p:spPr>
          <a:xfrm>
            <a:off x="647519" y="3919482"/>
            <a:ext cx="3597567" cy="11261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EF075404-4D25-4C5B-8893-FFE21E7DC895}"/>
              </a:ext>
            </a:extLst>
          </p:cNvPr>
          <p:cNvSpPr/>
          <p:nvPr/>
        </p:nvSpPr>
        <p:spPr>
          <a:xfrm>
            <a:off x="4420989" y="1341323"/>
            <a:ext cx="691200" cy="381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AD8F404-FB27-4C0D-9B88-10B994EFE9F3}"/>
              </a:ext>
            </a:extLst>
          </p:cNvPr>
          <p:cNvSpPr txBox="1"/>
          <p:nvPr/>
        </p:nvSpPr>
        <p:spPr>
          <a:xfrm>
            <a:off x="5194926" y="1208658"/>
            <a:ext cx="328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Recommendations (may depend on country circumstances)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43ED67-4EA5-4B02-82FE-B47CA221D546}"/>
              </a:ext>
            </a:extLst>
          </p:cNvPr>
          <p:cNvSpPr txBox="1"/>
          <p:nvPr/>
        </p:nvSpPr>
        <p:spPr>
          <a:xfrm>
            <a:off x="5404733" y="1866630"/>
            <a:ext cx="3443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Lead do better outcomes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Less costly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More aligned with CRPD</a:t>
            </a:r>
          </a:p>
        </p:txBody>
      </p:sp>
    </p:spTree>
    <p:extLst>
      <p:ext uri="{BB962C8B-B14F-4D97-AF65-F5344CB8AC3E}">
        <p14:creationId xmlns:p14="http://schemas.microsoft.com/office/powerpoint/2010/main" val="3289994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6CCC1F-14D8-4124-BD05-55411B168365}"/>
              </a:ext>
            </a:extLst>
          </p:cNvPr>
          <p:cNvGrpSpPr/>
          <p:nvPr/>
        </p:nvGrpSpPr>
        <p:grpSpPr>
          <a:xfrm>
            <a:off x="304800" y="4495800"/>
            <a:ext cx="5436461" cy="2157197"/>
            <a:chOff x="484554" y="3162080"/>
            <a:chExt cx="8304707" cy="3490917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764" y="4344416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456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554" y="4344416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607" y="4344416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2270" y="4344416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621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695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1101" y="4344416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0289" y="5562601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5902" y="5562601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979" y="5562600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321" y="5562601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8864" y="5562600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316208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/>
          <p:cNvSpPr txBox="1"/>
          <p:nvPr/>
        </p:nvSpPr>
        <p:spPr>
          <a:xfrm>
            <a:off x="533401" y="1143000"/>
            <a:ext cx="8255860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Aim of section 2 of this EGM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Experts will present the inputs received for specific sections of the report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Discuss content of these inputs (</a:t>
            </a:r>
            <a:r>
              <a:rPr lang="en-US" sz="1600" b="1" i="1" dirty="0">
                <a:solidFill>
                  <a:schemeClr val="accent3">
                    <a:lumMod val="75000"/>
                  </a:schemeClr>
                </a:solidFill>
              </a:rPr>
              <a:t>see questions in your folder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):</a:t>
            </a:r>
          </a:p>
          <a:p>
            <a:pPr marL="742950" lvl="1" indent="-285750">
              <a:lnSpc>
                <a:spcPct val="150000"/>
              </a:lnSpc>
              <a:buFontTx/>
              <a:buChar char="Q"/>
            </a:pPr>
            <a:r>
              <a:rPr lang="en-US" sz="1600" b="1" dirty="0"/>
              <a:t>are relevant international </a:t>
            </a:r>
            <a:r>
              <a:rPr lang="en-US" sz="1600" b="1"/>
              <a:t>normative frameworks </a:t>
            </a:r>
            <a:r>
              <a:rPr lang="en-US" sz="1600" b="1" dirty="0"/>
              <a:t>covered?</a:t>
            </a:r>
          </a:p>
          <a:p>
            <a:pPr marL="742950" lvl="1" indent="-285750">
              <a:lnSpc>
                <a:spcPct val="150000"/>
              </a:lnSpc>
              <a:buFontTx/>
              <a:buChar char="Q"/>
            </a:pPr>
            <a:r>
              <a:rPr lang="en-US" sz="1600" b="1" dirty="0"/>
              <a:t>is the evidence used to substantiate policy recommendations and to provide an overview of the situation of persons with disabilities sound and comprehensive?</a:t>
            </a:r>
          </a:p>
          <a:p>
            <a:pPr marL="742950" lvl="1" indent="-285750">
              <a:lnSpc>
                <a:spcPct val="150000"/>
              </a:lnSpc>
              <a:buFontTx/>
              <a:buChar char="Q"/>
            </a:pPr>
            <a:r>
              <a:rPr lang="en-US" sz="1600" b="1" dirty="0"/>
              <a:t> any relevant good practices at country level missing?</a:t>
            </a:r>
          </a:p>
          <a:p>
            <a:pPr marL="742950" lvl="1" indent="-285750">
              <a:lnSpc>
                <a:spcPct val="150000"/>
              </a:lnSpc>
              <a:buFontTx/>
              <a:buChar char="Q"/>
            </a:pPr>
            <a:r>
              <a:rPr lang="en-US" sz="1600" b="1" dirty="0"/>
              <a:t>any relevant initiatives from international and regional agencies missing?</a:t>
            </a:r>
          </a:p>
          <a:p>
            <a:pPr marL="742950" lvl="1" indent="-285750">
              <a:lnSpc>
                <a:spcPct val="150000"/>
              </a:lnSpc>
              <a:buFontTx/>
              <a:buChar char="Q"/>
            </a:pPr>
            <a:r>
              <a:rPr lang="en-US" sz="1600" b="1" dirty="0"/>
              <a:t>Roadmap for 2030?</a:t>
            </a:r>
          </a:p>
        </p:txBody>
      </p:sp>
    </p:spTree>
    <p:extLst>
      <p:ext uri="{BB962C8B-B14F-4D97-AF65-F5344CB8AC3E}">
        <p14:creationId xmlns:p14="http://schemas.microsoft.com/office/powerpoint/2010/main" val="348141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Expert group meetings (EGM)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19200"/>
            <a:ext cx="7520940" cy="3810000"/>
          </a:xfrm>
        </p:spPr>
        <p:txBody>
          <a:bodyPr>
            <a:normAutofit/>
          </a:bodyPr>
          <a:lstStyle/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Group of experts to provide inputs to the 2018 UN flagship report on disability</a:t>
            </a: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Started in 2015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5 EGM organized so far </a:t>
            </a:r>
          </a:p>
          <a:p>
            <a:pPr marL="59436" lvl="2" indent="0">
              <a:buClr>
                <a:srgbClr val="FF6600"/>
              </a:buClr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	5</a:t>
            </a:r>
            <a:r>
              <a:rPr lang="en-US" sz="1800" baseline="30000" dirty="0">
                <a:solidFill>
                  <a:schemeClr val="accent3">
                    <a:lumMod val="75000"/>
                  </a:schemeClr>
                </a:solidFill>
              </a:rPr>
              <a:t>th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Meeting, 13 – 14 Dec 2017, NY</a:t>
            </a:r>
          </a:p>
          <a:p>
            <a:pPr marL="59436" lvl="2" indent="0">
              <a:buClr>
                <a:srgbClr val="FF6600"/>
              </a:buClr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	4</a:t>
            </a:r>
            <a:r>
              <a:rPr lang="en-US" sz="1800" baseline="30000" dirty="0">
                <a:solidFill>
                  <a:schemeClr val="accent3">
                    <a:lumMod val="75000"/>
                  </a:schemeClr>
                </a:solidFill>
              </a:rPr>
              <a:t>th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Meeting, 10 – 11 May 2017, Geneva</a:t>
            </a:r>
          </a:p>
          <a:p>
            <a:pPr marL="0" lvl="1" indent="0">
              <a:buClr>
                <a:srgbClr val="FF6600"/>
              </a:buClr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	3</a:t>
            </a:r>
            <a:r>
              <a:rPr lang="en-US" sz="1800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Meeting, 28 – 29 Nov 2016, NY</a:t>
            </a:r>
          </a:p>
          <a:p>
            <a:pPr marL="0" lvl="1" indent="0">
              <a:buClr>
                <a:srgbClr val="FF6600"/>
              </a:buClr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	2</a:t>
            </a:r>
            <a:r>
              <a:rPr lang="en-US" sz="1800" baseline="30000" dirty="0">
                <a:solidFill>
                  <a:schemeClr val="accent3">
                    <a:lumMod val="75000"/>
                  </a:schemeClr>
                </a:solidFill>
              </a:rPr>
              <a:t>nd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Meeting, 3 – 4 May 2016, NY</a:t>
            </a:r>
          </a:p>
          <a:p>
            <a:pPr marL="0" lvl="1" indent="0">
              <a:buClr>
                <a:srgbClr val="FF6600"/>
              </a:buClr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	1</a:t>
            </a:r>
            <a:r>
              <a:rPr lang="en-US" sz="1800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 Meeting, 6 – 7 Oct 2015, NY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882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548640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Expert group meetings (EGM)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657600" cy="3733800"/>
          </a:xfrm>
        </p:spPr>
        <p:txBody>
          <a:bodyPr>
            <a:noAutofit/>
          </a:bodyPr>
          <a:lstStyle/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Group of experts to provide inputs to the 2018 UN flagship report on disability</a:t>
            </a: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200 experts (up from 164 since EGM in May)</a:t>
            </a: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From diverse backgrounds</a:t>
            </a: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All contributors will be acknowledged in the report</a:t>
            </a:r>
          </a:p>
          <a:p>
            <a:pPr marL="1040130" lvl="5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837510"/>
              </p:ext>
            </p:extLst>
          </p:nvPr>
        </p:nvGraphicFramePr>
        <p:xfrm>
          <a:off x="3605213" y="1143000"/>
          <a:ext cx="5538787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3459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6CCC1F-14D8-4124-BD05-55411B168365}"/>
              </a:ext>
            </a:extLst>
          </p:cNvPr>
          <p:cNvGrpSpPr/>
          <p:nvPr/>
        </p:nvGrpSpPr>
        <p:grpSpPr>
          <a:xfrm>
            <a:off x="304800" y="4495800"/>
            <a:ext cx="5436461" cy="2157197"/>
            <a:chOff x="484554" y="3162080"/>
            <a:chExt cx="8304707" cy="3490917"/>
          </a:xfrm>
        </p:grpSpPr>
        <p:pic>
          <p:nvPicPr>
            <p:cNvPr id="1030" name="Picture 6" descr="https://sustainabledevelopment.un.org/content/images/E_SDG_Icons-0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764" y="4344416"/>
              <a:ext cx="1083977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https://sustainabledevelopment.un.org/content/images/E_SDG_Icons-10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456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ustainabledevelopment.un.org/content/images/E_SDG_Icons-0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554" y="4344416"/>
              <a:ext cx="1086323" cy="1086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sustainabledevelopment.un.org/content/images/E_SDG_Icons-03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607" y="4344416"/>
              <a:ext cx="1081526" cy="1081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sustainabledevelopment.un.org/content/images/E_SDG_Icons-04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2270" y="4344416"/>
              <a:ext cx="1083978" cy="1083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sustainabledevelopment.un.org/content/images/E_SDG_Icons-05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621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sustainabledevelopment.un.org/content/images/E_SDG_Icons-06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695" y="4344416"/>
              <a:ext cx="1093125" cy="109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s://sustainabledevelopment.un.org/content/images/E_SDG_Icons-07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1101" y="4344416"/>
              <a:ext cx="1098160" cy="1098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s://sustainabledevelopment.un.org/content/images/E_SDG_Icons-08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5562601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s://sustainabledevelopment.un.org/content/images/E_SDG_Icons-09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0289" y="5562601"/>
              <a:ext cx="1070142" cy="107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sustainabledevelopment.un.org/content/images/E_SDG_Icons-11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5902" y="5562601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s://sustainabledevelopment.un.org/content/images/E_SDG_Icons-13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979" y="5562600"/>
              <a:ext cx="1081469" cy="1081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sustainabledevelopment.un.org/content/images/E_SDG_Icons-16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321" y="5562601"/>
              <a:ext cx="1084499" cy="108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s://sustainabledevelopment.un.org/content/images/E_SDG_Icons-17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8864" y="5562600"/>
              <a:ext cx="1090397" cy="1090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sustainabledevelopment.un.org/content/images/sdgsfirst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97" y="3162080"/>
              <a:ext cx="1078080" cy="107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/>
          <p:cNvSpPr txBox="1"/>
          <p:nvPr/>
        </p:nvSpPr>
        <p:spPr>
          <a:xfrm>
            <a:off x="533401" y="1640157"/>
            <a:ext cx="8153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Mandate and process:</a:t>
            </a:r>
          </a:p>
          <a:p>
            <a:pPr algn="ctr">
              <a:lnSpc>
                <a:spcPct val="150000"/>
              </a:lnSpc>
            </a:pPr>
            <a:r>
              <a:rPr lang="en-US" sz="3200" b="1" dirty="0"/>
              <a:t>questions?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5256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64" y="2339841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456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4" y="2339841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607" y="2339841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270" y="2339841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21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95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101" y="2339841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89" y="3558026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902" y="355802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79" y="3558025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321" y="3558026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864" y="3558025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1157505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505200" y="1157505"/>
            <a:ext cx="518160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/>
              <a:t>Report structured around 14 SDGs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931760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64" y="2339841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456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4" y="2339841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607" y="2339841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270" y="2339841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21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95" y="2339841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101" y="2339841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355802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89" y="3558026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902" y="3558026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79" y="3558025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321" y="3558026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864" y="3558025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7" y="1157505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0" y="1141863"/>
            <a:ext cx="2576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2000" b="1" dirty="0">
                <a:solidFill>
                  <a:srgbClr val="0070C0"/>
                </a:solidFill>
              </a:rPr>
              <a:t>Convention on the Rights of Persons with Disabilities</a:t>
            </a:r>
            <a:endParaRPr lang="en-GB" sz="20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39710" y="818698"/>
            <a:ext cx="106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70C0"/>
                </a:solidFill>
              </a:rPr>
              <a:t>+</a:t>
            </a:r>
            <a:endParaRPr lang="en-GB" sz="96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66741" y="1141863"/>
            <a:ext cx="2597915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/>
              <a:t>Report structured around 14 SDGs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06266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ustainabledevelopment.un.org/content/images/E_SDG_Icons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26766"/>
            <a:ext cx="1083977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2018 un flagship report on disability - Draft outline</a:t>
            </a:r>
          </a:p>
        </p:txBody>
      </p:sp>
      <p:pic>
        <p:nvPicPr>
          <p:cNvPr id="1028" name="Picture 4" descr="https://sustainabledevelopment.un.org/content/images/E_SDG_Icons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74" y="2074630"/>
            <a:ext cx="1086323" cy="10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stainabledevelopment.un.org/content/images/E_SDG_Icons-0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26" y="1399607"/>
            <a:ext cx="1081526" cy="10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stainabledevelopment.un.org/content/images/E_SDG_Icons-0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300" y="1743400"/>
            <a:ext cx="1083978" cy="10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stainabledevelopment.un.org/content/images/E_SDG_Icons-0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34" y="2074630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stainabledevelopment.un.org/content/images/E_SDG_Icons-0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988" y="2285389"/>
            <a:ext cx="1093125" cy="10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ustainabledevelopment.un.org/content/images/E_SDG_Icons-08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60" y="2443752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ustainabledevelopment.un.org/content/images/E_SDG_Icons-09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5" y="2810744"/>
            <a:ext cx="1070142" cy="107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ustainabledevelopment.un.org/content/images/E_SDG_Icons-13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084" y="2088803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ustainabledevelopment.un.org/content/images/E_SDG_Icons-10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04" y="2590632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ustainabledevelopment.un.org/content/images/E_SDG_Icons-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1" y="2982792"/>
            <a:ext cx="1081469" cy="108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ustainabledevelopment.un.org/content/images/E_SDG_Icons-07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09" y="2621192"/>
            <a:ext cx="1098160" cy="109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ustainabledevelopment.un.org/content/images/E_SDG_Icons-1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46694"/>
            <a:ext cx="1084499" cy="108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ustainabledevelopment.un.org/content/images/E_SDG_Icons-17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170" y="2755983"/>
            <a:ext cx="1090397" cy="109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ustainabledevelopment.un.org/content/images/sdgsfirst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467" y="3390016"/>
            <a:ext cx="1078080" cy="107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Left Brace 2"/>
          <p:cNvSpPr/>
          <p:nvPr/>
        </p:nvSpPr>
        <p:spPr>
          <a:xfrm>
            <a:off x="3276600" y="1153992"/>
            <a:ext cx="304800" cy="3657600"/>
          </a:xfrm>
          <a:prstGeom prst="leftBrace">
            <a:avLst/>
          </a:prstGeom>
          <a:ln w="762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883913"/>
            <a:ext cx="5181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 each SDG section: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Infographic highlighting key points of chapter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to the topic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International normative framework (SDGs, CRPD, other)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Situation of persons with disabilities: status and trends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National policies/programmes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UN activities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Conclusion and the way forward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0F7E582D-BFAE-4052-975B-15E086D41307}"/>
              </a:ext>
            </a:extLst>
          </p:cNvPr>
          <p:cNvSpPr/>
          <p:nvPr/>
        </p:nvSpPr>
        <p:spPr>
          <a:xfrm>
            <a:off x="6826190" y="3904391"/>
            <a:ext cx="304800" cy="669168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6641F9-520F-425A-9D76-DBA83AD87E62}"/>
              </a:ext>
            </a:extLst>
          </p:cNvPr>
          <p:cNvSpPr txBox="1"/>
          <p:nvPr/>
        </p:nvSpPr>
        <p:spPr>
          <a:xfrm>
            <a:off x="7113287" y="4044273"/>
            <a:ext cx="166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1662299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3793</TotalTime>
  <Words>1601</Words>
  <Application>Microsoft Office PowerPoint</Application>
  <PresentationFormat>On-screen Show (4:3)</PresentationFormat>
  <Paragraphs>316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Arial Narrow</vt:lpstr>
      <vt:lpstr>Calibri</vt:lpstr>
      <vt:lpstr>Franklin Gothic Book</vt:lpstr>
      <vt:lpstr>Franklin Gothic Medium</vt:lpstr>
      <vt:lpstr>Tunga</vt:lpstr>
      <vt:lpstr>Wingdings</vt:lpstr>
      <vt:lpstr>Angles</vt:lpstr>
      <vt:lpstr>2018 UN flagship report on disability and development  overview of work</vt:lpstr>
      <vt:lpstr>content</vt:lpstr>
      <vt:lpstr>mandate</vt:lpstr>
      <vt:lpstr>Expert group meetings (EGM)</vt:lpstr>
      <vt:lpstr>Expert group meetings (EGM)</vt:lpstr>
      <vt:lpstr>2018 un flagship report on disability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- Draft outline</vt:lpstr>
      <vt:lpstr>2018 un flagship report on disability – task teams</vt:lpstr>
      <vt:lpstr>2018 un flagship report on disability – task teams</vt:lpstr>
      <vt:lpstr>2018 un flagship report on disability – task teams</vt:lpstr>
      <vt:lpstr>2018 un flagship report on disability</vt:lpstr>
      <vt:lpstr>2018 un flagship report on disability - discussion</vt:lpstr>
      <vt:lpstr>2018 un flagship report on disability - Draft outline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 - discussion</vt:lpstr>
      <vt:lpstr>2018 un flagship report on disability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Maria Martinho</cp:lastModifiedBy>
  <cp:revision>196</cp:revision>
  <dcterms:created xsi:type="dcterms:W3CDTF">2015-05-31T18:46:35Z</dcterms:created>
  <dcterms:modified xsi:type="dcterms:W3CDTF">2017-12-13T04:11:37Z</dcterms:modified>
</cp:coreProperties>
</file>