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7" r:id="rId2"/>
    <p:sldId id="665" r:id="rId3"/>
    <p:sldId id="674" r:id="rId4"/>
    <p:sldId id="682" r:id="rId5"/>
    <p:sldId id="683" r:id="rId6"/>
    <p:sldId id="684" r:id="rId7"/>
    <p:sldId id="685" r:id="rId8"/>
    <p:sldId id="686" r:id="rId9"/>
    <p:sldId id="687" r:id="rId10"/>
    <p:sldId id="691" r:id="rId11"/>
    <p:sldId id="692" r:id="rId12"/>
    <p:sldId id="689" r:id="rId13"/>
    <p:sldId id="693" r:id="rId14"/>
    <p:sldId id="694" r:id="rId15"/>
    <p:sldId id="695" r:id="rId16"/>
    <p:sldId id="675" r:id="rId17"/>
    <p:sldId id="676" r:id="rId18"/>
    <p:sldId id="680" r:id="rId19"/>
    <p:sldId id="696" r:id="rId20"/>
    <p:sldId id="697" r:id="rId21"/>
    <p:sldId id="698" r:id="rId22"/>
    <p:sldId id="700" r:id="rId23"/>
    <p:sldId id="699" r:id="rId24"/>
    <p:sldId id="63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ts val="1200"/>
      </a:spcBef>
      <a:spcAft>
        <a:spcPct val="0"/>
      </a:spcAft>
      <a:defRPr sz="2000" b="1" kern="1200">
        <a:solidFill>
          <a:schemeClr val="tx1"/>
        </a:solidFill>
        <a:latin typeface="HelveticaNeue LT 45 Light"/>
        <a:ea typeface="+mn-ea"/>
        <a:cs typeface="Arial" pitchFamily="34" charset="0"/>
      </a:defRPr>
    </a:lvl1pPr>
    <a:lvl2pPr marL="457200" algn="l" rtl="0" fontAlgn="base">
      <a:spcBef>
        <a:spcPts val="1200"/>
      </a:spcBef>
      <a:spcAft>
        <a:spcPct val="0"/>
      </a:spcAft>
      <a:defRPr sz="2000" b="1" kern="1200">
        <a:solidFill>
          <a:schemeClr val="tx1"/>
        </a:solidFill>
        <a:latin typeface="HelveticaNeue LT 45 Light"/>
        <a:ea typeface="+mn-ea"/>
        <a:cs typeface="Arial" pitchFamily="34" charset="0"/>
      </a:defRPr>
    </a:lvl2pPr>
    <a:lvl3pPr marL="914400" algn="l" rtl="0" fontAlgn="base">
      <a:spcBef>
        <a:spcPts val="1200"/>
      </a:spcBef>
      <a:spcAft>
        <a:spcPct val="0"/>
      </a:spcAft>
      <a:defRPr sz="2000" b="1" kern="1200">
        <a:solidFill>
          <a:schemeClr val="tx1"/>
        </a:solidFill>
        <a:latin typeface="HelveticaNeue LT 45 Light"/>
        <a:ea typeface="+mn-ea"/>
        <a:cs typeface="Arial" pitchFamily="34" charset="0"/>
      </a:defRPr>
    </a:lvl3pPr>
    <a:lvl4pPr marL="1371600" algn="l" rtl="0" fontAlgn="base">
      <a:spcBef>
        <a:spcPts val="1200"/>
      </a:spcBef>
      <a:spcAft>
        <a:spcPct val="0"/>
      </a:spcAft>
      <a:defRPr sz="2000" b="1" kern="1200">
        <a:solidFill>
          <a:schemeClr val="tx1"/>
        </a:solidFill>
        <a:latin typeface="HelveticaNeue LT 45 Light"/>
        <a:ea typeface="+mn-ea"/>
        <a:cs typeface="Arial" pitchFamily="34" charset="0"/>
      </a:defRPr>
    </a:lvl4pPr>
    <a:lvl5pPr marL="1828800" algn="l" rtl="0" fontAlgn="base">
      <a:spcBef>
        <a:spcPts val="1200"/>
      </a:spcBef>
      <a:spcAft>
        <a:spcPct val="0"/>
      </a:spcAft>
      <a:defRPr sz="2000" b="1" kern="1200">
        <a:solidFill>
          <a:schemeClr val="tx1"/>
        </a:solidFill>
        <a:latin typeface="HelveticaNeue LT 45 Light"/>
        <a:ea typeface="+mn-ea"/>
        <a:cs typeface="Arial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HelveticaNeue LT 45 Light"/>
        <a:ea typeface="+mn-ea"/>
        <a:cs typeface="Arial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HelveticaNeue LT 45 Light"/>
        <a:ea typeface="+mn-ea"/>
        <a:cs typeface="Arial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HelveticaNeue LT 45 Light"/>
        <a:ea typeface="+mn-ea"/>
        <a:cs typeface="Arial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HelveticaNeue LT 45 Light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2842E"/>
    <a:srgbClr val="A50021"/>
    <a:srgbClr val="003300"/>
    <a:srgbClr val="00153E"/>
    <a:srgbClr val="F2EFAC"/>
    <a:srgbClr val="B7E7BC"/>
    <a:srgbClr val="C4DDA3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96" autoAdjust="0"/>
    <p:restoredTop sz="94660" autoAdjust="0"/>
  </p:normalViewPr>
  <p:slideViewPr>
    <p:cSldViewPr>
      <p:cViewPr>
        <p:scale>
          <a:sx n="90" d="100"/>
          <a:sy n="90" d="100"/>
        </p:scale>
        <p:origin x="-324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G:\Elimination%20inequalit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M:\Disability\Disabil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Plan1!$B$1</c:f>
              <c:strCache>
                <c:ptCount val="1"/>
                <c:pt idx="0">
                  <c:v>Advantaged group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chemeClr val="accent2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44450" cap="rnd" cmpd="sng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Plan1!$A$2:$A$3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2030</c:v>
                </c:pt>
              </c:numCache>
            </c:numRef>
          </c:xVal>
          <c:yVal>
            <c:numRef>
              <c:f>Plan1!$B$2:$B$3</c:f>
              <c:numCache>
                <c:formatCode>General</c:formatCode>
                <c:ptCount val="2"/>
                <c:pt idx="0">
                  <c:v>60</c:v>
                </c:pt>
                <c:pt idx="1">
                  <c:v>100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Plan1!$C$1</c:f>
              <c:strCache>
                <c:ptCount val="1"/>
                <c:pt idx="0">
                  <c:v>Disadvantaged group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8"/>
            <c:spPr>
              <a:solidFill>
                <a:schemeClr val="accent1"/>
              </a:solidFill>
              <a:ln w="9525">
                <a:solidFill>
                  <a:schemeClr val="tx1"/>
                </a:solidFill>
              </a:ln>
              <a:effectLst/>
            </c:spPr>
          </c:marker>
          <c:trendline>
            <c:spPr>
              <a:ln w="44450" cap="rnd">
                <a:solidFill>
                  <a:schemeClr val="accent3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Plan1!$A$2:$A$3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2030</c:v>
                </c:pt>
              </c:numCache>
            </c:numRef>
          </c:xVal>
          <c:yVal>
            <c:numRef>
              <c:f>Plan1!$C$2:$C$3</c:f>
              <c:numCache>
                <c:formatCode>General</c:formatCode>
                <c:ptCount val="2"/>
                <c:pt idx="0">
                  <c:v>15</c:v>
                </c:pt>
                <c:pt idx="1">
                  <c:v>100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867264"/>
        <c:axId val="141762560"/>
        <c:extLst>
          <c:ext xmlns:c15="http://schemas.microsoft.com/office/drawing/2012/chart" uri="{02D57815-91ED-43cb-92C2-25804820EDAC}">
            <c15:filteredScatte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Plan1!$A$1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/>
                    </a:solidFill>
                    <a:ln w="9525">
                      <a:solidFill>
                        <a:schemeClr val="accent1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Plan1!$A$2:$A$3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2015</c:v>
                      </c:pt>
                      <c:pt idx="1">
                        <c:v>2030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Plan1!$A$2:$A$3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2015</c:v>
                      </c:pt>
                      <c:pt idx="1">
                        <c:v>2030</c:v>
                      </c:pt>
                    </c:numCache>
                  </c:numRef>
                </c:yVal>
                <c:smooth val="0"/>
              </c15:ser>
            </c15:filteredScatterSeries>
          </c:ext>
        </c:extLst>
      </c:scatterChart>
      <c:valAx>
        <c:axId val="141867264"/>
        <c:scaling>
          <c:orientation val="minMax"/>
          <c:max val="2030"/>
          <c:min val="2015"/>
        </c:scaling>
        <c:delete val="0"/>
        <c:axPos val="b"/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GB" sz="1400" b="1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762560"/>
        <c:crosses val="autoZero"/>
        <c:crossBetween val="midCat"/>
        <c:majorUnit val="5"/>
      </c:valAx>
      <c:valAx>
        <c:axId val="141762560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400" b="1" i="0" u="none" strike="noStrike" kern="1200" baseline="0" noProof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tx1"/>
                    </a:solidFill>
                  </a:rPr>
                  <a:t>Access (%)</a:t>
                </a:r>
              </a:p>
            </c:rich>
          </c:tx>
          <c:layout>
            <c:manualLayout>
              <c:xMode val="edge"/>
              <c:yMode val="edge"/>
              <c:x val="6.7340067340067302E-3"/>
              <c:y val="0.41557527615958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crossAx val="14186726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>
          <a:lumMod val="50000"/>
        </a:schemeClr>
      </a:solidFill>
      <a:round/>
    </a:ln>
    <a:effectLst/>
  </c:spPr>
  <c:txPr>
    <a:bodyPr/>
    <a:lstStyle/>
    <a:p>
      <a:pPr>
        <a:defRPr lang="en-GB" noProof="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dLbls>
            <c:dLbl>
              <c:idx val="0"/>
              <c:tx>
                <c:strRef>
                  <c:f>'Sheet1 (2)'!$D$2</c:f>
                  <c:strCache>
                    <c:ptCount val="1"/>
                    <c:pt idx="0">
                      <c:v>namibia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strRef>
                  <c:f>'Sheet1 (2)'!$D$3</c:f>
                  <c:strCache>
                    <c:ptCount val="1"/>
                    <c:pt idx="0">
                      <c:v>zambia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strRef>
                  <c:f>'Sheet1 (2)'!$D$4</c:f>
                  <c:strCache>
                    <c:ptCount val="1"/>
                    <c:pt idx="0">
                      <c:v>kenya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tx>
                <c:strRef>
                  <c:f>'Sheet1 (2)'!$D$5</c:f>
                  <c:strCache>
                    <c:ptCount val="1"/>
                    <c:pt idx="0">
                      <c:v>vietnam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tx>
                <c:strRef>
                  <c:f>'Sheet1 (2)'!$D$6</c:f>
                  <c:strCache>
                    <c:ptCount val="1"/>
                    <c:pt idx="0">
                      <c:v>bangladesh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tx>
                <c:strRef>
                  <c:f>'Sheet1 (2)'!$D$7</c:f>
                  <c:strCache>
                    <c:ptCount val="1"/>
                    <c:pt idx="0">
                      <c:v>latvia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tx>
                <c:strRef>
                  <c:f>'Sheet1 (2)'!$D$8</c:f>
                  <c:strCache>
                    <c:ptCount val="1"/>
                    <c:pt idx="0">
                      <c:v>swaziland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tx>
                <c:strRef>
                  <c:f>'Sheet1 (2)'!$D$9</c:f>
                  <c:strCache>
                    <c:ptCount val="1"/>
                    <c:pt idx="0">
                      <c:v>senegal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tx>
                <c:strRef>
                  <c:f>'Sheet1 (2)'!$D$10</c:f>
                  <c:strCache>
                    <c:ptCount val="1"/>
                    <c:pt idx="0">
                      <c:v>ethiopia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tx>
                <c:strRef>
                  <c:f>'Sheet1 (2)'!$D$11</c:f>
                  <c:strCache>
                    <c:ptCount val="1"/>
                    <c:pt idx="0">
                      <c:v>malawi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tx>
                <c:strRef>
                  <c:f>'Sheet1 (2)'!$D$12</c:f>
                  <c:strCache>
                    <c:ptCount val="1"/>
                    <c:pt idx="0">
                      <c:v>tunisia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tx>
                <c:strRef>
                  <c:f>'Sheet1 (2)'!$D$13</c:f>
                  <c:strCache>
                    <c:ptCount val="1"/>
                    <c:pt idx="0">
                      <c:v>srilanka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tx>
                <c:strRef>
                  <c:f>'Sheet1 (2)'!$D$14</c:f>
                  <c:strCache>
                    <c:ptCount val="1"/>
                    <c:pt idx="0">
                      <c:v>burkina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tx>
                <c:strRef>
                  <c:f>'Sheet1 (2)'!$D$15</c:f>
                  <c:strCache>
                    <c:ptCount val="1"/>
                    <c:pt idx="0">
                      <c:v>mali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tx>
                <c:strRef>
                  <c:f>'Sheet1 (2)'!$D$16</c:f>
                  <c:strCache>
                    <c:ptCount val="1"/>
                    <c:pt idx="0">
                      <c:v>india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tx>
                <c:strRef>
                  <c:f>'Sheet1 (2)'!$D$17</c:f>
                  <c:strCache>
                    <c:ptCount val="1"/>
                    <c:pt idx="0">
                      <c:v>lao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tx>
                <c:strRef>
                  <c:f>'Sheet1 (2)'!$D$18</c:f>
                  <c:strCache>
                    <c:ptCount val="1"/>
                    <c:pt idx="0">
                      <c:v>chad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tx>
                <c:strRef>
                  <c:f>'Sheet1 (2)'!$D$19</c:f>
                  <c:strCache>
                    <c:ptCount val="1"/>
                    <c:pt idx="0">
                      <c:v>southafrica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tx>
                <c:strRef>
                  <c:f>'Sheet1 (2)'!$D$20</c:f>
                  <c:strCache>
                    <c:ptCount val="1"/>
                    <c:pt idx="0">
                      <c:v>morocco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tx>
                <c:strRef>
                  <c:f>'Sheet1 (2)'!$D$21</c:f>
                  <c:strCache>
                    <c:ptCount val="1"/>
                    <c:pt idx="0">
                      <c:v>guatemala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0"/>
              <c:tx>
                <c:strRef>
                  <c:f>'Sheet1 (2)'!$D$22</c:f>
                  <c:strCache>
                    <c:ptCount val="1"/>
                    <c:pt idx="0">
                      <c:v>nepal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1"/>
              <c:tx>
                <c:strRef>
                  <c:f>'Sheet1 (2)'!$D$23</c:f>
                  <c:strCache>
                    <c:ptCount val="1"/>
                    <c:pt idx="0">
                      <c:v>myanmar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tx>
                <c:strRef>
                  <c:f>'Sheet1 (2)'!$D$24</c:f>
                  <c:strCache>
                    <c:ptCount val="1"/>
                    <c:pt idx="0">
                      <c:v>ecuador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3"/>
              <c:tx>
                <c:strRef>
                  <c:f>'Sheet1 (2)'!$D$25</c:f>
                  <c:strCache>
                    <c:ptCount val="1"/>
                    <c:pt idx="0">
                      <c:v>china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tx>
                <c:strRef>
                  <c:f>'Sheet1 (2)'!$D$26</c:f>
                  <c:strCache>
                    <c:ptCount val="1"/>
                    <c:pt idx="0">
                      <c:v>philippines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5"/>
              <c:tx>
                <c:strRef>
                  <c:f>'Sheet1 (2)'!$D$27</c:f>
                  <c:strCache>
                    <c:ptCount val="1"/>
                    <c:pt idx="0">
                      <c:v>paraguay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6"/>
              <c:tx>
                <c:strRef>
                  <c:f>'Sheet1 (2)'!$D$28</c:f>
                  <c:strCache>
                    <c:ptCount val="1"/>
                    <c:pt idx="0">
                      <c:v>malaysia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tx>
                <c:strRef>
                  <c:f>'Sheet1 (2)'!$D$29</c:f>
                  <c:strCache>
                    <c:ptCount val="1"/>
                    <c:pt idx="0">
                      <c:v>russia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tx>
                <c:strRef>
                  <c:f>'Sheet1 (2)'!$D$30</c:f>
                  <c:strCache>
                    <c:ptCount val="1"/>
                    <c:pt idx="0">
                      <c:v>croatia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tx>
                <c:strRef>
                  <c:f>'Sheet1 (2)'!$D$31</c:f>
                  <c:strCache>
                    <c:ptCount val="1"/>
                    <c:pt idx="0">
                      <c:v>kazakhstan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0"/>
              <c:tx>
                <c:strRef>
                  <c:f>'Sheet1 (2)'!$D$32</c:f>
                  <c:strCache>
                    <c:ptCount val="1"/>
                    <c:pt idx="0">
                      <c:v>zimbabwe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1"/>
              <c:tx>
                <c:strRef>
                  <c:f>'Sheet1 (2)'!$D$33</c:f>
                  <c:strCache>
                    <c:ptCount val="1"/>
                    <c:pt idx="0">
                      <c:v>mexico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2"/>
              <c:tx>
                <c:strRef>
                  <c:f>'Sheet1 (2)'!$D$34</c:f>
                  <c:strCache>
                    <c:ptCount val="1"/>
                    <c:pt idx="0">
                      <c:v>ghana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tx>
                <c:strRef>
                  <c:f>'Sheet1 (2)'!$D$35</c:f>
                  <c:strCache>
                    <c:ptCount val="1"/>
                    <c:pt idx="0">
                      <c:v>uae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4"/>
              <c:tx>
                <c:strRef>
                  <c:f>'Sheet1 (2)'!$D$36</c:f>
                  <c:strCache>
                    <c:ptCount val="1"/>
                    <c:pt idx="0">
                      <c:v>czech</c:v>
                    </c:pt>
                  </c:strCache>
                </c:strRef>
              </c:tx>
              <c:spPr/>
              <c:txPr>
                <a:bodyPr/>
                <a:lstStyle/>
                <a:p>
                  <a:pPr>
                    <a:defRPr sz="1100" b="0" i="0" strike="noStrike">
                      <a:latin typeface="Calibri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'Sheet1 (2)'!$E$2:$E$36</c:f>
              <c:numCache>
                <c:formatCode>0%</c:formatCode>
                <c:ptCount val="35"/>
                <c:pt idx="0">
                  <c:v>6.0000000000000053E-2</c:v>
                </c:pt>
                <c:pt idx="1">
                  <c:v>9.2999999999999972E-2</c:v>
                </c:pt>
                <c:pt idx="2">
                  <c:v>0.16099999999999992</c:v>
                </c:pt>
                <c:pt idx="3">
                  <c:v>9.8999999999999977E-2</c:v>
                </c:pt>
                <c:pt idx="4">
                  <c:v>7.0000000000000062E-3</c:v>
                </c:pt>
                <c:pt idx="5">
                  <c:v>1.4000000000000012E-2</c:v>
                </c:pt>
                <c:pt idx="6">
                  <c:v>3.499999999999992E-2</c:v>
                </c:pt>
                <c:pt idx="7">
                  <c:v>7.8999999999999959E-2</c:v>
                </c:pt>
                <c:pt idx="8">
                  <c:v>2.0999999999999963E-2</c:v>
                </c:pt>
                <c:pt idx="9">
                  <c:v>9.3000000000000083E-2</c:v>
                </c:pt>
                <c:pt idx="10">
                  <c:v>2.5000000000000022E-2</c:v>
                </c:pt>
                <c:pt idx="11">
                  <c:v>6.5999999999999948E-2</c:v>
                </c:pt>
                <c:pt idx="12">
                  <c:v>8.9000000000000079E-2</c:v>
                </c:pt>
                <c:pt idx="13">
                  <c:v>9.000000000000008E-3</c:v>
                </c:pt>
                <c:pt idx="14">
                  <c:v>0</c:v>
                </c:pt>
                <c:pt idx="15">
                  <c:v>5.4999999999999938E-2</c:v>
                </c:pt>
                <c:pt idx="16">
                  <c:v>0.13800000000000001</c:v>
                </c:pt>
                <c:pt idx="17">
                  <c:v>6.7999999999999949E-2</c:v>
                </c:pt>
                <c:pt idx="18">
                  <c:v>2.5000000000000022E-2</c:v>
                </c:pt>
                <c:pt idx="19">
                  <c:v>1.0000000000000009E-2</c:v>
                </c:pt>
                <c:pt idx="20">
                  <c:v>2.9999999999999916E-2</c:v>
                </c:pt>
                <c:pt idx="21">
                  <c:v>3.1000000000000028E-2</c:v>
                </c:pt>
                <c:pt idx="22">
                  <c:v>3.3000000000000029E-2</c:v>
                </c:pt>
                <c:pt idx="23">
                  <c:v>0.14200000000000002</c:v>
                </c:pt>
                <c:pt idx="24">
                  <c:v>1.9000000000000017E-2</c:v>
                </c:pt>
                <c:pt idx="25">
                  <c:v>3.2000000000000028E-2</c:v>
                </c:pt>
                <c:pt idx="26">
                  <c:v>2.300000000000002E-2</c:v>
                </c:pt>
                <c:pt idx="27">
                  <c:v>5.0000000000000044E-3</c:v>
                </c:pt>
                <c:pt idx="28">
                  <c:v>2.4000000000000021E-2</c:v>
                </c:pt>
                <c:pt idx="29">
                  <c:v>7.0000000000000062E-3</c:v>
                </c:pt>
                <c:pt idx="30">
                  <c:v>5.8000000000000052E-2</c:v>
                </c:pt>
                <c:pt idx="31">
                  <c:v>5.0000000000000044E-3</c:v>
                </c:pt>
                <c:pt idx="32">
                  <c:v>2.9000000000000026E-2</c:v>
                </c:pt>
                <c:pt idx="33">
                  <c:v>0.127</c:v>
                </c:pt>
                <c:pt idx="34">
                  <c:v>3.0000000000000027E-3</c:v>
                </c:pt>
              </c:numCache>
            </c:numRef>
          </c:xVal>
          <c:yVal>
            <c:numRef>
              <c:f>'Sheet1 (2)'!$F$2:$F$36</c:f>
              <c:numCache>
                <c:formatCode>0%</c:formatCode>
                <c:ptCount val="35"/>
                <c:pt idx="0">
                  <c:v>0.22500000000000001</c:v>
                </c:pt>
                <c:pt idx="1">
                  <c:v>0.18699999999999994</c:v>
                </c:pt>
                <c:pt idx="2">
                  <c:v>0.15700000000000003</c:v>
                </c:pt>
                <c:pt idx="3">
                  <c:v>0.12599999999999989</c:v>
                </c:pt>
                <c:pt idx="4">
                  <c:v>9.8999999999999977E-2</c:v>
                </c:pt>
                <c:pt idx="5">
                  <c:v>9.1000000000000081E-2</c:v>
                </c:pt>
                <c:pt idx="6">
                  <c:v>9.099999999999997E-2</c:v>
                </c:pt>
                <c:pt idx="7">
                  <c:v>8.6999999999999966E-2</c:v>
                </c:pt>
                <c:pt idx="8">
                  <c:v>7.4999999999999997E-2</c:v>
                </c:pt>
                <c:pt idx="9">
                  <c:v>7.2000000000000064E-2</c:v>
                </c:pt>
                <c:pt idx="10">
                  <c:v>7.2000000000000064E-2</c:v>
                </c:pt>
                <c:pt idx="11">
                  <c:v>6.7999999999999949E-2</c:v>
                </c:pt>
                <c:pt idx="12">
                  <c:v>6.3E-2</c:v>
                </c:pt>
                <c:pt idx="13">
                  <c:v>5.6000000000000022E-2</c:v>
                </c:pt>
                <c:pt idx="14">
                  <c:v>6.6000000000000003E-2</c:v>
                </c:pt>
                <c:pt idx="15">
                  <c:v>5.2999999999999992E-2</c:v>
                </c:pt>
                <c:pt idx="16">
                  <c:v>5.2000000000000018E-2</c:v>
                </c:pt>
                <c:pt idx="17">
                  <c:v>5.0000000000000044E-2</c:v>
                </c:pt>
                <c:pt idx="18">
                  <c:v>4.9999999999999933E-2</c:v>
                </c:pt>
                <c:pt idx="19">
                  <c:v>4.8000000000000043E-2</c:v>
                </c:pt>
                <c:pt idx="20">
                  <c:v>4.3999999999999984E-2</c:v>
                </c:pt>
                <c:pt idx="21">
                  <c:v>3.9000000000000035E-2</c:v>
                </c:pt>
                <c:pt idx="22">
                  <c:v>3.8000000000000034E-2</c:v>
                </c:pt>
                <c:pt idx="23">
                  <c:v>3.1999999999999917E-2</c:v>
                </c:pt>
                <c:pt idx="24">
                  <c:v>3.1000000000000028E-2</c:v>
                </c:pt>
                <c:pt idx="25">
                  <c:v>2.6000000000000023E-2</c:v>
                </c:pt>
                <c:pt idx="26">
                  <c:v>2.5000000000000022E-2</c:v>
                </c:pt>
                <c:pt idx="27">
                  <c:v>2.4000000000000021E-2</c:v>
                </c:pt>
                <c:pt idx="28">
                  <c:v>2.200000000000002E-2</c:v>
                </c:pt>
                <c:pt idx="29">
                  <c:v>1.8000000000000016E-2</c:v>
                </c:pt>
                <c:pt idx="30">
                  <c:v>1.8000000000000016E-2</c:v>
                </c:pt>
                <c:pt idx="31">
                  <c:v>1.3000000000000012E-2</c:v>
                </c:pt>
                <c:pt idx="32">
                  <c:v>8.0000000000000071E-3</c:v>
                </c:pt>
                <c:pt idx="33">
                  <c:v>6.0000000000000053E-3</c:v>
                </c:pt>
                <c:pt idx="34">
                  <c:v>1.0000000000000009E-3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1945088"/>
        <c:axId val="146223488"/>
      </c:scatterChart>
      <c:valAx>
        <c:axId val="141945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Access to improved water: disability gap (% pt)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46223488"/>
        <c:crosses val="autoZero"/>
        <c:crossBetween val="midCat"/>
      </c:valAx>
      <c:valAx>
        <c:axId val="1462234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Access to improved sanitation: disability gap (% pt)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419450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0.07457</cdr:x>
      <cdr:y>0.11864</cdr:y>
    </cdr:from>
    <cdr:to>
      <cdr:x>0.42874</cdr:x>
      <cdr:y>0.25405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425918" y="395943"/>
          <a:ext cx="2022883" cy="451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800" b="1" dirty="0" smtClean="0">
              <a:solidFill>
                <a:schemeClr val="accent2">
                  <a:lumMod val="75000"/>
                </a:schemeClr>
              </a:solidFill>
            </a:rPr>
            <a:t>Advantaged</a:t>
          </a:r>
          <a:r>
            <a:rPr lang="pt-BR" sz="1800" b="1" dirty="0" smtClean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pt-BR" sz="1800" b="1" dirty="0" err="1">
              <a:solidFill>
                <a:schemeClr val="accent2">
                  <a:lumMod val="75000"/>
                </a:schemeClr>
              </a:solidFill>
            </a:rPr>
            <a:t>group</a:t>
          </a:r>
          <a:endParaRPr lang="pt-BR" sz="1800" b="1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0.44861</cdr:x>
      <cdr:y>0.46332</cdr:y>
    </cdr:from>
    <cdr:to>
      <cdr:x>0.80278</cdr:x>
      <cdr:y>0.59873</cdr:y>
    </cdr:to>
    <cdr:sp macro="" textlink="">
      <cdr:nvSpPr>
        <cdr:cNvPr id="3" name="CaixaDeTexto 1"/>
        <cdr:cNvSpPr txBox="1"/>
      </cdr:nvSpPr>
      <cdr:spPr>
        <a:xfrm xmlns:a="http://schemas.openxmlformats.org/drawingml/2006/main">
          <a:off x="2562289" y="1546274"/>
          <a:ext cx="2022883" cy="4519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800" b="1" noProof="0" dirty="0" smtClean="0">
              <a:solidFill>
                <a:schemeClr val="accent3">
                  <a:lumMod val="75000"/>
                </a:schemeClr>
              </a:solidFill>
            </a:rPr>
            <a:t>Disadvantaged group</a:t>
          </a:r>
          <a:endParaRPr lang="en-GB" sz="1800" b="1" noProof="0" dirty="0">
            <a:solidFill>
              <a:schemeClr val="accent3">
                <a:lumMod val="75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latin typeface="Arial" pitchFamily="34" charset="0"/>
              </a:defRPr>
            </a:lvl1pPr>
          </a:lstStyle>
          <a:p>
            <a:fld id="{C4E400D1-941E-4A6F-87DE-CA8F369BE6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746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DB932-1521-4463-887E-D6FB6D2F9C6A}" type="slidenum">
              <a:rPr lang="es-ES" altLang="pt-BR" smtClean="0"/>
              <a:pPr>
                <a:defRPr/>
              </a:pPr>
              <a:t>3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572604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DB932-1521-4463-887E-D6FB6D2F9C6A}" type="slidenum">
              <a:rPr lang="es-ES" altLang="pt-BR" smtClean="0"/>
              <a:pPr>
                <a:defRPr/>
              </a:pPr>
              <a:t>12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572604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1E1D-F3C6-4739-82E9-8FE215B8199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441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mtClean="0"/>
              <a:t>Fiona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1E1D-F3C6-4739-82E9-8FE215B8199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45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E0076-A2B6-457E-8F3E-7DAD46FA0778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21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DB932-1521-4463-887E-D6FB6D2F9C6A}" type="slidenum">
              <a:rPr lang="es-ES" altLang="pt-BR" smtClean="0"/>
              <a:pPr>
                <a:defRPr/>
              </a:pPr>
              <a:t>16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572604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1E1D-F3C6-4739-82E9-8FE215B8199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441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E0076-A2B6-457E-8F3E-7DAD46FA077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21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E0076-A2B6-457E-8F3E-7DAD46FA0778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21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E0076-A2B6-457E-8F3E-7DAD46FA0778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21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EE0076-A2B6-457E-8F3E-7DAD46FA0778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002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DB932-1521-4463-887E-D6FB6D2F9C6A}" type="slidenum">
              <a:rPr lang="es-ES" altLang="pt-BR" smtClean="0"/>
              <a:pPr>
                <a:defRPr/>
              </a:pPr>
              <a:t>4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5726049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AF184B7-3DAF-449E-8610-878C3F13797C}" type="datetime3">
              <a:rPr lang="en-US"/>
              <a:pPr/>
              <a:t>14 December 2017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6E533-5E0E-41E0-A81A-401BA0E2F412}" type="slidenum">
              <a:rPr lang="en-US"/>
              <a:pPr/>
              <a:t>23</a:t>
            </a:fld>
            <a:endParaRPr lang="en-US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World Health Organization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AF184B7-3DAF-449E-8610-878C3F13797C}" type="datetime3">
              <a:rPr lang="en-US"/>
              <a:pPr/>
              <a:t>14 December 2017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36E533-5E0E-41E0-A81A-401BA0E2F412}" type="slidenum">
              <a:rPr lang="en-US"/>
              <a:pPr/>
              <a:t>24</a:t>
            </a:fld>
            <a:endParaRPr lang="en-US"/>
          </a:p>
        </p:txBody>
      </p:sp>
      <p:sp>
        <p:nvSpPr>
          <p:cNvPr id="72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DB932-1521-4463-887E-D6FB6D2F9C6A}" type="slidenum">
              <a:rPr lang="es-ES" altLang="pt-BR" smtClean="0"/>
              <a:pPr>
                <a:defRPr/>
              </a:pPr>
              <a:t>5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572604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DB932-1521-4463-887E-D6FB6D2F9C6A}" type="slidenum">
              <a:rPr lang="es-ES" altLang="pt-BR" smtClean="0"/>
              <a:pPr>
                <a:defRPr/>
              </a:pPr>
              <a:t>6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572604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DB932-1521-4463-887E-D6FB6D2F9C6A}" type="slidenum">
              <a:rPr lang="es-ES" altLang="pt-BR" smtClean="0"/>
              <a:pPr>
                <a:defRPr/>
              </a:pPr>
              <a:t>7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57260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DB932-1521-4463-887E-D6FB6D2F9C6A}" type="slidenum">
              <a:rPr lang="es-ES" altLang="pt-BR" smtClean="0"/>
              <a:pPr>
                <a:defRPr/>
              </a:pPr>
              <a:t>8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5726049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DB932-1521-4463-887E-D6FB6D2F9C6A}" type="slidenum">
              <a:rPr lang="es-ES" altLang="pt-BR" smtClean="0"/>
              <a:pPr>
                <a:defRPr/>
              </a:pPr>
              <a:t>9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572604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DB932-1521-4463-887E-D6FB6D2F9C6A}" type="slidenum">
              <a:rPr lang="es-ES" altLang="pt-BR" smtClean="0"/>
              <a:pPr>
                <a:defRPr/>
              </a:pPr>
              <a:t>10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572604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A2DB932-1521-4463-887E-D6FB6D2F9C6A}" type="slidenum">
              <a:rPr lang="es-ES" altLang="pt-BR" smtClean="0"/>
              <a:pPr>
                <a:defRPr/>
              </a:pPr>
              <a:t>11</a:t>
            </a:fld>
            <a:endParaRPr lang="es-ES" altLang="pt-BR"/>
          </a:p>
        </p:txBody>
      </p:sp>
    </p:spTree>
    <p:extLst>
      <p:ext uri="{BB962C8B-B14F-4D97-AF65-F5344CB8AC3E}">
        <p14:creationId xmlns:p14="http://schemas.microsoft.com/office/powerpoint/2010/main" val="1572604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2012-06-07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1BE0C9-28E4-461C-8596-D05FD2755A63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37940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2012-06-07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150557-D83C-4AFB-8E2D-7F26DA049830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514734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269875"/>
            <a:ext cx="2081212" cy="58562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8775" y="269875"/>
            <a:ext cx="6094413" cy="58562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2012-06-07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37D213-1F9F-495E-A896-249217CA0596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8414948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2012-06-07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25101E-950C-4846-A8B3-4254BB54FF4A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978729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2012-06-07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47120EA-FDF7-4549-BFFC-890AE76D0BCD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4827756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2012-06-07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DFB371-8818-456E-9602-4884B1687AAF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948874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2012-06-07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6EF480-9AC1-499D-8085-BBCEC9C858FA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157132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2012-06-07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F33667-9E69-4FF7-B186-ABCDFF28FE9C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634824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2012-06-07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6096CB-A548-4F3E-BCE6-8EDCC462733E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452963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2012-06-07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E72D3F4-F0ED-4BA8-833C-786CE5215D79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155653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/>
              <a:t>2012-06-07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BF3B58F-C6C2-47AD-A4F4-6FF11850F882}" type="slidenum">
              <a:rPr lang="fr-CH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459093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urve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147638"/>
            <a:ext cx="9525000" cy="673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7" descr="WHO logo lo-res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6262688"/>
            <a:ext cx="17637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269875"/>
            <a:ext cx="8218488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/>
            </a:lvl1pPr>
          </a:lstStyle>
          <a:p>
            <a:r>
              <a:rPr lang="fr-CH"/>
              <a:t>2012-06-07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/>
            </a:lvl1pPr>
          </a:lstStyle>
          <a:p>
            <a:fld id="{9A5E2BCE-DC93-4B90-B955-BE4883622CA0}" type="slidenum">
              <a:rPr lang="fr-CH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Neue LT 65 Medium"/>
          <a:cs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Neue LT 65 Medium"/>
          <a:cs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Neue LT 65 Medium"/>
          <a:cs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Neue LT 65 Medium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Neue LT 65 Medium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Neue LT 65 Medium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Neue LT 65 Medium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HelveticaNeue LT 65 Medium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1074738" indent="-363538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979613" indent="-538163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2387600" indent="-2286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7955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32527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37099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41671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4624388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hossainr@who.int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nora.groce@ucl.ac.uk" TargetMode="External"/><Relationship Id="rId3" Type="http://schemas.openxmlformats.org/officeDocument/2006/relationships/hyperlink" Target="mailto:rbain@unicef.org" TargetMode="External"/><Relationship Id="rId7" Type="http://schemas.openxmlformats.org/officeDocument/2006/relationships/hyperlink" Target="mailto:LouisaGosling@wateraid.or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ulia.Fleuret@icfi.com" TargetMode="External"/><Relationship Id="rId11" Type="http://schemas.openxmlformats.org/officeDocument/2006/relationships/hyperlink" Target="mailto:Archana.patkar@wsscc.org" TargetMode="External"/><Relationship Id="rId5" Type="http://schemas.openxmlformats.org/officeDocument/2006/relationships/hyperlink" Target="mailto:ciezaa@who.int" TargetMode="External"/><Relationship Id="rId10" Type="http://schemas.openxmlformats.org/officeDocument/2006/relationships/hyperlink" Target="mailto:khasnabisc@who.int" TargetMode="External"/><Relationship Id="rId4" Type="http://schemas.openxmlformats.org/officeDocument/2006/relationships/hyperlink" Target="mailto:chatterjis@who.int" TargetMode="External"/><Relationship Id="rId9" Type="http://schemas.openxmlformats.org/officeDocument/2006/relationships/hyperlink" Target="mailto:hossainr@who.in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hossainr@who.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47598" y="404664"/>
            <a:ext cx="8588897" cy="504056"/>
          </a:xfrm>
        </p:spPr>
        <p:txBody>
          <a:bodyPr/>
          <a:lstStyle/>
          <a:p>
            <a:r>
              <a:rPr lang="en-GB" altLang="zh-CN" b="1" dirty="0" smtClean="0">
                <a:latin typeface="Calibri" pitchFamily="34" charset="0"/>
                <a:ea typeface="SimSun" pitchFamily="2" charset="-122"/>
                <a:cs typeface="Calibri" pitchFamily="34" charset="0"/>
              </a:rPr>
              <a:t>SDG6 and disability </a:t>
            </a:r>
            <a:endParaRPr lang="fr-CH" sz="24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995936" y="1196752"/>
            <a:ext cx="4896544" cy="4910946"/>
          </a:xfrm>
        </p:spPr>
        <p:txBody>
          <a:bodyPr/>
          <a:lstStyle/>
          <a:p>
            <a:pPr marL="0" indent="0" algn="ctr">
              <a:buNone/>
            </a:pPr>
            <a:r>
              <a:rPr lang="en-GB" sz="2400" b="1" dirty="0"/>
              <a:t>Expert Group Meeting on Monitoring and Evaluation for Disability-inclusive Development </a:t>
            </a:r>
            <a:endParaRPr lang="en-US" sz="2400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CA" sz="2600" i="1" dirty="0" smtClean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CA" sz="2600" i="1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CA" sz="2600" i="1" dirty="0" smtClean="0"/>
              <a:t>New York, USA 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CA" sz="2600" i="1" dirty="0" smtClean="0"/>
              <a:t>14 December 2017</a:t>
            </a:r>
            <a:endParaRPr lang="en-CA" sz="2600" i="1" dirty="0"/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CA" sz="2600" dirty="0" smtClean="0">
              <a:solidFill>
                <a:srgbClr val="00153E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CA" sz="2600" dirty="0" smtClean="0">
              <a:solidFill>
                <a:srgbClr val="00153E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CA" sz="2600" dirty="0" smtClean="0">
                <a:solidFill>
                  <a:srgbClr val="00153E"/>
                </a:solidFill>
                <a:latin typeface="Calibri" pitchFamily="34" charset="0"/>
                <a:cs typeface="Calibri" pitchFamily="34" charset="0"/>
              </a:rPr>
              <a:t>Rifat Hossain (</a:t>
            </a:r>
            <a:r>
              <a:rPr lang="en-CA" sz="2600" dirty="0" smtClean="0">
                <a:solidFill>
                  <a:srgbClr val="00153E"/>
                </a:solidFill>
                <a:latin typeface="Calibri" pitchFamily="34" charset="0"/>
                <a:cs typeface="Calibri" pitchFamily="34" charset="0"/>
                <a:hlinkClick r:id="rId2"/>
              </a:rPr>
              <a:t>hossainr@who.int</a:t>
            </a:r>
            <a:r>
              <a:rPr lang="en-CA" sz="2600" dirty="0" smtClean="0">
                <a:solidFill>
                  <a:srgbClr val="00153E"/>
                </a:solidFill>
                <a:latin typeface="Calibri" pitchFamily="34" charset="0"/>
                <a:cs typeface="Calibri" pitchFamily="34" charset="0"/>
              </a:rPr>
              <a:t>) 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CA" sz="2600" dirty="0" smtClean="0">
                <a:solidFill>
                  <a:srgbClr val="00153E"/>
                </a:solidFill>
                <a:latin typeface="Calibri" pitchFamily="34" charset="0"/>
                <a:cs typeface="Calibri" pitchFamily="34" charset="0"/>
              </a:rPr>
              <a:t>World Health Organization</a:t>
            </a: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r>
              <a:rPr lang="en-CA" sz="2600" dirty="0" smtClean="0">
                <a:solidFill>
                  <a:srgbClr val="00153E"/>
                </a:solidFill>
                <a:latin typeface="Calibri" pitchFamily="34" charset="0"/>
                <a:cs typeface="Calibri" pitchFamily="34" charset="0"/>
              </a:rPr>
              <a:t>Geneva, Switzerland </a:t>
            </a:r>
            <a:endParaRPr lang="en-CA" dirty="0" smtClean="0">
              <a:solidFill>
                <a:srgbClr val="C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CA" dirty="0">
              <a:solidFill>
                <a:srgbClr val="C00000"/>
              </a:solidFill>
            </a:endParaRPr>
          </a:p>
          <a:p>
            <a:pPr marL="0" indent="0" algn="ctr" eaLnBrk="1" hangingPunct="1">
              <a:lnSpc>
                <a:spcPct val="80000"/>
              </a:lnSpc>
              <a:buFontTx/>
              <a:buNone/>
            </a:pPr>
            <a:endParaRPr lang="en-CA" dirty="0" smtClean="0">
              <a:solidFill>
                <a:srgbClr val="C00000"/>
              </a:solidFill>
            </a:endParaRPr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CA" dirty="0" smtClean="0"/>
          </a:p>
          <a:p>
            <a:pPr marL="0" indent="0" algn="ctr">
              <a:lnSpc>
                <a:spcPct val="90000"/>
              </a:lnSpc>
              <a:buFontTx/>
              <a:buNone/>
            </a:pPr>
            <a:endParaRPr lang="en-CA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3528392" cy="48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7633"/>
            <a:ext cx="7566025" cy="633095"/>
          </a:xfrm>
        </p:spPr>
        <p:txBody>
          <a:bodyPr/>
          <a:lstStyle/>
          <a:p>
            <a:r>
              <a:rPr lang="en-AU" dirty="0" smtClean="0"/>
              <a:t>Identifying barriers gives us solutions </a:t>
            </a:r>
            <a:endParaRPr lang="en-A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77" y="1226137"/>
            <a:ext cx="6679083" cy="498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726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7633"/>
            <a:ext cx="8496944" cy="633095"/>
          </a:xfrm>
        </p:spPr>
        <p:txBody>
          <a:bodyPr/>
          <a:lstStyle/>
          <a:p>
            <a:r>
              <a:rPr lang="en-AU" dirty="0" smtClean="0"/>
              <a:t>Getting in…assistive/adaptive approaches </a:t>
            </a:r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6893197" cy="4844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7261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7633"/>
            <a:ext cx="7566025" cy="633095"/>
          </a:xfrm>
        </p:spPr>
        <p:txBody>
          <a:bodyPr/>
          <a:lstStyle/>
          <a:p>
            <a:r>
              <a:rPr lang="en-AU" dirty="0" smtClean="0"/>
              <a:t>Examples of inclusive design approach</a:t>
            </a: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325463"/>
            <a:ext cx="8048625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948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/>
          <a:lstStyle/>
          <a:p>
            <a:pPr algn="l"/>
            <a:r>
              <a:rPr lang="fr-CH" dirty="0" smtClean="0"/>
              <a:t>SDG WASH </a:t>
            </a:r>
            <a:r>
              <a:rPr lang="fr-CH" dirty="0" err="1" smtClean="0"/>
              <a:t>targets</a:t>
            </a:r>
            <a:r>
              <a:rPr lang="fr-CH" dirty="0" smtClean="0"/>
              <a:t> and </a:t>
            </a:r>
            <a:r>
              <a:rPr lang="fr-CH" dirty="0" err="1" smtClean="0"/>
              <a:t>indicators</a:t>
            </a:r>
            <a:r>
              <a:rPr lang="fr-CH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453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/>
              <a:t>Target: </a:t>
            </a:r>
            <a:r>
              <a:rPr lang="en-US" dirty="0" smtClean="0"/>
              <a:t>By </a:t>
            </a:r>
            <a:r>
              <a:rPr lang="en-US" dirty="0"/>
              <a:t>2030, achieve </a:t>
            </a:r>
            <a:r>
              <a:rPr lang="en-US" dirty="0">
                <a:solidFill>
                  <a:srgbClr val="FF0000"/>
                </a:solidFill>
              </a:rPr>
              <a:t>universal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equitable</a:t>
            </a:r>
            <a:r>
              <a:rPr lang="en-US" dirty="0"/>
              <a:t> access to </a:t>
            </a:r>
            <a:r>
              <a:rPr lang="en-US" dirty="0">
                <a:solidFill>
                  <a:srgbClr val="FF0000"/>
                </a:solidFill>
              </a:rPr>
              <a:t>safe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affordable</a:t>
            </a:r>
            <a:r>
              <a:rPr lang="en-US" dirty="0"/>
              <a:t> drinking water for all </a:t>
            </a:r>
            <a:endParaRPr lang="en-US" dirty="0" smtClean="0"/>
          </a:p>
          <a:p>
            <a:pPr marL="0" indent="0">
              <a:buNone/>
            </a:pP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Indicator: </a:t>
            </a:r>
            <a:r>
              <a:rPr lang="en-GB" dirty="0" smtClean="0">
                <a:solidFill>
                  <a:srgbClr val="0070C0"/>
                </a:solidFill>
              </a:rPr>
              <a:t>Percentage </a:t>
            </a:r>
            <a:r>
              <a:rPr lang="en-GB" dirty="0">
                <a:solidFill>
                  <a:srgbClr val="0070C0"/>
                </a:solidFill>
              </a:rPr>
              <a:t>of population </a:t>
            </a:r>
            <a:r>
              <a:rPr lang="en-GB" dirty="0" smtClean="0">
                <a:solidFill>
                  <a:srgbClr val="0070C0"/>
                </a:solidFill>
              </a:rPr>
              <a:t>using </a:t>
            </a:r>
            <a:br>
              <a:rPr lang="en-GB" dirty="0" smtClean="0">
                <a:solidFill>
                  <a:srgbClr val="0070C0"/>
                </a:solidFill>
              </a:rPr>
            </a:br>
            <a:r>
              <a:rPr lang="en-GB" dirty="0" smtClean="0">
                <a:solidFill>
                  <a:srgbClr val="0070C0"/>
                </a:solidFill>
              </a:rPr>
              <a:t>safely </a:t>
            </a:r>
            <a:r>
              <a:rPr lang="en-GB" dirty="0">
                <a:solidFill>
                  <a:srgbClr val="0070C0"/>
                </a:solidFill>
              </a:rPr>
              <a:t>managed drinking water </a:t>
            </a:r>
            <a:r>
              <a:rPr lang="en-GB" dirty="0" smtClean="0">
                <a:solidFill>
                  <a:srgbClr val="0070C0"/>
                </a:solidFill>
              </a:rPr>
              <a:t>services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Target: By </a:t>
            </a:r>
            <a:r>
              <a:rPr lang="en-US" dirty="0"/>
              <a:t>2030, achieve access to </a:t>
            </a:r>
            <a:r>
              <a:rPr lang="en-US" dirty="0">
                <a:solidFill>
                  <a:srgbClr val="FF0000"/>
                </a:solidFill>
              </a:rPr>
              <a:t>adequate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equitable</a:t>
            </a:r>
            <a:r>
              <a:rPr lang="en-US" dirty="0"/>
              <a:t> sanitation and hygiene for all and end open defecation, paying </a:t>
            </a:r>
            <a:r>
              <a:rPr lang="en-US" dirty="0">
                <a:solidFill>
                  <a:srgbClr val="FF0000"/>
                </a:solidFill>
              </a:rPr>
              <a:t>special attention</a:t>
            </a:r>
            <a:r>
              <a:rPr lang="en-US" dirty="0"/>
              <a:t> to the needs of </a:t>
            </a:r>
            <a:r>
              <a:rPr lang="en-US" dirty="0">
                <a:solidFill>
                  <a:srgbClr val="FF0000"/>
                </a:solidFill>
              </a:rPr>
              <a:t>women and girls</a:t>
            </a:r>
            <a:r>
              <a:rPr lang="en-US" dirty="0"/>
              <a:t> and those in </a:t>
            </a:r>
            <a:r>
              <a:rPr lang="en-US" b="1" u="sng" dirty="0">
                <a:solidFill>
                  <a:srgbClr val="FF0000"/>
                </a:solidFill>
              </a:rPr>
              <a:t>vulnerable situations</a:t>
            </a:r>
            <a:r>
              <a:rPr lang="en-US" b="1" u="sng" dirty="0"/>
              <a:t> </a:t>
            </a:r>
            <a:r>
              <a:rPr lang="en-US" dirty="0"/>
              <a:t>	</a:t>
            </a:r>
          </a:p>
          <a:p>
            <a:pPr marL="0" indent="0">
              <a:buNone/>
            </a:pPr>
            <a:endParaRPr lang="en-GB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Indicator: Percentage </a:t>
            </a:r>
            <a:r>
              <a:rPr lang="en-GB" dirty="0">
                <a:solidFill>
                  <a:srgbClr val="00B050"/>
                </a:solidFill>
              </a:rPr>
              <a:t>of population using </a:t>
            </a:r>
            <a:r>
              <a:rPr lang="en-GB" dirty="0" smtClean="0">
                <a:solidFill>
                  <a:srgbClr val="00B050"/>
                </a:solidFill>
              </a:rPr>
              <a:t/>
            </a:r>
            <a:br>
              <a:rPr lang="en-GB" dirty="0" smtClean="0">
                <a:solidFill>
                  <a:srgbClr val="00B050"/>
                </a:solidFill>
              </a:rPr>
            </a:br>
            <a:r>
              <a:rPr lang="en-GB" dirty="0" smtClean="0">
                <a:solidFill>
                  <a:srgbClr val="00B050"/>
                </a:solidFill>
              </a:rPr>
              <a:t>safely managed </a:t>
            </a:r>
            <a:r>
              <a:rPr lang="en-GB" dirty="0">
                <a:solidFill>
                  <a:srgbClr val="00B050"/>
                </a:solidFill>
              </a:rPr>
              <a:t>sanitation services </a:t>
            </a:r>
            <a:r>
              <a:rPr lang="en-GB" dirty="0" smtClean="0">
                <a:solidFill>
                  <a:srgbClr val="00B050"/>
                </a:solidFill>
              </a:rPr>
              <a:t>including </a:t>
            </a:r>
            <a:r>
              <a:rPr lang="en-GB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 </a:t>
            </a:r>
            <a:r>
              <a:rPr lang="en-GB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washing facilities with soap and </a:t>
            </a:r>
            <a:r>
              <a:rPr lang="en-GB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99D02-54E6-48B7-B65B-72D57F1FC91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6109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SDG targets…'leave no one behind'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84784"/>
            <a:ext cx="4474841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D</a:t>
            </a:r>
            <a:r>
              <a:rPr lang="en-US" dirty="0" err="1" smtClean="0"/>
              <a:t>isaggregate</a:t>
            </a:r>
            <a:r>
              <a:rPr lang="en-US" dirty="0" smtClean="0"/>
              <a:t> as relevant </a:t>
            </a:r>
            <a:endParaRPr lang="en-US" dirty="0"/>
          </a:p>
          <a:p>
            <a:pPr lvl="1"/>
            <a:r>
              <a:rPr lang="en-US" dirty="0" smtClean="0"/>
              <a:t>income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sex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age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race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ethnicity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/>
              <a:t>migratory status,</a:t>
            </a:r>
          </a:p>
          <a:p>
            <a:pPr lvl="1"/>
            <a:r>
              <a:rPr lang="en-US" dirty="0" smtClean="0"/>
              <a:t>disability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geographic </a:t>
            </a:r>
            <a:r>
              <a:rPr lang="en-US" dirty="0"/>
              <a:t>location, </a:t>
            </a:r>
            <a:endParaRPr lang="en-US" dirty="0" smtClean="0"/>
          </a:p>
          <a:p>
            <a:pPr lvl="1"/>
            <a:r>
              <a:rPr lang="en-US" dirty="0" smtClean="0"/>
              <a:t>or </a:t>
            </a:r>
            <a:r>
              <a:rPr lang="en-US" dirty="0"/>
              <a:t>other </a:t>
            </a:r>
            <a:r>
              <a:rPr lang="en-US" dirty="0" smtClean="0"/>
              <a:t>characteristics of national relevance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99D02-54E6-48B7-B65B-72D57F1FC91F}" type="slidenum">
              <a:rPr lang="en-GB" smtClean="0"/>
              <a:t>14</a:t>
            </a:fld>
            <a:endParaRPr lang="en-GB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76056" y="1412776"/>
            <a:ext cx="389877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Target elements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Universal (progressive realization)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equitable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safe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affordable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adequate</a:t>
            </a:r>
            <a:r>
              <a:rPr lang="en-US" dirty="0" smtClean="0"/>
              <a:t>  </a:t>
            </a:r>
            <a:endParaRPr lang="en-US" dirty="0"/>
          </a:p>
          <a:p>
            <a:pPr lvl="1"/>
            <a:r>
              <a:rPr lang="en-US" dirty="0" smtClean="0"/>
              <a:t>open </a:t>
            </a:r>
            <a:r>
              <a:rPr lang="en-US" dirty="0"/>
              <a:t>defecation,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women </a:t>
            </a:r>
            <a:r>
              <a:rPr lang="en-US" dirty="0">
                <a:solidFill>
                  <a:srgbClr val="FF0000"/>
                </a:solidFill>
              </a:rPr>
              <a:t>and </a:t>
            </a:r>
            <a:r>
              <a:rPr lang="en-US" dirty="0" smtClean="0">
                <a:solidFill>
                  <a:srgbClr val="FF0000"/>
                </a:solidFill>
              </a:rPr>
              <a:t>girls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vulnerable situations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259632" y="4357807"/>
            <a:ext cx="1512168" cy="432048"/>
          </a:xfrm>
          <a:prstGeom prst="ellipse">
            <a:avLst/>
          </a:prstGeom>
          <a:solidFill>
            <a:schemeClr val="accent2">
              <a:lumMod val="7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441268" y="4952420"/>
            <a:ext cx="3168352" cy="636819"/>
          </a:xfrm>
          <a:prstGeom prst="ellipse">
            <a:avLst/>
          </a:prstGeom>
          <a:solidFill>
            <a:schemeClr val="accent2">
              <a:lumMod val="7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9306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altLang="en-US" sz="4000" dirty="0" smtClean="0">
                <a:latin typeface="Calibri" pitchFamily="34" charset="0"/>
                <a:cs typeface="Arial" charset="0"/>
              </a:rPr>
              <a:t>Priorities and way forward…  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99D02-54E6-48B7-B65B-72D57F1FC91F}" type="slidenum">
              <a:rPr lang="en-GB" smtClean="0"/>
              <a:t>15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342794"/>
              </p:ext>
            </p:extLst>
          </p:nvPr>
        </p:nvGraphicFramePr>
        <p:xfrm>
          <a:off x="359532" y="1268761"/>
          <a:ext cx="8532948" cy="4944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9884"/>
                <a:gridCol w="1294487"/>
                <a:gridCol w="1510225"/>
                <a:gridCol w="1584176"/>
                <a:gridCol w="1584176"/>
              </a:tblGrid>
              <a:tr h="843860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Disaggregation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Priority for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</a:rPr>
                        <a:t> WASH SDG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Priority for JMP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In collaboration with</a:t>
                      </a:r>
                      <a:r>
                        <a:rPr lang="en-GB" sz="17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>
                          <a:solidFill>
                            <a:schemeClr val="tx1"/>
                          </a:solidFill>
                        </a:rPr>
                        <a:t>External collaboration</a:t>
                      </a:r>
                      <a:endParaRPr lang="en-GB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37544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Income (WQ)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Yes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Yes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HHS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 smtClean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37544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Affordability 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Yes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Yes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WB,</a:t>
                      </a:r>
                      <a:r>
                        <a:rPr lang="en-GB" sz="1700" baseline="0" dirty="0" smtClean="0"/>
                        <a:t> HHS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 smtClean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90702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Sex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Yes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Yes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UNWOMEN</a:t>
                      </a:r>
                      <a:r>
                        <a:rPr lang="en-GB" sz="1700" smtClean="0"/>
                        <a:t>,</a:t>
                      </a:r>
                      <a:r>
                        <a:rPr lang="en-GB" sz="1700" baseline="0" smtClean="0"/>
                        <a:t> IAEG-gender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0702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Race, ethnicity,</a:t>
                      </a:r>
                      <a:r>
                        <a:rPr lang="en-GB" sz="1700" baseline="0" dirty="0" smtClean="0"/>
                        <a:t> religion, education… 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Yes 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Thematic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IER, etc. 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Academia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52078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Migratory status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Yes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Yes (?)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?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Academia</a:t>
                      </a:r>
                      <a:r>
                        <a:rPr lang="en-GB" sz="1700" baseline="0" dirty="0" smtClean="0"/>
                        <a:t> 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7544"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Disability (</a:t>
                      </a:r>
                      <a:r>
                        <a:rPr lang="en-GB" sz="1700" dirty="0" err="1" smtClean="0"/>
                        <a:t>incl</a:t>
                      </a:r>
                      <a:r>
                        <a:rPr lang="en-GB" sz="1700" baseline="0" dirty="0" smtClean="0"/>
                        <a:t> </a:t>
                      </a:r>
                      <a:r>
                        <a:rPr lang="en-GB" sz="1700" dirty="0" smtClean="0"/>
                        <a:t>age)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Yes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Yes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 smtClean="0"/>
                        <a:t>Disability com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84386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Subnational (NTD, nutrition),</a:t>
                      </a:r>
                      <a:r>
                        <a:rPr lang="en-GB" sz="17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informal urban</a:t>
                      </a:r>
                      <a:endParaRPr lang="en-GB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GB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  <a:endParaRPr lang="en-GB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7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UNHABITAT</a:t>
                      </a:r>
                      <a:endParaRPr lang="en-GB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GB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90702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Extra household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Yes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Yes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WHO, UNICEF</a:t>
                      </a:r>
                      <a:endParaRPr lang="en-GB" sz="17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smtClean="0"/>
                        <a:t>Academia</a:t>
                      </a:r>
                      <a:r>
                        <a:rPr lang="en-US" sz="1700" baseline="0" dirty="0" smtClean="0"/>
                        <a:t> </a:t>
                      </a:r>
                      <a:endParaRPr lang="en-US" sz="1700" dirty="0" smtClean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67544" y="4329100"/>
            <a:ext cx="7668852" cy="504056"/>
          </a:xfrm>
          <a:prstGeom prst="ellipse">
            <a:avLst/>
          </a:prstGeom>
          <a:solidFill>
            <a:schemeClr val="accent2">
              <a:lumMod val="7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7210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7633"/>
            <a:ext cx="7566025" cy="633095"/>
          </a:xfrm>
        </p:spPr>
        <p:txBody>
          <a:bodyPr/>
          <a:lstStyle/>
          <a:p>
            <a:r>
              <a:rPr lang="en-AU" dirty="0"/>
              <a:t>Incorporating disaggregated indicators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268760"/>
            <a:ext cx="788307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charset="2"/>
              <a:buChar char="§"/>
            </a:pPr>
            <a:r>
              <a:rPr lang="en-GB" dirty="0"/>
              <a:t>The human rights to water and sanitation and the human rights principles of non-discrimination and equality inform the framework for monitoring </a:t>
            </a:r>
            <a:r>
              <a:rPr lang="en-GB" dirty="0" smtClean="0"/>
              <a:t>inequalities</a:t>
            </a:r>
          </a:p>
          <a:p>
            <a:pPr marL="285750" indent="-285750">
              <a:buClr>
                <a:schemeClr val="tx2"/>
              </a:buClr>
              <a:buFont typeface="Wingdings" charset="2"/>
              <a:buChar char="§"/>
            </a:pPr>
            <a:r>
              <a:rPr lang="en-GB" dirty="0" smtClean="0"/>
              <a:t>The Equity and Non Discrimination Working Group suggests a metric comparing advantaged groups with disadvantaged groups. in the following areas of monitoring:</a:t>
            </a:r>
            <a:endParaRPr lang="en-GB" dirty="0"/>
          </a:p>
          <a:p>
            <a:pPr marL="809625" lvl="0" indent="-457200">
              <a:buClr>
                <a:srgbClr val="00589A"/>
              </a:buClr>
              <a:buFont typeface="+mj-lt"/>
              <a:buAutoNum type="arabicPeriod"/>
            </a:pPr>
            <a:r>
              <a:rPr lang="en-GB" dirty="0" smtClean="0"/>
              <a:t>Wealth based (rich-poor)</a:t>
            </a:r>
            <a:endParaRPr lang="en-CA" dirty="0"/>
          </a:p>
          <a:p>
            <a:pPr marL="809625" lvl="0" indent="-457200">
              <a:buClr>
                <a:srgbClr val="00589A"/>
              </a:buClr>
              <a:buFont typeface="+mj-lt"/>
              <a:buAutoNum type="arabicPeriod"/>
            </a:pPr>
            <a:r>
              <a:rPr lang="en-GB" dirty="0"/>
              <a:t>Geographic </a:t>
            </a:r>
            <a:r>
              <a:rPr lang="en-GB" dirty="0" smtClean="0"/>
              <a:t>disparities (urban-rural)</a:t>
            </a:r>
          </a:p>
          <a:p>
            <a:pPr marL="809625" lvl="0" indent="-457200">
              <a:buClr>
                <a:srgbClr val="00589A"/>
              </a:buClr>
              <a:buFont typeface="+mj-lt"/>
              <a:buAutoNum type="arabicPeriod"/>
            </a:pPr>
            <a:r>
              <a:rPr lang="en-GB" dirty="0" smtClean="0"/>
              <a:t>Group-related </a:t>
            </a:r>
            <a:r>
              <a:rPr lang="en-GB" dirty="0"/>
              <a:t>inequalities (e.g. based on race, ethnicity and migratory status)</a:t>
            </a:r>
            <a:endParaRPr lang="en-CA" dirty="0"/>
          </a:p>
          <a:p>
            <a:pPr marL="809625" lvl="0" indent="-457200">
              <a:buClr>
                <a:srgbClr val="00589A"/>
              </a:buClr>
              <a:buFont typeface="+mj-lt"/>
              <a:buAutoNum type="arabicPeriod"/>
            </a:pPr>
            <a:r>
              <a:rPr lang="en-GB" dirty="0"/>
              <a:t>Intra-household inequalities (e.g. </a:t>
            </a:r>
            <a:r>
              <a:rPr lang="en-GB" dirty="0" smtClean="0"/>
              <a:t>sex</a:t>
            </a:r>
            <a:r>
              <a:rPr lang="en-GB" dirty="0"/>
              <a:t>, </a:t>
            </a:r>
            <a:r>
              <a:rPr lang="en-GB" dirty="0" smtClean="0"/>
              <a:t>age </a:t>
            </a:r>
            <a:r>
              <a:rPr lang="en-GB" dirty="0"/>
              <a:t>disability</a:t>
            </a:r>
            <a:r>
              <a:rPr lang="en-GB" dirty="0" smtClean="0"/>
              <a:t>)</a:t>
            </a:r>
            <a:endParaRPr lang="en-AU" dirty="0"/>
          </a:p>
          <a:p>
            <a:pPr marL="285750" indent="-285750">
              <a:buClr>
                <a:schemeClr val="tx2"/>
              </a:buClr>
              <a:buFont typeface="Wingdings" charset="2"/>
              <a:buChar char="§"/>
            </a:pPr>
            <a:r>
              <a:rPr lang="en-GB" dirty="0" smtClean="0"/>
              <a:t>Service provision must also be monitored in institutions, the workplace and public spaces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4752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/>
          <a:lstStyle/>
          <a:p>
            <a:r>
              <a:rPr lang="en-AU" sz="2800" dirty="0">
                <a:latin typeface="Gotham Bold"/>
                <a:cs typeface="Gotham Bold"/>
              </a:rPr>
              <a:t>Progressive elimination of inequalities </a:t>
            </a:r>
            <a:r>
              <a:rPr lang="en-AU" sz="2800" i="1" dirty="0" smtClean="0">
                <a:latin typeface="Gotham Bold"/>
                <a:cs typeface="Gotham Bold"/>
              </a:rPr>
              <a:t>= </a:t>
            </a:r>
            <a:r>
              <a:rPr lang="en-AU" sz="2800" i="1" dirty="0">
                <a:latin typeface="Gotham Bold"/>
                <a:cs typeface="Gotham Bold"/>
              </a:rPr>
              <a:t/>
            </a:r>
            <a:br>
              <a:rPr lang="en-AU" sz="2800" i="1" dirty="0">
                <a:latin typeface="Gotham Bold"/>
                <a:cs typeface="Gotham Bold"/>
              </a:rPr>
            </a:br>
            <a:r>
              <a:rPr lang="en-AU" sz="2800" dirty="0">
                <a:latin typeface="Gotham Bold"/>
                <a:cs typeface="Gotham Bold"/>
              </a:rPr>
              <a:t>Progressive realisation of human rights</a:t>
            </a:r>
            <a:endParaRPr lang="en-AU" sz="2800" dirty="0">
              <a:latin typeface="Gotham Medium"/>
              <a:cs typeface="Gotham Medium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99D02-54E6-48B7-B65B-72D57F1FC91F}" type="slidenum">
              <a:rPr lang="en-GB" smtClean="0"/>
              <a:t>17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763688" y="3212976"/>
            <a:ext cx="5649535" cy="2949049"/>
            <a:chOff x="1762704" y="2604536"/>
            <a:chExt cx="5711617" cy="3337360"/>
          </a:xfrm>
        </p:grpSpPr>
        <p:graphicFrame>
          <p:nvGraphicFramePr>
            <p:cNvPr id="7" name="Gráfico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36459786"/>
                </p:ext>
              </p:extLst>
            </p:nvPr>
          </p:nvGraphicFramePr>
          <p:xfrm>
            <a:off x="1762704" y="2604536"/>
            <a:ext cx="5711617" cy="33373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Forma livre 5"/>
            <p:cNvSpPr/>
            <p:nvPr/>
          </p:nvSpPr>
          <p:spPr>
            <a:xfrm>
              <a:off x="2188621" y="2773859"/>
              <a:ext cx="4979135" cy="2292082"/>
            </a:xfrm>
            <a:custGeom>
              <a:avLst/>
              <a:gdLst>
                <a:gd name="connsiteX0" fmla="*/ 0 w 5320937"/>
                <a:gd name="connsiteY0" fmla="*/ 2333897 h 2333897"/>
                <a:gd name="connsiteX1" fmla="*/ 2473235 w 5320937"/>
                <a:gd name="connsiteY1" fmla="*/ 444137 h 2333897"/>
                <a:gd name="connsiteX2" fmla="*/ 5320937 w 5320937"/>
                <a:gd name="connsiteY2" fmla="*/ 0 h 233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320937" h="2333897">
                  <a:moveTo>
                    <a:pt x="0" y="2333897"/>
                  </a:moveTo>
                  <a:cubicBezTo>
                    <a:pt x="793206" y="1583508"/>
                    <a:pt x="1586412" y="833120"/>
                    <a:pt x="2473235" y="444137"/>
                  </a:cubicBezTo>
                  <a:cubicBezTo>
                    <a:pt x="3360058" y="55154"/>
                    <a:pt x="4340497" y="27577"/>
                    <a:pt x="5320937" y="0"/>
                  </a:cubicBezTo>
                </a:path>
              </a:pathLst>
            </a:custGeom>
            <a:noFill/>
            <a:effectLst>
              <a:glow rad="139700">
                <a:srgbClr val="41CA43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05946" y="1340768"/>
            <a:ext cx="78830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Wingdings" charset="2"/>
              <a:buChar char="§"/>
            </a:pPr>
            <a:r>
              <a:rPr lang="en-GB" dirty="0" smtClean="0"/>
              <a:t>Progress among both groups can be followed. Disparity should ideally diminish through time</a:t>
            </a:r>
          </a:p>
          <a:p>
            <a:pPr marL="285750" indent="-285750">
              <a:buClr>
                <a:schemeClr val="tx2"/>
              </a:buClr>
              <a:buFont typeface="Wingdings" charset="2"/>
              <a:buChar char="§"/>
            </a:pPr>
            <a:r>
              <a:rPr lang="en-GB" dirty="0" smtClean="0"/>
              <a:t>The world’s most disadvantaged groups must be given priority</a:t>
            </a:r>
          </a:p>
          <a:p>
            <a:pPr marL="742950" lvl="1" indent="-285750">
              <a:buClr>
                <a:schemeClr val="tx2"/>
              </a:buClr>
              <a:buFont typeface="Wingdings" charset="2"/>
              <a:buChar char="§"/>
            </a:pPr>
            <a:r>
              <a:rPr lang="en-GB" dirty="0" smtClean="0"/>
              <a:t>Way of achieving other targets…</a:t>
            </a:r>
          </a:p>
        </p:txBody>
      </p:sp>
    </p:spTree>
    <p:extLst>
      <p:ext uri="{BB962C8B-B14F-4D97-AF65-F5344CB8AC3E}">
        <p14:creationId xmlns:p14="http://schemas.microsoft.com/office/powerpoint/2010/main" val="1982136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579296" cy="634082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sz="4000" dirty="0" smtClean="0">
                <a:latin typeface="Calibri" pitchFamily="34" charset="0"/>
                <a:cs typeface="Arial" charset="0"/>
              </a:rPr>
              <a:t>Access: people with and without disability 	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99D02-54E6-48B7-B65B-72D57F1FC91F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29560944"/>
              </p:ext>
            </p:extLst>
          </p:nvPr>
        </p:nvGraphicFramePr>
        <p:xfrm>
          <a:off x="107504" y="1484784"/>
          <a:ext cx="5400600" cy="4320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Flowchart: Process 6"/>
          <p:cNvSpPr/>
          <p:nvPr/>
        </p:nvSpPr>
        <p:spPr>
          <a:xfrm>
            <a:off x="5364088" y="1340768"/>
            <a:ext cx="3600400" cy="48245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GB" sz="1900" dirty="0" smtClean="0">
                <a:solidFill>
                  <a:srgbClr val="C00000"/>
                </a:solidFill>
              </a:rPr>
              <a:t>World Report on Disability used data from World Health Surveys from 50 countries.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900" dirty="0">
                <a:solidFill>
                  <a:srgbClr val="C00000"/>
                </a:solidFill>
              </a:rPr>
              <a:t>D</a:t>
            </a:r>
            <a:r>
              <a:rPr lang="en-GB" sz="1900" dirty="0" smtClean="0">
                <a:solidFill>
                  <a:srgbClr val="C00000"/>
                </a:solidFill>
              </a:rPr>
              <a:t>ifference in access between people </a:t>
            </a:r>
            <a:r>
              <a:rPr lang="en-GB" sz="1900" dirty="0">
                <a:solidFill>
                  <a:srgbClr val="C00000"/>
                </a:solidFill>
              </a:rPr>
              <a:t>without and with </a:t>
            </a:r>
            <a:r>
              <a:rPr lang="en-GB" sz="1900" dirty="0" smtClean="0">
                <a:solidFill>
                  <a:srgbClr val="C00000"/>
                </a:solidFill>
              </a:rPr>
              <a:t>disability (35 countries)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900" dirty="0" smtClean="0">
                <a:solidFill>
                  <a:srgbClr val="C00000"/>
                </a:solidFill>
              </a:rPr>
              <a:t>Disability: present data </a:t>
            </a:r>
            <a:r>
              <a:rPr lang="en-GB" sz="1900" dirty="0">
                <a:solidFill>
                  <a:srgbClr val="C00000"/>
                </a:solidFill>
              </a:rPr>
              <a:t>does not provide a clear picture of the nature or scale of this </a:t>
            </a:r>
            <a:r>
              <a:rPr lang="en-GB" sz="1900" dirty="0" smtClean="0">
                <a:solidFill>
                  <a:srgbClr val="C00000"/>
                </a:solidFill>
              </a:rPr>
              <a:t>inequality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1900" dirty="0" smtClean="0">
                <a:solidFill>
                  <a:srgbClr val="C00000"/>
                </a:solidFill>
              </a:rPr>
              <a:t>Quantifying </a:t>
            </a:r>
            <a:r>
              <a:rPr lang="en-GB" sz="1900" dirty="0">
                <a:solidFill>
                  <a:srgbClr val="C00000"/>
                </a:solidFill>
              </a:rPr>
              <a:t>differential access within households </a:t>
            </a:r>
            <a:r>
              <a:rPr lang="en-GB" sz="1900" dirty="0" smtClean="0">
                <a:solidFill>
                  <a:srgbClr val="C00000"/>
                </a:solidFill>
              </a:rPr>
              <a:t>is  </a:t>
            </a:r>
            <a:r>
              <a:rPr lang="en-GB" sz="1900" dirty="0">
                <a:solidFill>
                  <a:srgbClr val="C00000"/>
                </a:solidFill>
              </a:rPr>
              <a:t>difficult. </a:t>
            </a:r>
          </a:p>
        </p:txBody>
      </p:sp>
    </p:spTree>
    <p:extLst>
      <p:ext uri="{BB962C8B-B14F-4D97-AF65-F5344CB8AC3E}">
        <p14:creationId xmlns:p14="http://schemas.microsoft.com/office/powerpoint/2010/main" val="4989337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sz="4000" dirty="0" smtClean="0">
                <a:latin typeface="Calibri" pitchFamily="34" charset="0"/>
                <a:cs typeface="Arial" charset="0"/>
              </a:rPr>
              <a:t>Identifying issues on WASH access for PWD	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99D02-54E6-48B7-B65B-72D57F1FC91F}" type="slidenum">
              <a:rPr lang="en-GB" smtClean="0"/>
              <a:t>19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892150"/>
              </p:ext>
            </p:extLst>
          </p:nvPr>
        </p:nvGraphicFramePr>
        <p:xfrm>
          <a:off x="755576" y="1268760"/>
          <a:ext cx="7560841" cy="4767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1224"/>
                <a:gridCol w="1815740"/>
                <a:gridCol w="1354019"/>
                <a:gridCol w="1299858"/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Washing body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no_difficulty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difficulty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Percent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Water sources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unimproved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98.96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1.04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improved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98.98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1.02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98.98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1.02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Carrying water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no_difficulty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difficulty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Percent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Water sources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unimproved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92.89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7.11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improved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94.64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5.36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94.52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5.48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C00000"/>
                          </a:solidFill>
                          <a:effectLst/>
                        </a:rPr>
                        <a:t>Difficulty in using toilets </a:t>
                      </a:r>
                      <a:endParaRPr lang="en-US" sz="1600" dirty="0">
                        <a:solidFill>
                          <a:srgbClr val="C00000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no_difficulty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difficulty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Percent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Sanitation facility 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unimproved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97.63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2.37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improved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99.26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0.74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98.77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</a:rPr>
                        <a:t>1.23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013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1200" dirty="0" smtClean="0"/>
              <a:t>Sustainable Development Goals…</a:t>
            </a:r>
            <a:endParaRPr lang="en-US" b="1" kern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96855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Tools of global governance</a:t>
            </a:r>
          </a:p>
          <a:p>
            <a:pPr marL="971550" lvl="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3000" dirty="0" smtClean="0">
                <a:latin typeface="Calibri" pitchFamily="34" charset="0"/>
                <a:cs typeface="Calibri" pitchFamily="34" charset="0"/>
              </a:rPr>
              <a:t>Measuring </a:t>
            </a:r>
            <a:r>
              <a:rPr lang="en-US" sz="3000" dirty="0">
                <a:latin typeface="Calibri" pitchFamily="34" charset="0"/>
                <a:cs typeface="Calibri" pitchFamily="34" charset="0"/>
              </a:rPr>
              <a:t>progress for the global </a:t>
            </a:r>
            <a:r>
              <a:rPr lang="en-US" sz="3000" dirty="0" smtClean="0">
                <a:latin typeface="Calibri" pitchFamily="34" charset="0"/>
                <a:cs typeface="Calibri" pitchFamily="34" charset="0"/>
              </a:rPr>
              <a:t>community</a:t>
            </a:r>
          </a:p>
          <a:p>
            <a:pPr marL="971550" lvl="1" indent="-285750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/>
            </a:pPr>
            <a:r>
              <a:rPr lang="en-US" sz="3000" dirty="0">
                <a:latin typeface="Calibri" pitchFamily="34" charset="0"/>
                <a:cs typeface="Calibri" pitchFamily="34" charset="0"/>
              </a:rPr>
              <a:t>Informing global investments</a:t>
            </a:r>
          </a:p>
          <a:p>
            <a:r>
              <a:rPr lang="en-US" dirty="0" smtClean="0"/>
              <a:t>Objective: mobilize political support for neglected priorities</a:t>
            </a:r>
          </a:p>
          <a:p>
            <a:r>
              <a:rPr lang="en-US" dirty="0" smtClean="0"/>
              <a:t>MDG experience: mobilized support for direct human development, focused on poverty, inequality neglected </a:t>
            </a:r>
          </a:p>
          <a:p>
            <a:r>
              <a:rPr lang="en-US" dirty="0" smtClean="0"/>
              <a:t>SDG calls for: sustainability (economic, </a:t>
            </a:r>
            <a:r>
              <a:rPr lang="en-US" dirty="0" smtClean="0">
                <a:solidFill>
                  <a:srgbClr val="C00000"/>
                </a:solidFill>
              </a:rPr>
              <a:t>social</a:t>
            </a:r>
            <a:r>
              <a:rPr lang="en-US" dirty="0" smtClean="0"/>
              <a:t> and environmental) in development under good governance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Huge opportunities 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Tremendous challenges, including on monitoring </a:t>
            </a:r>
          </a:p>
        </p:txBody>
      </p:sp>
    </p:spTree>
    <p:extLst>
      <p:ext uri="{BB962C8B-B14F-4D97-AF65-F5344CB8AC3E}">
        <p14:creationId xmlns:p14="http://schemas.microsoft.com/office/powerpoint/2010/main" val="494626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sz="4000" dirty="0" smtClean="0">
                <a:latin typeface="Calibri" pitchFamily="34" charset="0"/>
                <a:cs typeface="Arial" charset="0"/>
              </a:rPr>
              <a:t>Issues for PWD in access…gender dimension	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99D02-54E6-48B7-B65B-72D57F1FC91F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442626"/>
              </p:ext>
            </p:extLst>
          </p:nvPr>
        </p:nvGraphicFramePr>
        <p:xfrm>
          <a:off x="323530" y="1340768"/>
          <a:ext cx="8496940" cy="43705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585"/>
                <a:gridCol w="949957"/>
                <a:gridCol w="501319"/>
                <a:gridCol w="516615"/>
                <a:gridCol w="518313"/>
                <a:gridCol w="518313"/>
                <a:gridCol w="504717"/>
                <a:gridCol w="516615"/>
                <a:gridCol w="518313"/>
                <a:gridCol w="518313"/>
                <a:gridCol w="501319"/>
                <a:gridCol w="516615"/>
                <a:gridCol w="525111"/>
                <a:gridCol w="458835"/>
              </a:tblGrid>
              <a:tr h="54898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Indicator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b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Country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Disability level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TOTAL SAMPLE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Disability level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MEN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Disability level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WOMEN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22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Mild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Moderate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Severe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Mild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Moderate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Severe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Mild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Moderate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Severe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</a:tr>
              <a:tr h="276837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% of persons reporting a lot of or extreme problems with toileting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Chile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8.7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8.1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9.0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</a:tr>
              <a:tr h="277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Sri Lanka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16.2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19.0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14.3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</a:tr>
              <a:tr h="73615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Cameroon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28.4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3.6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28.6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28.2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</a:tr>
              <a:tr h="301863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% of persons reporting that the toilet of the dwelling is hindering or very hindering*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Chile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18.1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18.7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</a:tr>
              <a:tr h="3018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Sri Lanka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22.3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24.2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21.0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</a:tr>
              <a:tr h="9450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Cameroon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11.0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63.5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6.4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10.8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68.6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11.1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59.0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013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706090"/>
          </a:xfrm>
        </p:spPr>
        <p:txBody>
          <a:bodyPr>
            <a:normAutofit fontScale="90000"/>
          </a:bodyPr>
          <a:lstStyle/>
          <a:p>
            <a:pPr algn="l"/>
            <a:r>
              <a:rPr lang="en-GB" altLang="en-US" sz="4000" dirty="0" smtClean="0">
                <a:latin typeface="Calibri" pitchFamily="34" charset="0"/>
                <a:cs typeface="Arial" charset="0"/>
              </a:rPr>
              <a:t>Issues for PWD in access…age dimension	</a:t>
            </a:r>
            <a:endParaRPr lang="en-GB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875463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799D02-54E6-48B7-B65B-72D57F1FC91F}" type="slidenum">
              <a:rPr lang="en-GB" smtClean="0"/>
              <a:t>21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292114"/>
              </p:ext>
            </p:extLst>
          </p:nvPr>
        </p:nvGraphicFramePr>
        <p:xfrm>
          <a:off x="251524" y="1268759"/>
          <a:ext cx="8496938" cy="4680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32586"/>
                <a:gridCol w="949957"/>
                <a:gridCol w="501319"/>
                <a:gridCol w="516614"/>
                <a:gridCol w="518313"/>
                <a:gridCol w="518313"/>
                <a:gridCol w="504718"/>
                <a:gridCol w="516614"/>
                <a:gridCol w="518313"/>
                <a:gridCol w="518313"/>
                <a:gridCol w="501319"/>
                <a:gridCol w="516614"/>
                <a:gridCol w="525110"/>
                <a:gridCol w="458835"/>
              </a:tblGrid>
              <a:tr h="636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Disability level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AGE 16/17/18**-39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Disability level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AGE 40-59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Disability level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AGE 60+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38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indicator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Mild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Moderate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Severe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Mild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Moderate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Severe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No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Mild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Moderate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Severe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vert="vert270" anchor="ctr"/>
                </a:tc>
              </a:tr>
              <a:tr h="31839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% of persons reporting a lot of or extreme problems with toileting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Chile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8.2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5.1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11.1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</a:tr>
              <a:tr h="318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Sri Lanka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22.7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12.7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17.0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</a:tr>
              <a:tr h="7127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Cameroon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1.6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30.4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6.5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33.3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</a:tr>
              <a:tr h="318395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% of persons reporting that the toilet of the dwelling is hindering or very hindering*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Chile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3.4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7.4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16.5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6.8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19.0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4.1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17.9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</a:tr>
              <a:tr h="3183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Sri Lanka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1.2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23.6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18.3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24.7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</a:tr>
              <a:tr h="12735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Cameroon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8.0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12.0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53.3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3.4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10.8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78.3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9.7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56.7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SimSun"/>
                        <a:cs typeface="Arial"/>
                      </a:endParaRPr>
                    </a:p>
                  </a:txBody>
                  <a:tcPr marL="55610" marR="5561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605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1200" dirty="0" smtClean="0"/>
              <a:t>Ways forward… </a:t>
            </a:r>
            <a:endParaRPr lang="en-US" b="1" kern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968552"/>
          </a:xfrm>
        </p:spPr>
        <p:txBody>
          <a:bodyPr>
            <a:normAutofit/>
          </a:bodyPr>
          <a:lstStyle/>
          <a:p>
            <a:r>
              <a:rPr lang="en-US" dirty="0" smtClean="0"/>
              <a:t>Disability inclusive programming, including designing of monitoring systems </a:t>
            </a:r>
            <a:endParaRPr lang="en-US" sz="3000" dirty="0">
              <a:latin typeface="Calibri" pitchFamily="34" charset="0"/>
              <a:cs typeface="Calibri" pitchFamily="34" charset="0"/>
            </a:endParaRPr>
          </a:p>
          <a:p>
            <a:r>
              <a:rPr lang="en-US" dirty="0" smtClean="0"/>
              <a:t>Collect data</a:t>
            </a:r>
          </a:p>
          <a:p>
            <a:pPr lvl="1"/>
            <a:r>
              <a:rPr lang="en-GB" dirty="0" smtClean="0"/>
              <a:t>Use of various tools for household data collection (Washington Group questions, Model Disability Survey short and long forms, etc.)</a:t>
            </a:r>
          </a:p>
          <a:p>
            <a:pPr lvl="1"/>
            <a:r>
              <a:rPr lang="en-GB" dirty="0" smtClean="0"/>
              <a:t>Innovative ways of collecting data on intra-household disparities </a:t>
            </a:r>
            <a:endParaRPr lang="en-US" dirty="0" smtClean="0"/>
          </a:p>
          <a:p>
            <a:r>
              <a:rPr lang="en-GB" dirty="0" smtClean="0"/>
              <a:t>PWD is not a homogeneous group</a:t>
            </a:r>
          </a:p>
          <a:p>
            <a:pPr lvl="1"/>
            <a:r>
              <a:rPr lang="en-GB" dirty="0" smtClean="0"/>
              <a:t>Types of disability</a:t>
            </a:r>
          </a:p>
          <a:p>
            <a:pPr lvl="1"/>
            <a:r>
              <a:rPr lang="en-GB" dirty="0" smtClean="0"/>
              <a:t>Age, gender and other dimensions are important </a:t>
            </a:r>
            <a:endParaRPr lang="en-GB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659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9900" y="404665"/>
            <a:ext cx="7702501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3200" b="0" dirty="0" smtClean="0">
                <a:latin typeface="+mj-lt"/>
                <a:ea typeface="+mj-ea"/>
                <a:cs typeface="+mj-cs"/>
              </a:rPr>
              <a:t>Thanks to the SDG6 Task Team…</a:t>
            </a:r>
            <a:endParaRPr lang="en-US" sz="2800" b="0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49278" y="1484784"/>
            <a:ext cx="8027178" cy="409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457200" indent="-457200" eaLnBrk="1" hangingPunct="1">
              <a:buFont typeface="+mj-lt"/>
              <a:buAutoNum type="arabicPeriod"/>
            </a:pPr>
            <a:r>
              <a:rPr lang="en-US" b="0" dirty="0"/>
              <a:t>Robert Bain, UNICEF (</a:t>
            </a:r>
            <a:r>
              <a:rPr lang="en-US" b="0" dirty="0">
                <a:hlinkClick r:id="rId3"/>
              </a:rPr>
              <a:t>rbain@unicef.org</a:t>
            </a:r>
            <a:r>
              <a:rPr lang="en-US" b="0" dirty="0"/>
              <a:t>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b="0" dirty="0"/>
              <a:t>Somnath </a:t>
            </a:r>
            <a:r>
              <a:rPr lang="en-US" b="0" dirty="0" err="1" smtClean="0"/>
              <a:t>Chatterji</a:t>
            </a:r>
            <a:r>
              <a:rPr lang="en-US" b="0" dirty="0" smtClean="0"/>
              <a:t>, WHO (</a:t>
            </a:r>
            <a:r>
              <a:rPr lang="en-US" b="0" dirty="0" smtClean="0">
                <a:hlinkClick r:id="rId4"/>
              </a:rPr>
              <a:t>chatterjis@who.int</a:t>
            </a:r>
            <a:r>
              <a:rPr lang="en-US" b="0" dirty="0"/>
              <a:t>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b="0" dirty="0"/>
              <a:t>Alarcos </a:t>
            </a:r>
            <a:r>
              <a:rPr lang="en-US" b="0" dirty="0" err="1" smtClean="0"/>
              <a:t>Cieza</a:t>
            </a:r>
            <a:r>
              <a:rPr lang="en-US" b="0" dirty="0" smtClean="0"/>
              <a:t>, WHO </a:t>
            </a:r>
            <a:r>
              <a:rPr lang="en-US" b="0" dirty="0"/>
              <a:t>(</a:t>
            </a:r>
            <a:r>
              <a:rPr lang="en-US" b="0" dirty="0">
                <a:hlinkClick r:id="rId5"/>
              </a:rPr>
              <a:t>ciezaa@who.int</a:t>
            </a:r>
            <a:r>
              <a:rPr lang="en-US" b="0" dirty="0"/>
              <a:t>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b="0" dirty="0"/>
              <a:t>Julia </a:t>
            </a:r>
            <a:r>
              <a:rPr lang="en-US" b="0" dirty="0" err="1"/>
              <a:t>Fleuret</a:t>
            </a:r>
            <a:r>
              <a:rPr lang="en-US" b="0" dirty="0"/>
              <a:t>, ICFI (</a:t>
            </a:r>
            <a:r>
              <a:rPr lang="en-US" b="0" dirty="0">
                <a:hlinkClick r:id="rId6"/>
              </a:rPr>
              <a:t>Julia.Fleuret@icfi.com</a:t>
            </a:r>
            <a:r>
              <a:rPr lang="en-US" b="0" dirty="0"/>
              <a:t>)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b="0" dirty="0"/>
              <a:t>Louisa Gosling, </a:t>
            </a:r>
            <a:r>
              <a:rPr lang="en-US" b="0" dirty="0" err="1"/>
              <a:t>WaterAid</a:t>
            </a:r>
            <a:r>
              <a:rPr lang="en-US" b="0" dirty="0"/>
              <a:t> (</a:t>
            </a:r>
            <a:r>
              <a:rPr lang="en-US" b="0" dirty="0">
                <a:hlinkClick r:id="rId7"/>
              </a:rPr>
              <a:t>LouisaGosling@wateraid.org</a:t>
            </a:r>
            <a:r>
              <a:rPr lang="en-US" b="0" dirty="0"/>
              <a:t>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b="0" dirty="0" smtClean="0"/>
              <a:t>Nora </a:t>
            </a:r>
            <a:r>
              <a:rPr lang="en-US" b="0" dirty="0"/>
              <a:t>Groce, UCL, London (</a:t>
            </a:r>
            <a:r>
              <a:rPr lang="en-US" b="0" dirty="0">
                <a:hlinkClick r:id="rId8"/>
              </a:rPr>
              <a:t>nora.groce@ucl.ac.uk</a:t>
            </a:r>
            <a:r>
              <a:rPr lang="en-US" b="0" dirty="0"/>
              <a:t>)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GB" b="0" dirty="0"/>
              <a:t>Rifat Hossain, WHO (</a:t>
            </a:r>
            <a:r>
              <a:rPr lang="en-GB" b="0" dirty="0">
                <a:hlinkClick r:id="rId9"/>
              </a:rPr>
              <a:t>hossainr@who.int</a:t>
            </a:r>
            <a:r>
              <a:rPr lang="en-GB" b="0" dirty="0" smtClean="0"/>
              <a:t>)</a:t>
            </a:r>
            <a:endParaRPr lang="en-US" b="0" u="sng" dirty="0">
              <a:solidFill>
                <a:srgbClr val="C0000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b="0" dirty="0" smtClean="0"/>
              <a:t>Chapal </a:t>
            </a:r>
            <a:r>
              <a:rPr lang="en-US" b="0" dirty="0" err="1" smtClean="0"/>
              <a:t>Khasnabis</a:t>
            </a:r>
            <a:r>
              <a:rPr lang="en-US" b="0" dirty="0" smtClean="0"/>
              <a:t>, WHO (</a:t>
            </a:r>
            <a:r>
              <a:rPr lang="en-US" b="0" dirty="0" smtClean="0">
                <a:hlinkClick r:id="rId10"/>
              </a:rPr>
              <a:t>khasnabisc@who.int</a:t>
            </a:r>
            <a:r>
              <a:rPr lang="en-US" b="0" dirty="0" smtClean="0"/>
              <a:t>)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b="0" dirty="0" smtClean="0"/>
              <a:t>Archana </a:t>
            </a:r>
            <a:r>
              <a:rPr lang="en-US" b="0" dirty="0" err="1" smtClean="0"/>
              <a:t>Patkar</a:t>
            </a:r>
            <a:r>
              <a:rPr lang="en-US" b="0" dirty="0" smtClean="0"/>
              <a:t>, WSSCC (</a:t>
            </a:r>
            <a:r>
              <a:rPr lang="en-US" b="0" dirty="0" smtClean="0">
                <a:hlinkClick r:id="rId11"/>
              </a:rPr>
              <a:t>Archana.patkar@wsscc.org</a:t>
            </a:r>
            <a:r>
              <a:rPr lang="en-US" b="0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5124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7" name="Text Box 5"/>
          <p:cNvSpPr txBox="1">
            <a:spLocks noChangeArrowheads="1"/>
          </p:cNvSpPr>
          <p:nvPr/>
        </p:nvSpPr>
        <p:spPr bwMode="auto">
          <a:xfrm>
            <a:off x="2564486" y="5157887"/>
            <a:ext cx="3744416" cy="79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algn="r" defTabSz="1042988" rtl="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22288" algn="r" defTabSz="1042988" rtl="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42988" algn="r" defTabSz="1042988" rtl="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65275" algn="r" defTabSz="1042988" rtl="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85975" algn="r" defTabSz="1042988" rtl="1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431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003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5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4775" algn="r" defTabSz="1042988" rtl="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rtl="0">
              <a:lnSpc>
                <a:spcPct val="80000"/>
              </a:lnSpc>
              <a:spcBef>
                <a:spcPct val="50000"/>
              </a:spcBef>
            </a:pPr>
            <a:r>
              <a:rPr lang="en-GB" sz="2400" dirty="0">
                <a:solidFill>
                  <a:srgbClr val="C00000"/>
                </a:solidFill>
                <a:latin typeface="Arial Narrow" pitchFamily="34" charset="0"/>
              </a:rPr>
              <a:t>Rifat HOSSAIN </a:t>
            </a:r>
          </a:p>
          <a:p>
            <a:pPr algn="ctr" rtl="0">
              <a:lnSpc>
                <a:spcPct val="80000"/>
              </a:lnSpc>
              <a:spcBef>
                <a:spcPct val="50000"/>
              </a:spcBef>
            </a:pPr>
            <a:r>
              <a:rPr lang="en-GB" sz="2400" dirty="0">
                <a:solidFill>
                  <a:srgbClr val="C00000"/>
                </a:solidFill>
                <a:latin typeface="Arial Narrow" pitchFamily="34" charset="0"/>
              </a:rPr>
              <a:t>Email: </a:t>
            </a:r>
            <a:r>
              <a:rPr lang="en-GB" sz="2400" dirty="0">
                <a:solidFill>
                  <a:srgbClr val="C00000"/>
                </a:solidFill>
                <a:latin typeface="Arial Narrow" pitchFamily="34" charset="0"/>
                <a:hlinkClick r:id="rId3"/>
              </a:rPr>
              <a:t>hossainr@who.int</a:t>
            </a:r>
            <a:r>
              <a:rPr lang="en-GB" sz="2400" dirty="0">
                <a:solidFill>
                  <a:srgbClr val="C00000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69900" y="404665"/>
            <a:ext cx="7702501" cy="584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sz="3200" b="0" dirty="0">
                <a:latin typeface="+mj-lt"/>
                <a:ea typeface="+mj-ea"/>
                <a:cs typeface="+mj-cs"/>
              </a:rPr>
              <a:t>THANK YOU</a:t>
            </a:r>
            <a:endParaRPr lang="en-US" sz="2800" b="0" dirty="0"/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649278" y="1772816"/>
            <a:ext cx="8027178" cy="320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4" tIns="45712" rIns="91424" bIns="4571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sz="3200" dirty="0" smtClean="0">
                <a:latin typeface="+mj-lt"/>
                <a:ea typeface="+mj-ea"/>
                <a:cs typeface="+mj-cs"/>
              </a:rPr>
              <a:t>SDGs have been truly transformational… </a:t>
            </a:r>
          </a:p>
          <a:p>
            <a:pPr algn="ctr" eaLnBrk="1" hangingPunct="1"/>
            <a:r>
              <a:rPr lang="en-GB" sz="3200" dirty="0" smtClean="0">
                <a:latin typeface="+mj-lt"/>
                <a:ea typeface="+mj-ea"/>
                <a:cs typeface="+mj-cs"/>
              </a:rPr>
              <a:t>To achieve the SDG aspirations we need to have another revolution…in maximizing monitoring efforts for evidence based decision making?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02943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363" y="347633"/>
            <a:ext cx="7566025" cy="1090612"/>
          </a:xfrm>
        </p:spPr>
        <p:txBody>
          <a:bodyPr/>
          <a:lstStyle/>
          <a:p>
            <a:r>
              <a:rPr lang="en-AU" dirty="0"/>
              <a:t>Inequalities are intersectional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268760"/>
            <a:ext cx="8411728" cy="880137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en-AU" sz="2000" dirty="0" smtClean="0"/>
              <a:t>The SDGs must go beyond identifying inequality by wealth percentiles</a:t>
            </a:r>
          </a:p>
          <a:p>
            <a:pPr>
              <a:buFont typeface="Wingdings" charset="2"/>
              <a:buChar char="§"/>
            </a:pPr>
            <a:r>
              <a:rPr lang="en-AU" sz="2000" dirty="0" smtClean="0"/>
              <a:t>The world’s poorest are disproportionately characterized by one or several exclusionary or discriminatory grounds</a:t>
            </a:r>
          </a:p>
          <a:p>
            <a:endParaRPr lang="en-AU" sz="2000" dirty="0" smtClean="0"/>
          </a:p>
        </p:txBody>
      </p:sp>
      <p:grpSp>
        <p:nvGrpSpPr>
          <p:cNvPr id="44" name="Group 43"/>
          <p:cNvGrpSpPr/>
          <p:nvPr/>
        </p:nvGrpSpPr>
        <p:grpSpPr>
          <a:xfrm>
            <a:off x="2123728" y="2420888"/>
            <a:ext cx="4824536" cy="1813179"/>
            <a:chOff x="2356704" y="2302034"/>
            <a:chExt cx="4621270" cy="2159932"/>
          </a:xfrm>
        </p:grpSpPr>
        <p:sp>
          <p:nvSpPr>
            <p:cNvPr id="8" name="TextBox 7"/>
            <p:cNvSpPr txBox="1"/>
            <p:nvPr/>
          </p:nvSpPr>
          <p:spPr>
            <a:xfrm>
              <a:off x="2356704" y="4198435"/>
              <a:ext cx="1280714" cy="26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 smtClean="0">
                  <a:latin typeface="Gotham Medium"/>
                  <a:cs typeface="Gotham Medium"/>
                </a:rPr>
                <a:t>Gender</a:t>
              </a:r>
              <a:endParaRPr lang="pt-BR" dirty="0">
                <a:latin typeface="Gotham Medium"/>
                <a:cs typeface="Gotham Medium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697260" y="4198797"/>
              <a:ext cx="1280714" cy="26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 smtClean="0">
                  <a:latin typeface="Gotham Medium"/>
                  <a:cs typeface="Gotham Medium"/>
                </a:rPr>
                <a:t>Disability</a:t>
              </a:r>
              <a:endParaRPr lang="pt-BR" dirty="0">
                <a:latin typeface="Gotham Medium"/>
                <a:cs typeface="Gotham Medium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371302" y="2302034"/>
              <a:ext cx="1280714" cy="26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 smtClean="0">
                  <a:latin typeface="Gotham Medium"/>
                  <a:cs typeface="Gotham Medium"/>
                </a:rPr>
                <a:t>Caste</a:t>
              </a:r>
              <a:endParaRPr lang="pt-BR" dirty="0">
                <a:latin typeface="Gotham Medium"/>
                <a:cs typeface="Gotham Medium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97260" y="2302034"/>
              <a:ext cx="1280714" cy="2631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err="1" smtClean="0">
                  <a:latin typeface="Gotham Medium"/>
                  <a:cs typeface="Gotham Medium"/>
                </a:rPr>
                <a:t>Ethnicity</a:t>
              </a:r>
              <a:endParaRPr lang="pt-BR" dirty="0">
                <a:latin typeface="Gotham Medium"/>
                <a:cs typeface="Gotham Medium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3349343" y="2709359"/>
              <a:ext cx="2190652" cy="1405853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>
              <a:off x="3349343" y="2709359"/>
              <a:ext cx="2190652" cy="140585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8708" y="2751705"/>
              <a:ext cx="1309621" cy="1131179"/>
            </a:xfrm>
            <a:prstGeom prst="rect">
              <a:avLst/>
            </a:prstGeom>
          </p:spPr>
        </p:pic>
        <p:cxnSp>
          <p:nvCxnSpPr>
            <p:cNvPr id="21" name="Straight Arrow Connector 20"/>
            <p:cNvCxnSpPr/>
            <p:nvPr/>
          </p:nvCxnSpPr>
          <p:spPr>
            <a:xfrm>
              <a:off x="3214533" y="2565203"/>
              <a:ext cx="2482727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349343" y="4213767"/>
              <a:ext cx="219065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3214533" y="2709359"/>
              <a:ext cx="0" cy="140585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5668495" y="2709359"/>
              <a:ext cx="0" cy="140585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25506" y="4509120"/>
            <a:ext cx="77818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charset="2"/>
              <a:buChar char="§"/>
            </a:pPr>
            <a:r>
              <a:rPr lang="en-AU" sz="2000" dirty="0"/>
              <a:t>Laws, policies, lengthy administrative procedures </a:t>
            </a:r>
            <a:r>
              <a:rPr lang="en-AU" sz="2000" dirty="0" smtClean="0"/>
              <a:t>can also </a:t>
            </a:r>
            <a:r>
              <a:rPr lang="en-AU" sz="2000" dirty="0"/>
              <a:t>negatively </a:t>
            </a:r>
            <a:r>
              <a:rPr lang="en-AU" sz="2000" dirty="0" smtClean="0"/>
              <a:t>impact on access to water and sanitation services.</a:t>
            </a:r>
          </a:p>
          <a:p>
            <a:pPr marL="800100" lvl="1" indent="-342900">
              <a:buClr>
                <a:schemeClr val="accent1"/>
              </a:buClr>
              <a:buFont typeface="Wingdings" charset="2"/>
              <a:buChar char="§"/>
            </a:pPr>
            <a:r>
              <a:rPr lang="en-AU" sz="2000" dirty="0" err="1" smtClean="0"/>
              <a:t>Eg</a:t>
            </a:r>
            <a:r>
              <a:rPr lang="en-AU" sz="2000" dirty="0" smtClean="0"/>
              <a:t>. People with disabilities are socially excluded unless special policies ensure their access in public spaces</a:t>
            </a:r>
            <a:endParaRPr lang="en-AU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4718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7633"/>
            <a:ext cx="7566025" cy="633095"/>
          </a:xfrm>
        </p:spPr>
        <p:txBody>
          <a:bodyPr/>
          <a:lstStyle/>
          <a:p>
            <a:r>
              <a:rPr lang="en-AU" dirty="0" smtClean="0"/>
              <a:t>Social model of inclusion/exclusion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3688258" cy="3053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71" y="4356893"/>
            <a:ext cx="8783909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088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7633"/>
            <a:ext cx="7566025" cy="633095"/>
          </a:xfrm>
        </p:spPr>
        <p:txBody>
          <a:bodyPr/>
          <a:lstStyle/>
          <a:p>
            <a:r>
              <a:rPr lang="en-AU" dirty="0" smtClean="0"/>
              <a:t>Using an inclusive approach </a:t>
            </a:r>
            <a:endParaRPr lang="en-AU" dirty="0"/>
          </a:p>
        </p:txBody>
      </p:sp>
      <p:sp>
        <p:nvSpPr>
          <p:cNvPr id="3" name="Rectangle 2"/>
          <p:cNvSpPr/>
          <p:nvPr/>
        </p:nvSpPr>
        <p:spPr>
          <a:xfrm>
            <a:off x="683568" y="1414873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How can we use the social model to</a:t>
            </a:r>
            <a:endParaRPr lang="en-US" sz="2800" b="0" dirty="0"/>
          </a:p>
          <a:p>
            <a:pPr algn="ctr"/>
            <a:r>
              <a:rPr lang="en-US" sz="2800" dirty="0" err="1"/>
              <a:t>analyse</a:t>
            </a:r>
            <a:r>
              <a:rPr lang="en-US" sz="2800" dirty="0"/>
              <a:t> barriers to access and use</a:t>
            </a:r>
            <a:endParaRPr lang="en-US" sz="2800" b="0" dirty="0"/>
          </a:p>
          <a:p>
            <a:pPr algn="ctr"/>
            <a:r>
              <a:rPr lang="en-US" sz="2800" dirty="0"/>
              <a:t>in the WASH sector?</a:t>
            </a:r>
            <a:endParaRPr lang="en-US" sz="2800" b="0" dirty="0"/>
          </a:p>
          <a:p>
            <a:pPr algn="ctr"/>
            <a:endParaRPr lang="en-US" sz="2800" dirty="0"/>
          </a:p>
          <a:p>
            <a:pPr algn="ctr"/>
            <a:r>
              <a:rPr lang="en-US" sz="2800" b="0" dirty="0"/>
              <a:t>What barriers or obstacles can </a:t>
            </a:r>
            <a:r>
              <a:rPr lang="en-US" sz="2800" b="0" dirty="0" smtClean="0"/>
              <a:t>we </a:t>
            </a:r>
            <a:r>
              <a:rPr lang="en-US" sz="2800" b="0" dirty="0"/>
              <a:t>identify that would create difficulties for people with disabilities and others who are vulnerable or </a:t>
            </a:r>
            <a:r>
              <a:rPr lang="en-US" sz="2800" b="0" dirty="0" err="1"/>
              <a:t>marginalised</a:t>
            </a:r>
            <a:r>
              <a:rPr lang="en-US" sz="2800" b="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66948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7633"/>
            <a:ext cx="7566025" cy="633095"/>
          </a:xfrm>
        </p:spPr>
        <p:txBody>
          <a:bodyPr/>
          <a:lstStyle/>
          <a:p>
            <a:r>
              <a:rPr lang="en-AU" dirty="0" smtClean="0"/>
              <a:t>Barriers…access to water 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9" y="1281474"/>
            <a:ext cx="6189116" cy="485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948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7633"/>
            <a:ext cx="7566025" cy="633095"/>
          </a:xfrm>
        </p:spPr>
        <p:txBody>
          <a:bodyPr/>
          <a:lstStyle/>
          <a:p>
            <a:r>
              <a:rPr lang="en-AU" dirty="0" smtClean="0"/>
              <a:t>Barriers identified…access to water 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9" y="1229349"/>
            <a:ext cx="6280174" cy="491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948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7633"/>
            <a:ext cx="7566025" cy="633095"/>
          </a:xfrm>
        </p:spPr>
        <p:txBody>
          <a:bodyPr/>
          <a:lstStyle/>
          <a:p>
            <a:r>
              <a:rPr lang="en-AU" dirty="0" smtClean="0"/>
              <a:t>Barriers…access to sanitation 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9" y="1179874"/>
            <a:ext cx="6314082" cy="493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948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47633"/>
            <a:ext cx="7566025" cy="633095"/>
          </a:xfrm>
        </p:spPr>
        <p:txBody>
          <a:bodyPr/>
          <a:lstStyle/>
          <a:p>
            <a:r>
              <a:rPr lang="en-AU" dirty="0" smtClean="0"/>
              <a:t>Barriers identified…access to sanitation 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212105"/>
            <a:ext cx="6198641" cy="5022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948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HelveticaNeue LT 65 Medium"/>
        <a:ea typeface=""/>
        <a:cs typeface="Arial"/>
      </a:majorFont>
      <a:minorFont>
        <a:latin typeface="HelveticaNeue LT 45 Light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BD80"/>
            </a:gs>
            <a:gs pos="50000">
              <a:srgbClr val="FFD4B3"/>
            </a:gs>
            <a:gs pos="100000">
              <a:srgbClr val="FFE9DA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600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 LT 45 Light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FFBD80"/>
            </a:gs>
            <a:gs pos="50000">
              <a:srgbClr val="FFD4B3"/>
            </a:gs>
            <a:gs pos="100000">
              <a:srgbClr val="FFE9DA"/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36000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Neue LT 45 Light"/>
            <a:cs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15801</TotalTime>
  <Words>1179</Words>
  <Application>Microsoft Office PowerPoint</Application>
  <PresentationFormat>On-screen Show (4:3)</PresentationFormat>
  <Paragraphs>449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1_Default Design</vt:lpstr>
      <vt:lpstr>SDG6 and disability </vt:lpstr>
      <vt:lpstr>Sustainable Development Goals…</vt:lpstr>
      <vt:lpstr>Inequalities are intersectional</vt:lpstr>
      <vt:lpstr>Social model of inclusion/exclusion</vt:lpstr>
      <vt:lpstr>Using an inclusive approach </vt:lpstr>
      <vt:lpstr>Barriers…access to water </vt:lpstr>
      <vt:lpstr>Barriers identified…access to water </vt:lpstr>
      <vt:lpstr>Barriers…access to sanitation </vt:lpstr>
      <vt:lpstr>Barriers identified…access to sanitation </vt:lpstr>
      <vt:lpstr>Identifying barriers gives us solutions </vt:lpstr>
      <vt:lpstr>Getting in…assistive/adaptive approaches </vt:lpstr>
      <vt:lpstr>Examples of inclusive design approach</vt:lpstr>
      <vt:lpstr>SDG WASH targets and indicators </vt:lpstr>
      <vt:lpstr>SDG targets…'leave no one behind'</vt:lpstr>
      <vt:lpstr>Priorities and way forward…  </vt:lpstr>
      <vt:lpstr>Incorporating disaggregated indicators</vt:lpstr>
      <vt:lpstr>Progressive elimination of inequalities =  Progressive realisation of human rights</vt:lpstr>
      <vt:lpstr>Access: people with and without disability  </vt:lpstr>
      <vt:lpstr>Identifying issues on WASH access for PWD </vt:lpstr>
      <vt:lpstr>Issues for PWD in access…gender dimension </vt:lpstr>
      <vt:lpstr>Issues for PWD in access…age dimension </vt:lpstr>
      <vt:lpstr>Ways forward… </vt:lpstr>
      <vt:lpstr>PowerPoint Presentation</vt:lpstr>
      <vt:lpstr>PowerPoint Presentation</vt:lpstr>
    </vt:vector>
  </TitlesOfParts>
  <Company>World Health 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Rifat HOSSAIN</dc:creator>
  <cp:lastModifiedBy>HOSSAIN, Khondkar Rifat</cp:lastModifiedBy>
  <cp:revision>165</cp:revision>
  <dcterms:created xsi:type="dcterms:W3CDTF">2012-04-17T17:17:22Z</dcterms:created>
  <dcterms:modified xsi:type="dcterms:W3CDTF">2017-12-14T09:22:15Z</dcterms:modified>
</cp:coreProperties>
</file>