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64" r:id="rId4"/>
    <p:sldId id="259" r:id="rId5"/>
    <p:sldId id="260" r:id="rId6"/>
    <p:sldId id="261"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2788" autoAdjust="0"/>
  </p:normalViewPr>
  <p:slideViewPr>
    <p:cSldViewPr snapToGrid="0">
      <p:cViewPr varScale="1">
        <p:scale>
          <a:sx n="56" d="100"/>
          <a:sy n="56" d="100"/>
        </p:scale>
        <p:origin x="1714" y="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F25181-3679-48F6-89CA-B2DED266735B}" type="datetimeFigureOut">
              <a:rPr lang="en-US" smtClean="0"/>
              <a:t>12/14/2017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5A8A8B-CDAB-45B3-A7DC-D5EC5A1DBE8B}" type="slidenum">
              <a:rPr lang="en-US" smtClean="0"/>
              <a:t>‹#›</a:t>
            </a:fld>
            <a:endParaRPr lang="en-US"/>
          </a:p>
        </p:txBody>
      </p:sp>
    </p:spTree>
    <p:extLst>
      <p:ext uri="{BB962C8B-B14F-4D97-AF65-F5344CB8AC3E}">
        <p14:creationId xmlns:p14="http://schemas.microsoft.com/office/powerpoint/2010/main" val="199191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A8A8B-CDAB-45B3-A7DC-D5EC5A1DBE8B}" type="slidenum">
              <a:rPr lang="en-US" smtClean="0"/>
              <a:t>1</a:t>
            </a:fld>
            <a:endParaRPr lang="en-US"/>
          </a:p>
        </p:txBody>
      </p:sp>
    </p:spTree>
    <p:extLst>
      <p:ext uri="{BB962C8B-B14F-4D97-AF65-F5344CB8AC3E}">
        <p14:creationId xmlns:p14="http://schemas.microsoft.com/office/powerpoint/2010/main" val="4131301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misperceptions about persons with disabilities and the assumption that persons with disabilities are not sexually active has meant that, until recently, little attention and few resources have been devoted to ensuring persons with disabilities have equal access to SRH. </a:t>
            </a:r>
          </a:p>
          <a:p>
            <a:pPr marL="171450" indent="-171450">
              <a:buFont typeface="Arial" panose="020B0604020202020204" pitchFamily="34" charset="0"/>
              <a:buChar char="•"/>
            </a:pPr>
            <a:r>
              <a:rPr lang="en-US" dirty="0" smtClean="0"/>
              <a:t>Challenges PWD are</a:t>
            </a:r>
            <a:r>
              <a:rPr lang="en-US" baseline="0" dirty="0" smtClean="0"/>
              <a:t> facing includes lack of access to sexual reproductive health services, contraception, comprehensive sexuality education, and </a:t>
            </a:r>
            <a:r>
              <a:rPr lang="en-US" sz="1200" kern="1200" dirty="0" smtClean="0">
                <a:solidFill>
                  <a:schemeClr val="tx1"/>
                </a:solidFill>
                <a:effectLst/>
                <a:latin typeface="+mn-lt"/>
                <a:ea typeface="+mn-ea"/>
                <a:cs typeface="+mn-cs"/>
              </a:rPr>
              <a:t>are unable to exercise full autonomy and decision-making- which can</a:t>
            </a:r>
            <a:r>
              <a:rPr lang="en-US" sz="1200" kern="1200" baseline="0" dirty="0" smtClean="0">
                <a:solidFill>
                  <a:schemeClr val="tx1"/>
                </a:solidFill>
                <a:effectLst/>
                <a:latin typeface="+mn-lt"/>
                <a:ea typeface="+mn-ea"/>
                <a:cs typeface="+mn-cs"/>
              </a:rPr>
              <a:t> result in forced procedures such as forced sterilization and abortion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smtClean="0"/>
              <a:t>A growing body of data now confirms the fact that that persons with disabilities are as sexually active as their non-disabled peers (e.g.,; </a:t>
            </a:r>
            <a:r>
              <a:rPr lang="en-GB" sz="1200" dirty="0" err="1" smtClean="0"/>
              <a:t>Iezzoni</a:t>
            </a:r>
            <a:r>
              <a:rPr lang="en-GB" sz="1200" dirty="0" smtClean="0"/>
              <a:t>, et al, 2013; Devine et al, 2017) and have similar needs for sexual reproductive health services, </a:t>
            </a:r>
            <a:r>
              <a:rPr lang="en-US" sz="1200" b="0" i="0" kern="1200" dirty="0" smtClean="0">
                <a:solidFill>
                  <a:schemeClr val="tx1"/>
                </a:solidFill>
                <a:effectLst/>
                <a:latin typeface="+mn-lt"/>
                <a:ea typeface="+mn-ea"/>
                <a:cs typeface="+mn-cs"/>
              </a:rPr>
              <a:t> and</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often have greater needs at the point of care. For example, some disabilities can cause complications for pregnancies requiring greater attention and expertise from specialists, and healthcare facilities are frequently not fit for purpose because they are not accessible.</a:t>
            </a: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Persons with disabilities are up to 3 times more likely to experience physical, sexual, and emotional violence</a:t>
            </a:r>
            <a:r>
              <a:rPr lang="en-US" baseline="0" dirty="0" smtClean="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Source: (</a:t>
            </a:r>
            <a:r>
              <a:rPr lang="en-US" baseline="0" dirty="0" err="1" smtClean="0"/>
              <a:t>Sobsey</a:t>
            </a:r>
            <a:r>
              <a:rPr lang="en-US" baseline="0" dirty="0" smtClean="0"/>
              <a:t> D, Doe T. Patterns of Sexual Abuse and Assault. Disability and Sexuality, 1991; 9:243-259.)(Chenoweth L. Violence and Women with Disabilities: Silence and Paradox. Violence Against Women, 1996; 2:4:391-411.) (</a:t>
            </a:r>
            <a:r>
              <a:rPr lang="en-US" baseline="0" dirty="0" err="1" smtClean="0"/>
              <a:t>Nosek</a:t>
            </a:r>
            <a:r>
              <a:rPr lang="en-US" baseline="0" dirty="0" smtClean="0"/>
              <a:t> M, Howland C, Hughes R. The Investigation of Abuse and Women with Disabilities: Going Beyond Assumptions. Violence Against Women, 2001; 7:4:477-499</a:t>
            </a:r>
            <a:r>
              <a:rPr lang="en-US" baseline="0" dirty="0" smtClean="0"/>
              <a:t>) UNICEF, violence against children</a:t>
            </a:r>
            <a:endParaRPr lang="en-US" baseline="0" dirty="0" smtClean="0"/>
          </a:p>
        </p:txBody>
      </p:sp>
      <p:sp>
        <p:nvSpPr>
          <p:cNvPr id="4" name="Slide Number Placeholder 3"/>
          <p:cNvSpPr>
            <a:spLocks noGrp="1"/>
          </p:cNvSpPr>
          <p:nvPr>
            <p:ph type="sldNum" sz="quarter" idx="10"/>
          </p:nvPr>
        </p:nvSpPr>
        <p:spPr/>
        <p:txBody>
          <a:bodyPr/>
          <a:lstStyle/>
          <a:p>
            <a:fld id="{C45A8A8B-CDAB-45B3-A7DC-D5EC5A1DBE8B}" type="slidenum">
              <a:rPr lang="en-US" smtClean="0"/>
              <a:t>2</a:t>
            </a:fld>
            <a:endParaRPr lang="en-US"/>
          </a:p>
        </p:txBody>
      </p:sp>
    </p:spTree>
    <p:extLst>
      <p:ext uri="{BB962C8B-B14F-4D97-AF65-F5344CB8AC3E}">
        <p14:creationId xmlns:p14="http://schemas.microsoft.com/office/powerpoint/2010/main" val="264924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framework diagram from the global guideline UNFPA is developing- just to give you idea on key interventions for addressing SRHR and GBV</a:t>
            </a:r>
            <a:endParaRPr lang="en-US" dirty="0"/>
          </a:p>
        </p:txBody>
      </p:sp>
      <p:sp>
        <p:nvSpPr>
          <p:cNvPr id="4" name="Slide Number Placeholder 3"/>
          <p:cNvSpPr>
            <a:spLocks noGrp="1"/>
          </p:cNvSpPr>
          <p:nvPr>
            <p:ph type="sldNum" sz="quarter" idx="10"/>
          </p:nvPr>
        </p:nvSpPr>
        <p:spPr/>
        <p:txBody>
          <a:bodyPr/>
          <a:lstStyle/>
          <a:p>
            <a:fld id="{C45A8A8B-CDAB-45B3-A7DC-D5EC5A1DBE8B}" type="slidenum">
              <a:rPr lang="en-US" smtClean="0"/>
              <a:t>3</a:t>
            </a:fld>
            <a:endParaRPr lang="en-US"/>
          </a:p>
        </p:txBody>
      </p:sp>
    </p:spTree>
    <p:extLst>
      <p:ext uri="{BB962C8B-B14F-4D97-AF65-F5344CB8AC3E}">
        <p14:creationId xmlns:p14="http://schemas.microsoft.com/office/powerpoint/2010/main" val="633118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CPRD- </a:t>
            </a:r>
            <a:r>
              <a:rPr lang="en-GB" sz="1200" kern="1200" dirty="0" smtClean="0">
                <a:solidFill>
                  <a:schemeClr val="tx1"/>
                </a:solidFill>
                <a:effectLst/>
                <a:latin typeface="+mn-lt"/>
                <a:ea typeface="+mn-ea"/>
                <a:cs typeface="+mn-cs"/>
              </a:rPr>
              <a:t>In Article 25 the need to provide persons with disabilities with the same range, quality and standard of free or affordable health care and programmes as provided to all other persons, including in the area of sexual and reproductive health and population-based public health programmes, is underscored.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kern="1200" dirty="0" smtClean="0">
                <a:solidFill>
                  <a:schemeClr val="tx1"/>
                </a:solidFill>
                <a:effectLst/>
                <a:latin typeface="+mn-lt"/>
                <a:ea typeface="+mn-ea"/>
                <a:cs typeface="+mn-cs"/>
              </a:rPr>
              <a:t>ICPD </a:t>
            </a:r>
            <a:r>
              <a:rPr lang="en-GB" sz="1200" kern="1200" dirty="0" err="1" smtClean="0">
                <a:solidFill>
                  <a:schemeClr val="tx1"/>
                </a:solidFill>
                <a:effectLst/>
                <a:latin typeface="+mn-lt"/>
                <a:ea typeface="+mn-ea"/>
                <a:cs typeface="+mn-cs"/>
              </a:rPr>
              <a:t>PoA</a:t>
            </a:r>
            <a:r>
              <a:rPr lang="en-GB" sz="1200" kern="1200" dirty="0" smtClean="0">
                <a:solidFill>
                  <a:schemeClr val="tx1"/>
                </a:solidFill>
                <a:effectLst/>
                <a:latin typeface="+mn-lt"/>
                <a:ea typeface="+mn-ea"/>
                <a:cs typeface="+mn-cs"/>
              </a:rPr>
              <a:t>- One of</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the first global agreements to specifically recognise the reproductive health needs of adolescents as a group. It called on states to recognise the rights of adolescents to ‘appropriate direction and guidance in sexual and reproductive matters’, and ensure they have access to the services and information they need to live healthy and fulfilling lives.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1200" kern="1200" dirty="0" smtClean="0">
                <a:solidFill>
                  <a:schemeClr val="tx1"/>
                </a:solidFill>
                <a:effectLst/>
                <a:latin typeface="+mn-lt"/>
                <a:ea typeface="+mn-ea"/>
                <a:cs typeface="+mn-cs"/>
              </a:rPr>
              <a:t>CEDAW- </a:t>
            </a:r>
            <a:r>
              <a:rPr lang="en-US" sz="1200" kern="1200" dirty="0" smtClean="0">
                <a:solidFill>
                  <a:schemeClr val="tx1"/>
                </a:solidFill>
                <a:effectLst/>
                <a:latin typeface="+mn-lt"/>
                <a:ea typeface="+mn-ea"/>
                <a:cs typeface="+mn-cs"/>
              </a:rPr>
              <a:t>requires States to ensure that women and girls with disabilities have access to reproductive health care, and are protected from coercive pressures.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45A8A8B-CDAB-45B3-A7DC-D5EC5A1DBE8B}" type="slidenum">
              <a:rPr lang="en-US" smtClean="0"/>
              <a:t>4</a:t>
            </a:fld>
            <a:endParaRPr lang="en-US"/>
          </a:p>
        </p:txBody>
      </p:sp>
    </p:spTree>
    <p:extLst>
      <p:ext uri="{BB962C8B-B14F-4D97-AF65-F5344CB8AC3E}">
        <p14:creationId xmlns:p14="http://schemas.microsoft.com/office/powerpoint/2010/main" val="2852787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smtClean="0"/>
              <a:t>Structural/environmental barriers to sexual and reproductive health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healthcare facilities within low –and middle-income income countries are often physically inaccessible, lacking adjustments such as ramps or moveable equipment  (</a:t>
            </a:r>
            <a:r>
              <a:rPr lang="en-US" dirty="0" err="1" smtClean="0"/>
              <a:t>Ahumuza</a:t>
            </a:r>
            <a:r>
              <a:rPr lang="en-US" dirty="0" smtClean="0"/>
              <a:t>, </a:t>
            </a:r>
            <a:r>
              <a:rPr lang="en-US" dirty="0" err="1" smtClean="0"/>
              <a:t>Matova</a:t>
            </a:r>
            <a:r>
              <a:rPr lang="en-US" dirty="0" smtClean="0"/>
              <a:t>, </a:t>
            </a:r>
            <a:r>
              <a:rPr lang="en-US" dirty="0" err="1" smtClean="0"/>
              <a:t>Ddamulira</a:t>
            </a:r>
            <a:r>
              <a:rPr lang="en-US" dirty="0" smtClean="0"/>
              <a:t>, &amp; </a:t>
            </a:r>
            <a:r>
              <a:rPr lang="en-US" dirty="0" err="1" smtClean="0"/>
              <a:t>Muhanguzi</a:t>
            </a:r>
            <a:r>
              <a:rPr lang="en-US" dirty="0" smtClean="0"/>
              <a:t>, 2014; </a:t>
            </a:r>
            <a:r>
              <a:rPr lang="en-US" dirty="0" err="1" smtClean="0"/>
              <a:t>Mavuso</a:t>
            </a:r>
            <a:r>
              <a:rPr lang="en-US" dirty="0" smtClean="0"/>
              <a:t> &amp; </a:t>
            </a:r>
            <a:r>
              <a:rPr lang="en-US" dirty="0" err="1" smtClean="0"/>
              <a:t>Maharaj</a:t>
            </a:r>
            <a:r>
              <a:rPr lang="en-US" dirty="0" smtClean="0"/>
              <a:t>, 2015) and frequently have long-waiting times (</a:t>
            </a:r>
            <a:r>
              <a:rPr lang="en-US" dirty="0" err="1" smtClean="0"/>
              <a:t>Vergunst</a:t>
            </a:r>
            <a:r>
              <a:rPr lang="en-US" dirty="0" smtClean="0"/>
              <a:t> et al., 2015). </a:t>
            </a:r>
            <a:r>
              <a:rPr lang="en-GB" sz="1200" kern="1200" dirty="0" smtClean="0">
                <a:solidFill>
                  <a:schemeClr val="tx1"/>
                </a:solidFill>
                <a:effectLst/>
                <a:latin typeface="+mn-lt"/>
                <a:ea typeface="+mn-ea"/>
                <a:cs typeface="+mn-cs"/>
              </a:rPr>
              <a:t>The need for some people with disabilities to have someone accompany them on the health visit not only increases transportation costs, but also raises issues of confidentiality for many.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barriers to SRH are  exacerbated for people with disabilities during humanitarian emergencies. For example, a multi-country study of refugee communities found that people with disabilities could not access sexual and reproductive healthcare services, because there were no translators available for either spoken or sign-language (Tanabe et al., 2015).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smtClean="0"/>
              <a:t>Attitudinal barriers to sexual and reproductive health</a:t>
            </a:r>
            <a:endParaRPr lang="en-GB"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There is a widespread belief that people with disabilities are asexual, are not desired as sexual partners, have few or no sexual rights, and do not derive the same benefit from sexual and reproductive healthcare as people without disabilities (Hunt et al., 2017). </a:t>
            </a:r>
            <a:r>
              <a:rPr lang="en-GB" sz="1200" kern="1200" dirty="0" smtClean="0">
                <a:solidFill>
                  <a:schemeClr val="tx1"/>
                </a:solidFill>
                <a:effectLst/>
                <a:latin typeface="+mn-lt"/>
                <a:ea typeface="+mn-ea"/>
                <a:cs typeface="+mn-cs"/>
              </a:rPr>
              <a:t>Healthcare professionals often share  the negative attitudes about disability and sexuality that are entrenched within society (</a:t>
            </a:r>
            <a:r>
              <a:rPr lang="en-GB" sz="1200" kern="1200" dirty="0" err="1" smtClean="0">
                <a:solidFill>
                  <a:schemeClr val="tx1"/>
                </a:solidFill>
                <a:effectLst/>
                <a:latin typeface="+mn-lt"/>
                <a:ea typeface="+mn-ea"/>
                <a:cs typeface="+mn-cs"/>
              </a:rPr>
              <a:t>Pebdani</a:t>
            </a:r>
            <a:r>
              <a:rPr lang="en-GB" sz="1200" kern="1200" dirty="0" smtClean="0">
                <a:solidFill>
                  <a:schemeClr val="tx1"/>
                </a:solidFill>
                <a:effectLst/>
                <a:latin typeface="+mn-lt"/>
                <a:ea typeface="+mn-ea"/>
                <a:cs typeface="+mn-cs"/>
              </a:rPr>
              <a:t>, Johnson, &amp; </a:t>
            </a:r>
            <a:r>
              <a:rPr lang="en-GB" sz="1200" kern="1200" dirty="0" err="1" smtClean="0">
                <a:solidFill>
                  <a:schemeClr val="tx1"/>
                </a:solidFill>
                <a:effectLst/>
                <a:latin typeface="+mn-lt"/>
                <a:ea typeface="+mn-ea"/>
                <a:cs typeface="+mn-cs"/>
              </a:rPr>
              <a:t>Amtmann</a:t>
            </a:r>
            <a:r>
              <a:rPr lang="en-GB" sz="1200" kern="1200" dirty="0" smtClean="0">
                <a:solidFill>
                  <a:schemeClr val="tx1"/>
                </a:solidFill>
                <a:effectLst/>
                <a:latin typeface="+mn-lt"/>
                <a:ea typeface="+mn-ea"/>
                <a:cs typeface="+mn-cs"/>
              </a:rPr>
              <a:t>, 2014; Tanabe et al., 2015) which can lead to distressing experiences for people with disabilities.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Vulnerability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One study in Australia found that among women with disabilities under the age of 50, 62 per cent had experienced violence since the age of 15, and women with disabilities had experienced sexual violence at three times the rate of those without disabilities.</a:t>
            </a:r>
            <a:r>
              <a:rPr lang="en-US" dirty="0" smtClean="0">
                <a:effectLst/>
              </a:rPr>
              <a:t> </a:t>
            </a:r>
            <a:r>
              <a:rPr lang="en-US" sz="1200" kern="1200" dirty="0" smtClean="0">
                <a:solidFill>
                  <a:schemeClr val="tx1"/>
                </a:solidFill>
                <a:effectLst/>
                <a:latin typeface="+mn-lt"/>
                <a:ea typeface="+mn-ea"/>
                <a:cs typeface="+mn-cs"/>
              </a:rPr>
              <a:t>Stine </a:t>
            </a:r>
            <a:r>
              <a:rPr lang="en-US" sz="1200" kern="1200" dirty="0" err="1" smtClean="0">
                <a:solidFill>
                  <a:schemeClr val="tx1"/>
                </a:solidFill>
                <a:effectLst/>
                <a:latin typeface="+mn-lt"/>
                <a:ea typeface="+mn-ea"/>
                <a:cs typeface="+mn-cs"/>
              </a:rPr>
              <a:t>Hellum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Braathen</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Sexual and Reproductive Health and Rights of Girls with Disabilities</a:t>
            </a:r>
            <a:r>
              <a:rPr lang="en-US" sz="1200" kern="1200" dirty="0" smtClean="0">
                <a:solidFill>
                  <a:schemeClr val="tx1"/>
                </a:solidFill>
                <a:effectLst/>
                <a:latin typeface="+mn-lt"/>
                <a:ea typeface="+mn-ea"/>
                <a:cs typeface="+mn-cs"/>
              </a:rPr>
              <a:t>, SINTEF (June 2017).</a:t>
            </a: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Young women and girls with disabilities are as vulnerable to harmful practices such as early or child marriage or female genital mutilation as their non-disabled peers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Autonomy</a:t>
            </a:r>
            <a:endParaRPr lang="en-GB" sz="1200" b="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Until recently, many women with disabilities, particularly those with intellectual disabilities, were subjected to national programmes of involuntary sterilisation, under erroneous eugenic justifications (Tilley, Walmsley, Earle, &amp; Atkinson, 2012).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kern="1200" dirty="0" smtClean="0">
                <a:solidFill>
                  <a:schemeClr val="tx1"/>
                </a:solidFill>
                <a:effectLst/>
                <a:latin typeface="+mn-lt"/>
                <a:ea typeface="+mn-ea"/>
                <a:cs typeface="+mn-cs"/>
              </a:rPr>
              <a:t>Lack</a:t>
            </a:r>
            <a:r>
              <a:rPr lang="en-GB" sz="1200" b="1" kern="1200" baseline="0" dirty="0" smtClean="0">
                <a:solidFill>
                  <a:schemeClr val="tx1"/>
                </a:solidFill>
                <a:effectLst/>
                <a:latin typeface="+mn-lt"/>
                <a:ea typeface="+mn-ea"/>
                <a:cs typeface="+mn-cs"/>
              </a:rPr>
              <a:t> of data</a:t>
            </a:r>
            <a:endParaRPr lang="en-GB" sz="1200" b="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Lack of disaggregated data is also a challenge for</a:t>
            </a:r>
            <a:r>
              <a:rPr lang="en-US" baseline="0" dirty="0" smtClean="0"/>
              <a:t> evidence-based programming </a:t>
            </a: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45A8A8B-CDAB-45B3-A7DC-D5EC5A1DBE8B}" type="slidenum">
              <a:rPr lang="en-US" smtClean="0"/>
              <a:t>5</a:t>
            </a:fld>
            <a:endParaRPr lang="en-US"/>
          </a:p>
        </p:txBody>
      </p:sp>
    </p:spTree>
    <p:extLst>
      <p:ext uri="{BB962C8B-B14F-4D97-AF65-F5344CB8AC3E}">
        <p14:creationId xmlns:p14="http://schemas.microsoft.com/office/powerpoint/2010/main" val="181075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WE DECIDE Global</a:t>
            </a:r>
            <a:r>
              <a:rPr lang="en-US" b="1" baseline="0" dirty="0" smtClean="0"/>
              <a:t> </a:t>
            </a:r>
            <a:r>
              <a:rPr lang="en-US" b="1" baseline="0" dirty="0" err="1" smtClean="0"/>
              <a:t>Programme</a:t>
            </a:r>
            <a:endParaRPr lang="en-US" b="1" baseline="0" dirty="0" smtClean="0"/>
          </a:p>
          <a:p>
            <a:pPr marL="171450" indent="-171450">
              <a:buFont typeface="Arial" panose="020B0604020202020204" pitchFamily="34" charset="0"/>
              <a:buChar char="•"/>
            </a:pPr>
            <a:r>
              <a:rPr lang="en-US" b="0" dirty="0" smtClean="0"/>
              <a:t>Global Study on Youth and Disability: Achieving rights for all - Access to sexual and reproductive health and rights and prevention of gender-based violence for young people with disabilities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u="none" kern="1200" dirty="0" smtClean="0">
                <a:solidFill>
                  <a:schemeClr val="tx1"/>
                </a:solidFill>
                <a:effectLst/>
                <a:latin typeface="+mn-lt"/>
                <a:ea typeface="+mn-ea"/>
                <a:cs typeface="+mn-cs"/>
              </a:rPr>
              <a:t>Develop Guidelines for Providing Rights-Based and Gender Responsive Services for Women and Young People with Disabilities </a:t>
            </a:r>
          </a:p>
          <a:p>
            <a:pPr marL="171450" indent="-171450">
              <a:buFont typeface="Arial" panose="020B0604020202020204" pitchFamily="34" charset="0"/>
              <a:buChar char="•"/>
            </a:pPr>
            <a:r>
              <a:rPr lang="en-US" sz="1200" b="0" u="none" kern="1200" dirty="0" smtClean="0">
                <a:solidFill>
                  <a:schemeClr val="tx1"/>
                </a:solidFill>
                <a:effectLst/>
                <a:latin typeface="+mn-lt"/>
                <a:ea typeface="+mn-ea"/>
                <a:cs typeface="+mn-cs"/>
              </a:rPr>
              <a:t>Promote participation and social inclusion of young persons with disabilities :</a:t>
            </a:r>
            <a:r>
              <a:rPr lang="en-US" b="0" u="none" dirty="0" smtClean="0"/>
              <a:t>Work with Inter-American Institute on Disability and Inclusive Development (</a:t>
            </a:r>
            <a:r>
              <a:rPr lang="en-US" b="0" u="none" dirty="0" err="1" smtClean="0"/>
              <a:t>iiDi</a:t>
            </a:r>
            <a:r>
              <a:rPr lang="en-US" b="0" u="none" dirty="0" smtClean="0"/>
              <a:t>)</a:t>
            </a:r>
            <a:r>
              <a:rPr lang="en-US" b="0" u="none" baseline="0" dirty="0" smtClean="0"/>
              <a:t> and IDA</a:t>
            </a:r>
          </a:p>
          <a:p>
            <a:pPr marL="171450" indent="-171450">
              <a:buFont typeface="Arial" panose="020B0604020202020204" pitchFamily="34" charset="0"/>
              <a:buChar char="•"/>
            </a:pPr>
            <a:r>
              <a:rPr lang="en-US" b="0" u="none" baseline="0" dirty="0" smtClean="0"/>
              <a:t>Strengthening country level response to Gender Based Violence and Sexual and Reproductive Health and Rights (Morocco, Mozambique, and Ecuador)</a:t>
            </a:r>
          </a:p>
          <a:p>
            <a:pPr marL="171450" indent="-171450">
              <a:buFont typeface="Arial" panose="020B0604020202020204" pitchFamily="34" charset="0"/>
              <a:buChar char="•"/>
            </a:pPr>
            <a:r>
              <a:rPr lang="en-US" b="0" u="none" baseline="0" dirty="0" smtClean="0"/>
              <a:t>Strengthening disability statistics </a:t>
            </a:r>
          </a:p>
          <a:p>
            <a:pPr marL="171450" indent="-171450">
              <a:buFont typeface="Arial" panose="020B0604020202020204" pitchFamily="34" charset="0"/>
              <a:buChar char="•"/>
            </a:pPr>
            <a:endParaRPr lang="en-US" b="0" u="none" baseline="0" dirty="0" smtClean="0"/>
          </a:p>
          <a:p>
            <a:pPr marL="0" indent="0">
              <a:buFont typeface="Arial" panose="020B0604020202020204" pitchFamily="34" charset="0"/>
              <a:buNone/>
            </a:pPr>
            <a:r>
              <a:rPr lang="en-US" b="1" u="none" baseline="0" dirty="0" smtClean="0"/>
              <a:t>W-DARE PROJECT</a:t>
            </a:r>
          </a:p>
          <a:p>
            <a:pPr marL="171450" indent="-171450">
              <a:buFont typeface="Arial" panose="020B0604020202020204" pitchFamily="34" charset="0"/>
              <a:buChar char="•"/>
            </a:pPr>
            <a:r>
              <a:rPr lang="en-US" b="0" u="none" baseline="0" dirty="0" smtClean="0"/>
              <a:t>A three-year </a:t>
            </a:r>
            <a:r>
              <a:rPr lang="en-US" b="0" u="none" baseline="0" dirty="0" err="1" smtClean="0"/>
              <a:t>programme</a:t>
            </a:r>
            <a:r>
              <a:rPr lang="en-US" b="0" u="none" baseline="0" dirty="0" smtClean="0"/>
              <a:t> designed to improve access to quality SRH for women with disabilities in the Philippines (Vaughn et al., 2015). In this </a:t>
            </a:r>
            <a:r>
              <a:rPr lang="en-US" b="0" u="none" baseline="0" dirty="0" err="1" smtClean="0"/>
              <a:t>programme</a:t>
            </a:r>
            <a:r>
              <a:rPr lang="en-US" b="0" u="none" baseline="0" dirty="0" smtClean="0"/>
              <a:t>, several women with disabilities were recruited as co-researchers through DPO’s and were engaged by the core research team to run the W-DARE project intervention: peer-facilitated Participatory Action Groups that focused on sexual and reproductive health for women with disabilities. These groups were held fortnightly over a 20 week period with five groups of women with disabilities and had five main objectives (Devine et al., 2017,:57): increase participants’ sexual and reproductive health knowledge and awareness of their rights, as well as </a:t>
            </a:r>
            <a:r>
              <a:rPr lang="en-US" b="0" u="none" baseline="0" dirty="0" err="1" smtClean="0"/>
              <a:t>tosupport</a:t>
            </a:r>
            <a:r>
              <a:rPr lang="en-US" b="0" u="none" baseline="0" dirty="0" smtClean="0"/>
              <a:t> individual and/or collective action planning to further promote demand for sexual and reproductive health within the women’s communities , facilitate peer support amongst groups of women with disabilities.</a:t>
            </a:r>
          </a:p>
          <a:p>
            <a:pPr marL="0" indent="0">
              <a:buFont typeface="Arial" panose="020B0604020202020204" pitchFamily="34" charset="0"/>
              <a:buNone/>
            </a:pPr>
            <a:r>
              <a:rPr lang="en-US" b="0" u="none" baseline="0" dirty="0" smtClean="0"/>
              <a:t>Several positive outcomes of the </a:t>
            </a:r>
            <a:r>
              <a:rPr lang="en-US" b="0" u="none" baseline="0" dirty="0" err="1" smtClean="0"/>
              <a:t>programme</a:t>
            </a:r>
            <a:r>
              <a:rPr lang="en-US" b="0" u="none" baseline="0" dirty="0" smtClean="0"/>
              <a:t> were reported, such as increased knowledge and access about sexual and reproductive healthcare and increased participation.</a:t>
            </a:r>
          </a:p>
          <a:p>
            <a:pPr marL="0" indent="0">
              <a:buFont typeface="Arial" panose="020B0604020202020204" pitchFamily="34" charset="0"/>
              <a:buNone/>
            </a:pPr>
            <a:endParaRPr lang="en-US" b="0" u="none" baseline="0" dirty="0" smtClean="0"/>
          </a:p>
          <a:p>
            <a:pPr marL="0" indent="0">
              <a:buFont typeface="Arial" panose="020B0604020202020204" pitchFamily="34" charset="0"/>
              <a:buNone/>
            </a:pPr>
            <a:r>
              <a:rPr lang="en-US" b="1" u="none" baseline="0" dirty="0" smtClean="0"/>
              <a:t>UNPRPD-</a:t>
            </a:r>
            <a:r>
              <a:rPr lang="en-US" b="0" u="none" baseline="0" dirty="0" smtClean="0"/>
              <a:t> Some of the country-level joint </a:t>
            </a:r>
            <a:r>
              <a:rPr lang="en-US" b="0" u="none" baseline="0" dirty="0" err="1" smtClean="0"/>
              <a:t>programmes</a:t>
            </a:r>
            <a:r>
              <a:rPr lang="en-US" b="0" u="none" baseline="0" dirty="0" smtClean="0"/>
              <a:t> address SRHR . In 2016, UNPRPD supported a </a:t>
            </a:r>
            <a:r>
              <a:rPr lang="en-US" b="0" u="none" baseline="0" dirty="0" err="1" smtClean="0"/>
              <a:t>programme</a:t>
            </a:r>
            <a:r>
              <a:rPr lang="en-US" b="0" u="none" baseline="0" dirty="0" smtClean="0"/>
              <a:t> in Bolivia setting the  National Technical Norms for Comprehensive Sexual and Reproductive Healthcare for persons with disabilities, which was adopted by a Ministerial Resolution, as well as the capacity building of Ministry of Health for improved delivery of SRH services to persons with disabilities, as well as the development of a Guide on Sexuality Education for persons with disabilities and for parents of children and adolescents with disabilities. The </a:t>
            </a:r>
            <a:r>
              <a:rPr lang="en-US" b="0" u="none" baseline="0" dirty="0" err="1" smtClean="0"/>
              <a:t>programme</a:t>
            </a:r>
            <a:r>
              <a:rPr lang="en-US" b="0" u="none" baseline="0" dirty="0" smtClean="0"/>
              <a:t> also supported Bolivian Ministry of Justice to develop a protocol on access to justice for persons with disabilities, with the Integral System of Prevention, Care, Punishment and Eradication of Gender-based Violence (SIPPASE).</a:t>
            </a:r>
          </a:p>
          <a:p>
            <a:pPr marL="0" indent="0">
              <a:buFont typeface="Arial" panose="020B0604020202020204" pitchFamily="34" charset="0"/>
              <a:buNone/>
            </a:pPr>
            <a:endParaRPr lang="en-US" b="0" u="none"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none" baseline="0" dirty="0" smtClean="0"/>
              <a:t>WHO-</a:t>
            </a:r>
            <a:r>
              <a:rPr lang="en-US" b="0" u="none" baseline="0" dirty="0" smtClean="0"/>
              <a:t>supports improving the access to service across all health care </a:t>
            </a:r>
            <a:r>
              <a:rPr lang="en-US" b="0" u="none" baseline="0" dirty="0" err="1" smtClean="0"/>
              <a:t>programmes</a:t>
            </a:r>
            <a:r>
              <a:rPr lang="en-US" b="0" u="none" baseline="0" dirty="0" smtClean="0"/>
              <a:t>, including those on SRH, and has worked with user groups to audit accessibility in order to identify barriers that may prevent persons with disabilities from accessing health </a:t>
            </a:r>
            <a:r>
              <a:rPr lang="en-US" b="0" u="none" baseline="0" dirty="0" smtClean="0"/>
              <a:t>services, WHO and UNFPA developed “</a:t>
            </a:r>
            <a:r>
              <a:rPr lang="en-US" sz="1200" b="0" i="0" kern="1200" dirty="0" smtClean="0">
                <a:solidFill>
                  <a:schemeClr val="tx1"/>
                </a:solidFill>
                <a:effectLst/>
                <a:latin typeface="+mn-lt"/>
                <a:ea typeface="+mn-ea"/>
                <a:cs typeface="+mn-cs"/>
              </a:rPr>
              <a:t>Promoting sexual and reproductive health for persons with disabilities” in 2009</a:t>
            </a:r>
          </a:p>
          <a:p>
            <a:pPr marL="0" indent="0">
              <a:buFont typeface="Arial" panose="020B0604020202020204" pitchFamily="34" charset="0"/>
              <a:buNone/>
            </a:pPr>
            <a:endParaRPr lang="en-US" b="0" u="none" baseline="0" dirty="0" smtClean="0"/>
          </a:p>
          <a:p>
            <a:pPr marL="0" indent="0">
              <a:buFont typeface="Arial" panose="020B0604020202020204" pitchFamily="34" charset="0"/>
              <a:buNone/>
            </a:pPr>
            <a:endParaRPr lang="en-US" b="0" u="none" baseline="0" dirty="0" smtClean="0"/>
          </a:p>
          <a:p>
            <a:pPr marL="0" indent="0">
              <a:buFont typeface="Arial" panose="020B0604020202020204" pitchFamily="34" charset="0"/>
              <a:buNone/>
            </a:pPr>
            <a:r>
              <a:rPr lang="en-US" b="1" u="none" baseline="0" dirty="0" smtClean="0"/>
              <a:t>UNICEF- </a:t>
            </a:r>
            <a:r>
              <a:rPr lang="en-US" b="0" u="none" baseline="0" dirty="0" smtClean="0"/>
              <a:t>supports promoting the participation of persons with disability, particularly adolescents and women, with a focus on addressing HIV/AIDS</a:t>
            </a:r>
          </a:p>
          <a:p>
            <a:pPr marL="0" indent="0">
              <a:buFont typeface="Arial" panose="020B0604020202020204" pitchFamily="34" charset="0"/>
              <a:buNone/>
            </a:pPr>
            <a:endParaRPr lang="en-US" b="0" u="none" baseline="0" dirty="0" smtClean="0"/>
          </a:p>
          <a:p>
            <a:pPr marL="0" indent="0">
              <a:buFont typeface="Arial" panose="020B0604020202020204" pitchFamily="34" charset="0"/>
              <a:buNone/>
            </a:pPr>
            <a:r>
              <a:rPr lang="en-US" b="1" u="none" baseline="0" dirty="0" smtClean="0"/>
              <a:t>UN Women- </a:t>
            </a:r>
            <a:r>
              <a:rPr lang="en-US" b="0" u="none" baseline="0" dirty="0" smtClean="0"/>
              <a:t>is increasing its attention to disability in a range of areas including gender equality, women's empowerment, and violence against women and girls with disability</a:t>
            </a:r>
          </a:p>
          <a:p>
            <a:pPr marL="0" indent="0">
              <a:buFont typeface="Arial" panose="020B0604020202020204" pitchFamily="34" charset="0"/>
              <a:buNone/>
            </a:pPr>
            <a:endParaRPr lang="en-US" b="0" u="none" baseline="0" dirty="0" smtClean="0"/>
          </a:p>
          <a:p>
            <a:pPr marL="171450" indent="-171450">
              <a:buFont typeface="Arial" panose="020B0604020202020204" pitchFamily="34" charset="0"/>
              <a:buChar char="•"/>
            </a:pPr>
            <a:endParaRPr lang="en-US" b="0" u="none" dirty="0"/>
          </a:p>
        </p:txBody>
      </p:sp>
      <p:sp>
        <p:nvSpPr>
          <p:cNvPr id="4" name="Slide Number Placeholder 3"/>
          <p:cNvSpPr>
            <a:spLocks noGrp="1"/>
          </p:cNvSpPr>
          <p:nvPr>
            <p:ph type="sldNum" sz="quarter" idx="10"/>
          </p:nvPr>
        </p:nvSpPr>
        <p:spPr/>
        <p:txBody>
          <a:bodyPr/>
          <a:lstStyle/>
          <a:p>
            <a:fld id="{C45A8A8B-CDAB-45B3-A7DC-D5EC5A1DBE8B}" type="slidenum">
              <a:rPr lang="en-US" smtClean="0"/>
              <a:t>6</a:t>
            </a:fld>
            <a:endParaRPr lang="en-US"/>
          </a:p>
        </p:txBody>
      </p:sp>
    </p:spTree>
    <p:extLst>
      <p:ext uri="{BB962C8B-B14F-4D97-AF65-F5344CB8AC3E}">
        <p14:creationId xmlns:p14="http://schemas.microsoft.com/office/powerpoint/2010/main" val="313474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ABD41D-2DF9-4C26-B947-74792B2C21FF}"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350436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ABD41D-2DF9-4C26-B947-74792B2C21FF}"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3760159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ABD41D-2DF9-4C26-B947-74792B2C21FF}"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233244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ABD41D-2DF9-4C26-B947-74792B2C21FF}"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2135255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ABD41D-2DF9-4C26-B947-74792B2C21FF}" type="datetimeFigureOut">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35307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ABD41D-2DF9-4C26-B947-74792B2C21FF}" type="datetimeFigureOut">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53807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ABD41D-2DF9-4C26-B947-74792B2C21FF}" type="datetimeFigureOut">
              <a:rPr lang="en-US" smtClean="0"/>
              <a:t>12/14/2017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357793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ABD41D-2DF9-4C26-B947-74792B2C21FF}" type="datetimeFigureOut">
              <a:rPr lang="en-US" smtClean="0"/>
              <a:t>12/14/2017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226248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BD41D-2DF9-4C26-B947-74792B2C21FF}" type="datetimeFigureOut">
              <a:rPr lang="en-US" smtClean="0"/>
              <a:t>12/14/2017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1643591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ABD41D-2DF9-4C26-B947-74792B2C21FF}" type="datetimeFigureOut">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30315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ABD41D-2DF9-4C26-B947-74792B2C21FF}" type="datetimeFigureOut">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DB252-C5A0-4052-BDEE-FF7274ABC60B}" type="slidenum">
              <a:rPr lang="en-US" smtClean="0"/>
              <a:t>‹#›</a:t>
            </a:fld>
            <a:endParaRPr lang="en-US"/>
          </a:p>
        </p:txBody>
      </p:sp>
    </p:spTree>
    <p:extLst>
      <p:ext uri="{BB962C8B-B14F-4D97-AF65-F5344CB8AC3E}">
        <p14:creationId xmlns:p14="http://schemas.microsoft.com/office/powerpoint/2010/main" val="1912850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ABD41D-2DF9-4C26-B947-74792B2C21FF}" type="datetimeFigureOut">
              <a:rPr lang="en-US" smtClean="0"/>
              <a:t>12/14/2017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DB252-C5A0-4052-BDEE-FF7274ABC60B}" type="slidenum">
              <a:rPr lang="en-US" smtClean="0"/>
              <a:t>‹#›</a:t>
            </a:fld>
            <a:endParaRPr lang="en-US"/>
          </a:p>
        </p:txBody>
      </p:sp>
    </p:spTree>
    <p:extLst>
      <p:ext uri="{BB962C8B-B14F-4D97-AF65-F5344CB8AC3E}">
        <p14:creationId xmlns:p14="http://schemas.microsoft.com/office/powerpoint/2010/main" val="2299523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0952"/>
            <a:ext cx="9144000" cy="2387600"/>
          </a:xfrm>
        </p:spPr>
        <p:txBody>
          <a:bodyPr/>
          <a:lstStyle/>
          <a:p>
            <a:r>
              <a:rPr lang="en-US" b="1" dirty="0" smtClean="0">
                <a:latin typeface="+mn-lt"/>
              </a:rPr>
              <a:t>UN Flagship Report on Disability</a:t>
            </a:r>
            <a:endParaRPr lang="en-US" b="1" dirty="0">
              <a:latin typeface="+mn-lt"/>
            </a:endParaRPr>
          </a:p>
        </p:txBody>
      </p:sp>
      <p:sp>
        <p:nvSpPr>
          <p:cNvPr id="3" name="Subtitle 2"/>
          <p:cNvSpPr>
            <a:spLocks noGrp="1"/>
          </p:cNvSpPr>
          <p:nvPr>
            <p:ph type="subTitle" idx="1"/>
          </p:nvPr>
        </p:nvSpPr>
        <p:spPr>
          <a:xfrm>
            <a:off x="1524000" y="2687637"/>
            <a:ext cx="5959929" cy="2733447"/>
          </a:xfrm>
        </p:spPr>
        <p:txBody>
          <a:bodyPr>
            <a:normAutofit/>
          </a:bodyPr>
          <a:lstStyle/>
          <a:p>
            <a:r>
              <a:rPr lang="en-US" sz="4800" b="1" dirty="0" smtClean="0"/>
              <a:t>Sexual Reproductive Health and Rights Chapter</a:t>
            </a:r>
            <a:endParaRPr lang="en-US" sz="4800" b="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13271" y="2136648"/>
            <a:ext cx="3429000" cy="4572000"/>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729" y="457162"/>
            <a:ext cx="1765935" cy="675640"/>
          </a:xfrm>
          <a:prstGeom prst="rect">
            <a:avLst/>
          </a:prstGeom>
          <a:noFill/>
          <a:ln>
            <a:noFill/>
          </a:ln>
          <a:extLst/>
        </p:spPr>
      </p:pic>
    </p:spTree>
    <p:extLst>
      <p:ext uri="{BB962C8B-B14F-4D97-AF65-F5344CB8AC3E}">
        <p14:creationId xmlns:p14="http://schemas.microsoft.com/office/powerpoint/2010/main" val="1524864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5" y="-137919"/>
            <a:ext cx="10515600" cy="1325563"/>
          </a:xfrm>
        </p:spPr>
        <p:txBody>
          <a:bodyPr>
            <a:normAutofit/>
          </a:bodyPr>
          <a:lstStyle/>
          <a:p>
            <a:pPr algn="ctr"/>
            <a:r>
              <a:rPr lang="en-US" b="1" dirty="0" smtClean="0">
                <a:latin typeface="+mn-lt"/>
              </a:rPr>
              <a:t>Introduction-Why SRHR?</a:t>
            </a:r>
            <a:endParaRPr lang="en-US" b="1" dirty="0">
              <a:latin typeface="+mn-lt"/>
            </a:endParaRPr>
          </a:p>
        </p:txBody>
      </p:sp>
      <p:sp>
        <p:nvSpPr>
          <p:cNvPr id="3" name="Content Placeholder 2"/>
          <p:cNvSpPr>
            <a:spLocks noGrp="1"/>
          </p:cNvSpPr>
          <p:nvPr>
            <p:ph idx="1"/>
          </p:nvPr>
        </p:nvSpPr>
        <p:spPr>
          <a:xfrm>
            <a:off x="838200" y="1045030"/>
            <a:ext cx="10515600" cy="5812970"/>
          </a:xfrm>
        </p:spPr>
        <p:txBody>
          <a:bodyPr>
            <a:normAutofit lnSpcReduction="10000"/>
          </a:bodyPr>
          <a:lstStyle/>
          <a:p>
            <a:r>
              <a:rPr lang="en-GB" sz="3500" dirty="0" smtClean="0"/>
              <a:t>Unplanned </a:t>
            </a:r>
            <a:r>
              <a:rPr lang="en-GB" sz="3500" dirty="0"/>
              <a:t>pregnancies, sexually transmitted </a:t>
            </a:r>
            <a:r>
              <a:rPr lang="en-GB" sz="3500" dirty="0" smtClean="0"/>
              <a:t>infections(STIs) </a:t>
            </a:r>
            <a:r>
              <a:rPr lang="en-GB" sz="3500" dirty="0"/>
              <a:t>including HIV/AIDS</a:t>
            </a:r>
            <a:r>
              <a:rPr lang="en-GB" sz="3500" dirty="0" smtClean="0"/>
              <a:t>, gender-based violence</a:t>
            </a:r>
            <a:r>
              <a:rPr lang="en-GB" sz="3500" dirty="0"/>
              <a:t>, to </a:t>
            </a:r>
            <a:r>
              <a:rPr lang="en-GB" sz="3500" dirty="0" smtClean="0"/>
              <a:t>which many persons with disabilities are exposed, are a major threat to their personal development, health and life quality</a:t>
            </a:r>
          </a:p>
          <a:p>
            <a:r>
              <a:rPr lang="en-GB" sz="3600" dirty="0" smtClean="0"/>
              <a:t>A </a:t>
            </a:r>
            <a:r>
              <a:rPr lang="en-GB" sz="3600" dirty="0"/>
              <a:t>growing body of data now confirms the fact that that persons with disabilities are as sexually active as their non-disabled peers </a:t>
            </a:r>
            <a:r>
              <a:rPr lang="en-GB" sz="3600" dirty="0" smtClean="0"/>
              <a:t>and </a:t>
            </a:r>
            <a:r>
              <a:rPr lang="en-GB" sz="3600" dirty="0"/>
              <a:t>have similar needs </a:t>
            </a:r>
            <a:r>
              <a:rPr lang="en-GB" sz="3600" dirty="0" smtClean="0"/>
              <a:t>for SRH services,</a:t>
            </a:r>
            <a:r>
              <a:rPr lang="en-US" sz="3600" dirty="0"/>
              <a:t> </a:t>
            </a:r>
            <a:r>
              <a:rPr lang="en-US" sz="3600" dirty="0" smtClean="0"/>
              <a:t>and  </a:t>
            </a:r>
            <a:r>
              <a:rPr lang="en-US" sz="3600" dirty="0"/>
              <a:t>often </a:t>
            </a:r>
            <a:r>
              <a:rPr lang="en-US" sz="3600" dirty="0" smtClean="0"/>
              <a:t>have greater </a:t>
            </a:r>
            <a:r>
              <a:rPr lang="en-US" sz="3600" dirty="0"/>
              <a:t>needs at the point of care. </a:t>
            </a:r>
            <a:endParaRPr lang="en-GB" sz="3600" dirty="0" smtClean="0"/>
          </a:p>
          <a:p>
            <a:r>
              <a:rPr lang="en-US" sz="3600" dirty="0"/>
              <a:t>Persons with disabilities are up to 3 times more likely to experience physical, sexual, and emotional </a:t>
            </a:r>
            <a:r>
              <a:rPr lang="en-US" sz="3600" dirty="0" smtClean="0"/>
              <a:t>violence</a:t>
            </a:r>
          </a:p>
          <a:p>
            <a:pPr marL="0" indent="0">
              <a:buNone/>
            </a:pPr>
            <a:endParaRPr lang="en-US" sz="3600" dirty="0"/>
          </a:p>
          <a:p>
            <a:endParaRPr lang="en-GB" sz="3600" dirty="0" smtClean="0"/>
          </a:p>
          <a:p>
            <a:endParaRPr lang="en-GB" sz="3500" dirty="0" smtClean="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630" y="187042"/>
            <a:ext cx="1765935" cy="675640"/>
          </a:xfrm>
          <a:prstGeom prst="rect">
            <a:avLst/>
          </a:prstGeom>
          <a:noFill/>
          <a:ln>
            <a:noFill/>
          </a:ln>
          <a:extLst/>
        </p:spPr>
      </p:pic>
    </p:spTree>
    <p:extLst>
      <p:ext uri="{BB962C8B-B14F-4D97-AF65-F5344CB8AC3E}">
        <p14:creationId xmlns:p14="http://schemas.microsoft.com/office/powerpoint/2010/main" val="148703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131504"/>
              </p:ext>
            </p:extLst>
          </p:nvPr>
        </p:nvGraphicFramePr>
        <p:xfrm>
          <a:off x="326572" y="1"/>
          <a:ext cx="11674927" cy="6932330"/>
        </p:xfrm>
        <a:graphic>
          <a:graphicData uri="http://schemas.openxmlformats.org/drawingml/2006/table">
            <a:tbl>
              <a:tblPr firstRow="1" firstCol="1" bandRow="1"/>
              <a:tblGrid>
                <a:gridCol w="5833208"/>
                <a:gridCol w="5841719"/>
              </a:tblGrid>
              <a:tr h="616348">
                <a:tc gridSpan="2">
                  <a:txBody>
                    <a:bodyPr/>
                    <a:lstStyle/>
                    <a:p>
                      <a:pPr marL="0" marR="0" algn="ctr">
                        <a:spcBef>
                          <a:spcPts val="0"/>
                        </a:spcBef>
                        <a:spcAft>
                          <a:spcPts val="0"/>
                        </a:spcAft>
                      </a:pPr>
                      <a:r>
                        <a:rPr lang="en-GB" sz="2000" b="1" dirty="0">
                          <a:solidFill>
                            <a:srgbClr val="FFFFFF"/>
                          </a:solidFill>
                          <a:effectLst/>
                          <a:latin typeface="Helvetica" panose="020B0604020202020204" pitchFamily="34" charset="0"/>
                          <a:ea typeface="Cambria" panose="02040503050406030204" pitchFamily="18" charset="0"/>
                          <a:cs typeface="Times New Roman" panose="02020603050405020304" pitchFamily="18" charset="0"/>
                        </a:rPr>
                        <a:t>Cross-Cutting Guidelines for Action</a:t>
                      </a:r>
                      <a:endParaRPr lang="en-US" sz="2000" dirty="0">
                        <a:effectLst/>
                        <a:latin typeface="Times New Roman" panose="02020603050405020304" pitchFamily="18" charset="0"/>
                        <a:ea typeface="MS Mincho"/>
                      </a:endParaRPr>
                    </a:p>
                  </a:txBody>
                  <a:tcPr marL="52303" marR="523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497A"/>
                    </a:solidFill>
                  </a:tcPr>
                </a:tc>
                <a:tc hMerge="1">
                  <a:txBody>
                    <a:bodyPr/>
                    <a:lstStyle/>
                    <a:p>
                      <a:endParaRPr lang="en-US"/>
                    </a:p>
                  </a:txBody>
                  <a:tcPr/>
                </a:tc>
              </a:tr>
              <a:tr h="910701">
                <a:tc gridSpan="2">
                  <a:txBody>
                    <a:bodyPr/>
                    <a:lstStyle/>
                    <a:p>
                      <a:pPr marL="0" marR="0">
                        <a:spcBef>
                          <a:spcPts val="0"/>
                        </a:spcBef>
                        <a:spcAft>
                          <a:spcPts val="0"/>
                        </a:spcAft>
                      </a:pPr>
                      <a:r>
                        <a:rPr lang="en-US" sz="2000" b="0" dirty="0" smtClean="0">
                          <a:solidFill>
                            <a:schemeClr val="tx1"/>
                          </a:solidFill>
                          <a:effectLst/>
                          <a:latin typeface="Times New Roman" panose="02020603050405020304" pitchFamily="18" charset="0"/>
                          <a:ea typeface="Cambria" panose="02040503050406030204" pitchFamily="18" charset="0"/>
                          <a:cs typeface="+mn-cs"/>
                        </a:rPr>
                        <a:t>1.</a:t>
                      </a:r>
                      <a:r>
                        <a:rPr lang="en-US" sz="2000" b="0" baseline="0" dirty="0" smtClean="0">
                          <a:solidFill>
                            <a:schemeClr val="tx1"/>
                          </a:solidFill>
                          <a:effectLst/>
                          <a:latin typeface="Times New Roman" panose="02020603050405020304" pitchFamily="18" charset="0"/>
                          <a:ea typeface="Cambria" panose="02040503050406030204" pitchFamily="18" charset="0"/>
                          <a:cs typeface="+mn-cs"/>
                        </a:rPr>
                        <a:t>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Creating </a:t>
                      </a:r>
                      <a:r>
                        <a:rPr lang="en-GB" sz="2000" b="1" dirty="0">
                          <a:effectLst/>
                          <a:latin typeface="Helvetica" panose="020B0604020202020204" pitchFamily="34" charset="0"/>
                          <a:ea typeface="Cambria" panose="02040503050406030204" pitchFamily="18" charset="0"/>
                          <a:cs typeface="Times New Roman" panose="02020603050405020304" pitchFamily="18" charset="0"/>
                        </a:rPr>
                        <a:t>an enabling legislative and policy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environment</a:t>
                      </a:r>
                      <a:endParaRPr lang="en-US" sz="2000" b="1" dirty="0" smtClean="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2000" b="1" dirty="0" smtClean="0">
                          <a:effectLst/>
                          <a:latin typeface="Cambria" panose="02040503050406030204" pitchFamily="18" charset="0"/>
                          <a:ea typeface="Cambria" panose="02040503050406030204" pitchFamily="18" charset="0"/>
                          <a:cs typeface="Times New Roman" panose="02020603050405020304" pitchFamily="18" charset="0"/>
                        </a:rPr>
                        <a:t>2.</a:t>
                      </a:r>
                      <a:r>
                        <a:rPr lang="en-US" sz="2000" b="1" baseline="0" dirty="0" smtClean="0">
                          <a:effectLst/>
                          <a:latin typeface="Cambria" panose="02040503050406030204" pitchFamily="18" charset="0"/>
                          <a:ea typeface="Cambria" panose="02040503050406030204" pitchFamily="18" charset="0"/>
                          <a:cs typeface="Times New Roman" panose="02020603050405020304" pitchFamily="18" charset="0"/>
                        </a:rPr>
                        <a:t>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Programme </a:t>
                      </a:r>
                      <a:r>
                        <a:rPr lang="en-GB" sz="2000" b="1" dirty="0">
                          <a:effectLst/>
                          <a:latin typeface="Helvetica" panose="020B0604020202020204" pitchFamily="34" charset="0"/>
                          <a:ea typeface="Cambria" panose="02040503050406030204" pitchFamily="18" charset="0"/>
                          <a:cs typeface="Times New Roman" panose="02020603050405020304" pitchFamily="18" charset="0"/>
                        </a:rPr>
                        <a:t>development, implementation, and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monitoring</a:t>
                      </a:r>
                      <a:endParaRPr lang="en-US" sz="2000" b="1" dirty="0" smtClean="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2000" b="1" dirty="0" smtClean="0">
                          <a:effectLst/>
                          <a:latin typeface="Cambria" panose="02040503050406030204" pitchFamily="18" charset="0"/>
                          <a:ea typeface="Cambria" panose="02040503050406030204" pitchFamily="18" charset="0"/>
                          <a:cs typeface="Times New Roman" panose="02020603050405020304" pitchFamily="18" charset="0"/>
                        </a:rPr>
                        <a:t>3.</a:t>
                      </a:r>
                      <a:r>
                        <a:rPr lang="en-US" sz="2000" b="1" baseline="0" dirty="0" smtClean="0">
                          <a:effectLst/>
                          <a:latin typeface="Cambria" panose="02040503050406030204" pitchFamily="18" charset="0"/>
                          <a:ea typeface="Cambria" panose="02040503050406030204" pitchFamily="18" charset="0"/>
                          <a:cs typeface="Times New Roman" panose="02020603050405020304" pitchFamily="18" charset="0"/>
                        </a:rPr>
                        <a:t>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Designing </a:t>
                      </a:r>
                      <a:r>
                        <a:rPr lang="en-GB" sz="2000" b="1" dirty="0">
                          <a:effectLst/>
                          <a:latin typeface="Helvetica" panose="020B0604020202020204" pitchFamily="34" charset="0"/>
                          <a:ea typeface="Cambria" panose="02040503050406030204" pitchFamily="18" charset="0"/>
                          <a:cs typeface="Times New Roman" panose="02020603050405020304" pitchFamily="18" charset="0"/>
                        </a:rPr>
                        <a:t>accessible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facilities</a:t>
                      </a:r>
                      <a:endParaRPr lang="en-US" sz="2000" b="1" dirty="0">
                        <a:effectLst/>
                        <a:latin typeface="Cambria" panose="02040503050406030204" pitchFamily="18" charset="0"/>
                        <a:ea typeface="MS Mincho"/>
                        <a:cs typeface="Times New Roman" panose="02020603050405020304" pitchFamily="18" charset="0"/>
                      </a:endParaRPr>
                    </a:p>
                  </a:txBody>
                  <a:tcPr marL="52303" marR="523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hMerge="1">
                  <a:txBody>
                    <a:bodyPr/>
                    <a:lstStyle/>
                    <a:p>
                      <a:endParaRPr lang="en-US"/>
                    </a:p>
                  </a:txBody>
                  <a:tcPr/>
                </a:tc>
              </a:tr>
              <a:tr h="524782">
                <a:tc>
                  <a:txBody>
                    <a:bodyPr/>
                    <a:lstStyle/>
                    <a:p>
                      <a:pPr marL="0" marR="0" algn="ctr">
                        <a:spcBef>
                          <a:spcPts val="0"/>
                        </a:spcBef>
                        <a:spcAft>
                          <a:spcPts val="0"/>
                        </a:spcAft>
                      </a:pPr>
                      <a:r>
                        <a:rPr lang="en-GB" sz="2000" b="1" dirty="0">
                          <a:solidFill>
                            <a:srgbClr val="FFFFFF"/>
                          </a:solidFill>
                          <a:effectLst/>
                          <a:latin typeface="Helvetica" panose="020B0604020202020204" pitchFamily="34" charset="0"/>
                          <a:ea typeface="Cambria" panose="02040503050406030204" pitchFamily="18" charset="0"/>
                          <a:cs typeface="Times New Roman" panose="02020603050405020304" pitchFamily="18" charset="0"/>
                        </a:rPr>
                        <a:t>GBV Services</a:t>
                      </a:r>
                      <a:endParaRPr lang="en-US" sz="2000" dirty="0">
                        <a:effectLst/>
                        <a:latin typeface="Times New Roman" panose="02020603050405020304" pitchFamily="18" charset="0"/>
                        <a:ea typeface="MS Mincho"/>
                      </a:endParaRPr>
                    </a:p>
                  </a:txBody>
                  <a:tcPr marL="52303" marR="523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marL="0" marR="0" algn="ctr">
                        <a:spcBef>
                          <a:spcPts val="0"/>
                        </a:spcBef>
                        <a:spcAft>
                          <a:spcPts val="0"/>
                        </a:spcAft>
                      </a:pPr>
                      <a:r>
                        <a:rPr lang="en-GB" sz="2000" b="1" dirty="0">
                          <a:solidFill>
                            <a:srgbClr val="FFFFFF"/>
                          </a:solidFill>
                          <a:effectLst/>
                          <a:latin typeface="Helvetica" panose="020B0604020202020204" pitchFamily="34" charset="0"/>
                          <a:ea typeface="Cambria" panose="02040503050406030204" pitchFamily="18" charset="0"/>
                          <a:cs typeface="Times New Roman" panose="02020603050405020304" pitchFamily="18" charset="0"/>
                        </a:rPr>
                        <a:t>SRHR Services</a:t>
                      </a:r>
                      <a:endParaRPr lang="en-US" sz="2000" dirty="0">
                        <a:effectLst/>
                        <a:latin typeface="Times New Roman" panose="02020603050405020304" pitchFamily="18" charset="0"/>
                        <a:ea typeface="MS Mincho"/>
                      </a:endParaRPr>
                    </a:p>
                  </a:txBody>
                  <a:tcPr marL="52303" marR="523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5F91"/>
                    </a:solidFill>
                  </a:tcPr>
                </a:tc>
              </a:tr>
              <a:tr h="4577568">
                <a:tc>
                  <a:txBody>
                    <a:bodyPr/>
                    <a:lstStyle/>
                    <a:p>
                      <a:pPr marL="457200" marR="0">
                        <a:spcBef>
                          <a:spcPts val="0"/>
                        </a:spcBef>
                        <a:spcAft>
                          <a:spcPts val="0"/>
                        </a:spcAft>
                      </a:pPr>
                      <a:r>
                        <a:rPr lang="en-GB" sz="2000"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 </a:t>
                      </a:r>
                      <a:endParaRPr lang="en-US" sz="2000"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GBV prevention services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Health services for GBV victims/survivors with disabilities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Justice and policing services </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Social Services—protection services </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Social Services—rehabilitation services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GBV services for women and young people with disabilities in institutional settings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Adolescent- and youth-friendly GBV services</a:t>
                      </a:r>
                      <a:endParaRPr lang="en-US" sz="2000" b="1" dirty="0">
                        <a:effectLst/>
                        <a:latin typeface="Cambria" panose="02040503050406030204" pitchFamily="18" charset="0"/>
                        <a:ea typeface="MS Mincho"/>
                        <a:cs typeface="Times New Roman" panose="02020603050405020304" pitchFamily="18" charset="0"/>
                      </a:endParaRPr>
                    </a:p>
                    <a:p>
                      <a:pPr marL="0" marR="0">
                        <a:spcBef>
                          <a:spcPts val="0"/>
                        </a:spcBef>
                        <a:spcAft>
                          <a:spcPts val="0"/>
                        </a:spcAft>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 </a:t>
                      </a:r>
                      <a:endParaRPr lang="en-US" sz="2000" b="1" dirty="0">
                        <a:effectLst/>
                        <a:latin typeface="Times New Roman" panose="02020603050405020304" pitchFamily="18" charset="0"/>
                        <a:ea typeface="MS Mincho"/>
                      </a:endParaRPr>
                    </a:p>
                    <a:p>
                      <a:pPr marL="0" marR="0">
                        <a:spcBef>
                          <a:spcPts val="0"/>
                        </a:spcBef>
                        <a:spcAft>
                          <a:spcPts val="0"/>
                        </a:spcAft>
                      </a:pPr>
                      <a:r>
                        <a:rPr lang="en-GB" sz="2000" b="1" dirty="0">
                          <a:solidFill>
                            <a:srgbClr val="000000"/>
                          </a:solidFill>
                          <a:effectLst/>
                          <a:latin typeface="Helvetica" panose="020B0604020202020204" pitchFamily="34" charset="0"/>
                          <a:ea typeface="Cambria" panose="02040503050406030204" pitchFamily="18" charset="0"/>
                          <a:cs typeface="Times New Roman" panose="02020603050405020304" pitchFamily="18" charset="0"/>
                        </a:rPr>
                        <a:t> </a:t>
                      </a:r>
                      <a:endParaRPr lang="en-US" sz="2000" dirty="0">
                        <a:effectLst/>
                        <a:latin typeface="Times New Roman" panose="02020603050405020304" pitchFamily="18" charset="0"/>
                        <a:ea typeface="MS Mincho"/>
                      </a:endParaRPr>
                    </a:p>
                  </a:txBody>
                  <a:tcPr marL="52303" marR="523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457200" marR="0">
                        <a:spcBef>
                          <a:spcPts val="0"/>
                        </a:spcBef>
                        <a:spcAft>
                          <a:spcPts val="0"/>
                        </a:spcAft>
                      </a:pPr>
                      <a:r>
                        <a:rPr lang="en-GB" sz="2000" dirty="0">
                          <a:effectLst/>
                          <a:latin typeface="Helvetica" panose="020B0604020202020204" pitchFamily="34" charset="0"/>
                          <a:ea typeface="Cambria" panose="02040503050406030204" pitchFamily="18" charset="0"/>
                          <a:cs typeface="Times New Roman" panose="02020603050405020304" pitchFamily="18" charset="0"/>
                        </a:rPr>
                        <a:t> </a:t>
                      </a:r>
                      <a:endParaRPr lang="en-US" sz="2000"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Contraceptive information, goods, and services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Maternal and </a:t>
                      </a:r>
                      <a:r>
                        <a:rPr lang="en-GB" sz="2000" b="1" dirty="0" err="1">
                          <a:effectLst/>
                          <a:latin typeface="Helvetica" panose="020B0604020202020204" pitchFamily="34" charset="0"/>
                          <a:ea typeface="Cambria" panose="02040503050406030204" pitchFamily="18" charset="0"/>
                          <a:cs typeface="Times New Roman" panose="02020603050405020304" pitchFamily="18" charset="0"/>
                        </a:rPr>
                        <a:t>newborn</a:t>
                      </a:r>
                      <a:r>
                        <a:rPr lang="en-GB" sz="2000" b="1" dirty="0">
                          <a:effectLst/>
                          <a:latin typeface="Helvetica" panose="020B0604020202020204" pitchFamily="34" charset="0"/>
                          <a:ea typeface="Cambria" panose="02040503050406030204" pitchFamily="18" charset="0"/>
                          <a:cs typeface="Times New Roman" panose="02020603050405020304" pitchFamily="18" charset="0"/>
                        </a:rPr>
                        <a:t> health services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Comprehensive Sexuality Education (CSE) and information</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Access to safe abortion services and post-abortion care</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Information, testing, and treatment services for sexually transmitted infections (STIs), including HIV</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Access to other women’s health information and services</a:t>
                      </a:r>
                      <a:endParaRPr lang="en-US" sz="2000" b="1" dirty="0">
                        <a:effectLst/>
                        <a:latin typeface="Cambria" panose="02040503050406030204" pitchFamily="18" charset="0"/>
                        <a:ea typeface="MS Mincho"/>
                        <a:cs typeface="Times New Roman" panose="02020603050405020304" pitchFamily="18" charset="0"/>
                      </a:endParaRPr>
                    </a:p>
                    <a:p>
                      <a:pPr marL="342900" marR="0" lvl="0" indent="-342900">
                        <a:spcBef>
                          <a:spcPts val="0"/>
                        </a:spcBef>
                        <a:spcAft>
                          <a:spcPts val="0"/>
                        </a:spcAft>
                        <a:buFont typeface="+mj-lt"/>
                        <a:buAutoNum type="arabicPeriod"/>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Adolescent- and youth-friendly </a:t>
                      </a:r>
                      <a:r>
                        <a:rPr lang="en-GB" sz="2000" b="1" dirty="0" smtClean="0">
                          <a:effectLst/>
                          <a:latin typeface="Helvetica" panose="020B0604020202020204" pitchFamily="34" charset="0"/>
                          <a:ea typeface="Cambria" panose="02040503050406030204" pitchFamily="18" charset="0"/>
                          <a:cs typeface="Times New Roman" panose="02020603050405020304" pitchFamily="18" charset="0"/>
                        </a:rPr>
                        <a:t>SRH </a:t>
                      </a:r>
                      <a:r>
                        <a:rPr lang="en-GB" sz="2000" b="1" dirty="0">
                          <a:effectLst/>
                          <a:latin typeface="Helvetica" panose="020B0604020202020204" pitchFamily="34" charset="0"/>
                          <a:ea typeface="Cambria" panose="02040503050406030204" pitchFamily="18" charset="0"/>
                          <a:cs typeface="Times New Roman" panose="02020603050405020304" pitchFamily="18" charset="0"/>
                        </a:rPr>
                        <a:t>services</a:t>
                      </a:r>
                      <a:endParaRPr lang="en-US" sz="2000" b="1" dirty="0">
                        <a:effectLst/>
                        <a:latin typeface="Cambria" panose="02040503050406030204" pitchFamily="18" charset="0"/>
                        <a:ea typeface="MS Mincho"/>
                        <a:cs typeface="Times New Roman" panose="02020603050405020304" pitchFamily="18" charset="0"/>
                      </a:endParaRPr>
                    </a:p>
                    <a:p>
                      <a:pPr marL="457200" marR="0">
                        <a:spcBef>
                          <a:spcPts val="0"/>
                        </a:spcBef>
                        <a:spcAft>
                          <a:spcPts val="0"/>
                        </a:spcAft>
                      </a:pPr>
                      <a:r>
                        <a:rPr lang="en-GB" sz="2000" b="1" dirty="0">
                          <a:effectLst/>
                          <a:latin typeface="Helvetica" panose="020B0604020202020204" pitchFamily="34" charset="0"/>
                          <a:ea typeface="Cambria" panose="02040503050406030204" pitchFamily="18" charset="0"/>
                          <a:cs typeface="Times New Roman" panose="02020603050405020304" pitchFamily="18" charset="0"/>
                        </a:rPr>
                        <a:t> </a:t>
                      </a:r>
                      <a:endParaRPr lang="en-US" sz="2000" b="1" dirty="0">
                        <a:effectLst/>
                        <a:latin typeface="Cambria" panose="02040503050406030204" pitchFamily="18" charset="0"/>
                        <a:ea typeface="MS Mincho"/>
                        <a:cs typeface="Times New Roman" panose="02020603050405020304" pitchFamily="18" charset="0"/>
                      </a:endParaRPr>
                    </a:p>
                  </a:txBody>
                  <a:tcPr marL="52303" marR="523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r>
            </a:tbl>
          </a:graphicData>
        </a:graphic>
      </p:graphicFrame>
    </p:spTree>
    <p:extLst>
      <p:ext uri="{BB962C8B-B14F-4D97-AF65-F5344CB8AC3E}">
        <p14:creationId xmlns:p14="http://schemas.microsoft.com/office/powerpoint/2010/main" val="405241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869" y="207589"/>
            <a:ext cx="9872262" cy="1368988"/>
          </a:xfrm>
        </p:spPr>
        <p:txBody>
          <a:bodyPr>
            <a:normAutofit/>
          </a:bodyPr>
          <a:lstStyle/>
          <a:p>
            <a:pPr marL="0" indent="0">
              <a:buNone/>
            </a:pPr>
            <a:r>
              <a:rPr lang="en-US" sz="3600" b="1" dirty="0" smtClean="0"/>
              <a:t>International legislation for persons with disabilities on sexual and reproductive health</a:t>
            </a:r>
          </a:p>
        </p:txBody>
      </p:sp>
      <p:sp>
        <p:nvSpPr>
          <p:cNvPr id="5" name="TextBox 4"/>
          <p:cNvSpPr txBox="1"/>
          <p:nvPr/>
        </p:nvSpPr>
        <p:spPr>
          <a:xfrm>
            <a:off x="838200" y="1967697"/>
            <a:ext cx="10515600" cy="4462760"/>
          </a:xfrm>
          <a:prstGeom prst="rect">
            <a:avLst/>
          </a:prstGeom>
          <a:noFill/>
        </p:spPr>
        <p:txBody>
          <a:bodyPr wrap="square" rtlCol="0">
            <a:spAutoFit/>
          </a:bodyPr>
          <a:lstStyle/>
          <a:p>
            <a:pPr marL="457200" indent="-457200">
              <a:buFont typeface="Arial" panose="020B0604020202020204" pitchFamily="34" charset="0"/>
              <a:buChar char="•"/>
            </a:pPr>
            <a:r>
              <a:rPr lang="en-US" sz="3600" dirty="0"/>
              <a:t>Convention on the Rights of Persons with </a:t>
            </a:r>
            <a:r>
              <a:rPr lang="en-US" sz="3600" dirty="0" smtClean="0"/>
              <a:t>Disabilities </a:t>
            </a:r>
            <a:r>
              <a:rPr lang="en-US" sz="3600" dirty="0"/>
              <a:t>(CPRD) </a:t>
            </a:r>
            <a:endParaRPr lang="en-US" sz="3600" dirty="0" smtClean="0"/>
          </a:p>
          <a:p>
            <a:pPr marL="457200" indent="-457200">
              <a:buFont typeface="Arial" panose="020B0604020202020204" pitchFamily="34" charset="0"/>
              <a:buChar char="•"/>
            </a:pPr>
            <a:r>
              <a:rPr lang="en-US" sz="3600" dirty="0" smtClean="0"/>
              <a:t>International </a:t>
            </a:r>
            <a:r>
              <a:rPr lang="en-US" sz="3600" dirty="0"/>
              <a:t>Conference on Population </a:t>
            </a:r>
            <a:r>
              <a:rPr lang="en-US" sz="3600" dirty="0" smtClean="0"/>
              <a:t>and Development </a:t>
            </a:r>
            <a:r>
              <a:rPr lang="en-US" sz="3600" dirty="0" err="1" smtClean="0"/>
              <a:t>Programme</a:t>
            </a:r>
            <a:r>
              <a:rPr lang="en-US" sz="3600" dirty="0" smtClean="0"/>
              <a:t> of Action (ICPD </a:t>
            </a:r>
            <a:r>
              <a:rPr lang="en-US" sz="3600" dirty="0" err="1" smtClean="0"/>
              <a:t>PoA</a:t>
            </a:r>
            <a:r>
              <a:rPr lang="en-US" sz="3600" dirty="0" smtClean="0"/>
              <a:t>)</a:t>
            </a:r>
          </a:p>
          <a:p>
            <a:pPr marL="457200" indent="-457200">
              <a:buFont typeface="Arial" panose="020B0604020202020204" pitchFamily="34" charset="0"/>
              <a:buChar char="•"/>
            </a:pPr>
            <a:r>
              <a:rPr lang="en-GB" sz="3600" dirty="0"/>
              <a:t>T</a:t>
            </a:r>
            <a:r>
              <a:rPr lang="en-GB" sz="3600" dirty="0" smtClean="0"/>
              <a:t>he </a:t>
            </a:r>
            <a:r>
              <a:rPr lang="en-GB" sz="3600" dirty="0"/>
              <a:t>Convention on the Elimination of All Forms of Discrimination Against Women (CEDAW</a:t>
            </a:r>
            <a:r>
              <a:rPr lang="en-GB" sz="3600" dirty="0" smtClean="0"/>
              <a:t>)</a:t>
            </a:r>
          </a:p>
          <a:p>
            <a:endParaRPr lang="en-US" sz="3600" dirty="0" smtClean="0"/>
          </a:p>
          <a:p>
            <a:pPr marL="457200" indent="-457200">
              <a:buFont typeface="Arial" panose="020B0604020202020204" pitchFamily="34" charset="0"/>
              <a:buChar char="•"/>
            </a:pPr>
            <a:endParaRPr lang="en-US" sz="3200"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34" y="216443"/>
            <a:ext cx="1765935" cy="675640"/>
          </a:xfrm>
          <a:prstGeom prst="rect">
            <a:avLst/>
          </a:prstGeom>
          <a:noFill/>
          <a:ln>
            <a:noFill/>
          </a:ln>
          <a:extLst/>
        </p:spPr>
      </p:pic>
    </p:spTree>
    <p:extLst>
      <p:ext uri="{BB962C8B-B14F-4D97-AF65-F5344CB8AC3E}">
        <p14:creationId xmlns:p14="http://schemas.microsoft.com/office/powerpoint/2010/main" val="2489383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4040" y="254402"/>
            <a:ext cx="9775670" cy="1325563"/>
          </a:xfrm>
        </p:spPr>
        <p:txBody>
          <a:bodyPr>
            <a:normAutofit fontScale="90000"/>
          </a:bodyPr>
          <a:lstStyle/>
          <a:p>
            <a:r>
              <a:rPr lang="en-US" sz="4000" b="1" dirty="0" smtClean="0">
                <a:latin typeface="+mn-lt"/>
              </a:rPr>
              <a:t>Situation </a:t>
            </a:r>
            <a:r>
              <a:rPr lang="en-US" sz="4000" b="1" dirty="0">
                <a:latin typeface="+mn-lt"/>
              </a:rPr>
              <a:t>of persons experiencing disability: </a:t>
            </a:r>
            <a:r>
              <a:rPr lang="en-US" sz="4000" b="1" dirty="0" smtClean="0">
                <a:latin typeface="+mn-lt"/>
              </a:rPr>
              <a:t/>
            </a:r>
            <a:br>
              <a:rPr lang="en-US" sz="4000" b="1" dirty="0" smtClean="0">
                <a:latin typeface="+mn-lt"/>
              </a:rPr>
            </a:br>
            <a:r>
              <a:rPr lang="en-US" sz="4000" b="1" dirty="0" smtClean="0">
                <a:latin typeface="+mn-lt"/>
              </a:rPr>
              <a:t>status </a:t>
            </a:r>
            <a:r>
              <a:rPr lang="en-US" sz="4000" b="1" dirty="0">
                <a:latin typeface="+mn-lt"/>
              </a:rPr>
              <a:t>and trends </a:t>
            </a:r>
            <a:r>
              <a:rPr lang="en-US" sz="4000" b="1" dirty="0"/>
              <a:t/>
            </a:r>
            <a:br>
              <a:rPr lang="en-US" sz="4000" b="1" dirty="0"/>
            </a:br>
            <a:endParaRPr lang="en-US" sz="4000" b="1" dirty="0">
              <a:latin typeface="+mn-lt"/>
            </a:endParaRPr>
          </a:p>
        </p:txBody>
      </p:sp>
      <p:sp>
        <p:nvSpPr>
          <p:cNvPr id="3" name="Content Placeholder 2"/>
          <p:cNvSpPr>
            <a:spLocks noGrp="1"/>
          </p:cNvSpPr>
          <p:nvPr>
            <p:ph idx="1"/>
          </p:nvPr>
        </p:nvSpPr>
        <p:spPr/>
        <p:txBody>
          <a:bodyPr/>
          <a:lstStyle/>
          <a:p>
            <a:r>
              <a:rPr lang="en-GB" sz="3600" dirty="0"/>
              <a:t>Structural/environmental barriers to sexual and reproductive </a:t>
            </a:r>
            <a:r>
              <a:rPr lang="en-GB" sz="3600" dirty="0" smtClean="0"/>
              <a:t>health</a:t>
            </a:r>
          </a:p>
          <a:p>
            <a:r>
              <a:rPr lang="en-GB" sz="3600" dirty="0"/>
              <a:t>Attitudinal barriers to sexual and reproductive health</a:t>
            </a:r>
            <a:endParaRPr lang="en-US" sz="3600" dirty="0"/>
          </a:p>
          <a:p>
            <a:r>
              <a:rPr lang="en-GB" sz="3600" dirty="0" smtClean="0"/>
              <a:t> Increased vulnerability to GBV, harmful practices </a:t>
            </a:r>
          </a:p>
          <a:p>
            <a:r>
              <a:rPr lang="en-GB" sz="3600" dirty="0"/>
              <a:t>U</a:t>
            </a:r>
            <a:r>
              <a:rPr lang="en-GB" sz="3600" dirty="0" smtClean="0"/>
              <a:t>nable to exercise full autonomy</a:t>
            </a:r>
          </a:p>
          <a:p>
            <a:r>
              <a:rPr lang="en-GB" sz="3600" dirty="0" smtClean="0"/>
              <a:t>Lack of data</a:t>
            </a:r>
            <a:endParaRPr lang="en-US" dirty="0"/>
          </a:p>
          <a:p>
            <a:endParaRPr lang="en-GB" dirty="0" smtClean="0"/>
          </a:p>
          <a:p>
            <a:endParaRPr lang="en-US" dirty="0"/>
          </a:p>
          <a:p>
            <a:endParaRPr lang="en-US" dirty="0" smtClean="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069" y="254402"/>
            <a:ext cx="1765935" cy="675640"/>
          </a:xfrm>
          <a:prstGeom prst="rect">
            <a:avLst/>
          </a:prstGeom>
          <a:noFill/>
          <a:ln>
            <a:noFill/>
          </a:ln>
          <a:extLst/>
        </p:spPr>
      </p:pic>
    </p:spTree>
    <p:extLst>
      <p:ext uri="{BB962C8B-B14F-4D97-AF65-F5344CB8AC3E}">
        <p14:creationId xmlns:p14="http://schemas.microsoft.com/office/powerpoint/2010/main" val="3227686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7594" y="201351"/>
            <a:ext cx="10515600" cy="1325563"/>
          </a:xfrm>
        </p:spPr>
        <p:txBody>
          <a:bodyPr>
            <a:normAutofit/>
          </a:bodyPr>
          <a:lstStyle/>
          <a:p>
            <a:r>
              <a:rPr lang="en-US" sz="4000" b="1" dirty="0" err="1" smtClean="0">
                <a:latin typeface="+mn-lt"/>
              </a:rPr>
              <a:t>Programme</a:t>
            </a:r>
            <a:r>
              <a:rPr lang="en-US" sz="4000" b="1" dirty="0" smtClean="0">
                <a:latin typeface="+mn-lt"/>
              </a:rPr>
              <a:t> </a:t>
            </a:r>
            <a:r>
              <a:rPr lang="en-US" sz="4000" b="1" dirty="0">
                <a:latin typeface="+mn-lt"/>
              </a:rPr>
              <a:t>case </a:t>
            </a:r>
            <a:r>
              <a:rPr lang="en-US" sz="4000" b="1" dirty="0" smtClean="0">
                <a:latin typeface="+mn-lt"/>
              </a:rPr>
              <a:t>studies/UN activities</a:t>
            </a:r>
            <a:r>
              <a:rPr lang="en-US" sz="4000" b="1" dirty="0">
                <a:latin typeface="+mn-lt"/>
              </a:rPr>
              <a:t/>
            </a:r>
            <a:br>
              <a:rPr lang="en-US" sz="4000" b="1" dirty="0">
                <a:latin typeface="+mn-lt"/>
              </a:rPr>
            </a:br>
            <a:endParaRPr lang="en-US" sz="4000" b="1" dirty="0">
              <a:latin typeface="+mn-lt"/>
            </a:endParaRPr>
          </a:p>
        </p:txBody>
      </p:sp>
      <p:sp>
        <p:nvSpPr>
          <p:cNvPr id="3" name="Content Placeholder 2"/>
          <p:cNvSpPr>
            <a:spLocks noGrp="1"/>
          </p:cNvSpPr>
          <p:nvPr>
            <p:ph idx="1"/>
          </p:nvPr>
        </p:nvSpPr>
        <p:spPr/>
        <p:txBody>
          <a:bodyPr>
            <a:normAutofit fontScale="92500" lnSpcReduction="10000"/>
          </a:bodyPr>
          <a:lstStyle/>
          <a:p>
            <a:r>
              <a:rPr lang="en-US" sz="3600" dirty="0" smtClean="0"/>
              <a:t>WE DECIDE Global </a:t>
            </a:r>
            <a:r>
              <a:rPr lang="en-US" sz="3600" dirty="0" err="1" smtClean="0"/>
              <a:t>Programme</a:t>
            </a:r>
            <a:r>
              <a:rPr lang="en-US" sz="3600" dirty="0" smtClean="0"/>
              <a:t> - </a:t>
            </a:r>
            <a:r>
              <a:rPr lang="en-US" sz="3600" dirty="0"/>
              <a:t>Young Persons with Disabilities: Equal Rights and a Life free of </a:t>
            </a:r>
            <a:r>
              <a:rPr lang="en-US" sz="3600" dirty="0" smtClean="0"/>
              <a:t>Violence</a:t>
            </a:r>
            <a:r>
              <a:rPr lang="en-US" sz="3600" dirty="0"/>
              <a:t> </a:t>
            </a:r>
            <a:r>
              <a:rPr lang="en-US" sz="3600" dirty="0" smtClean="0"/>
              <a:t>(UNFPA)</a:t>
            </a:r>
          </a:p>
          <a:p>
            <a:pPr marL="0" indent="0">
              <a:buNone/>
            </a:pPr>
            <a:endParaRPr lang="en-US" sz="3600" dirty="0" smtClean="0"/>
          </a:p>
          <a:p>
            <a:r>
              <a:rPr lang="en-US" sz="3600" dirty="0"/>
              <a:t>W-DARE project (Women with Disability taking Action on </a:t>
            </a:r>
            <a:r>
              <a:rPr lang="en-US" sz="3600" dirty="0" smtClean="0"/>
              <a:t>Reproductive </a:t>
            </a:r>
            <a:r>
              <a:rPr lang="en-US" sz="3600" dirty="0"/>
              <a:t>and sexual health</a:t>
            </a:r>
            <a:r>
              <a:rPr lang="en-US" sz="3600" dirty="0" smtClean="0"/>
              <a:t>) </a:t>
            </a:r>
            <a:r>
              <a:rPr lang="en-US" sz="3600" dirty="0" smtClean="0"/>
              <a:t>, sign language on SRHR (</a:t>
            </a:r>
            <a:r>
              <a:rPr lang="en-US" sz="3600" smtClean="0"/>
              <a:t>Kenya)</a:t>
            </a:r>
            <a:endParaRPr lang="en-US" sz="3600" dirty="0" smtClean="0"/>
          </a:p>
          <a:p>
            <a:pPr marL="0" indent="0">
              <a:buNone/>
            </a:pPr>
            <a:endParaRPr lang="en-US" sz="3600" dirty="0" smtClean="0"/>
          </a:p>
          <a:p>
            <a:r>
              <a:rPr lang="en-US" sz="3600" dirty="0" smtClean="0"/>
              <a:t>UNPRPD, WHO, UNICEF, UN Women</a:t>
            </a: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713" y="201351"/>
            <a:ext cx="1765935" cy="675640"/>
          </a:xfrm>
          <a:prstGeom prst="rect">
            <a:avLst/>
          </a:prstGeom>
          <a:noFill/>
          <a:ln>
            <a:noFill/>
          </a:ln>
          <a:extLst/>
        </p:spPr>
      </p:pic>
    </p:spTree>
    <p:extLst>
      <p:ext uri="{BB962C8B-B14F-4D97-AF65-F5344CB8AC3E}">
        <p14:creationId xmlns:p14="http://schemas.microsoft.com/office/powerpoint/2010/main" val="3229733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9579" y="174055"/>
            <a:ext cx="10515600" cy="1325563"/>
          </a:xfrm>
        </p:spPr>
        <p:txBody>
          <a:bodyPr/>
          <a:lstStyle/>
          <a:p>
            <a:r>
              <a:rPr lang="en-US" b="1" dirty="0" smtClean="0">
                <a:latin typeface="+mn-lt"/>
              </a:rPr>
              <a:t>Key Recommendations</a:t>
            </a:r>
            <a:endParaRPr lang="en-US" b="1" dirty="0">
              <a:latin typeface="+mn-lt"/>
            </a:endParaRPr>
          </a:p>
        </p:txBody>
      </p:sp>
      <p:sp>
        <p:nvSpPr>
          <p:cNvPr id="3" name="Content Placeholder 2"/>
          <p:cNvSpPr>
            <a:spLocks noGrp="1"/>
          </p:cNvSpPr>
          <p:nvPr>
            <p:ph idx="1"/>
          </p:nvPr>
        </p:nvSpPr>
        <p:spPr/>
        <p:txBody>
          <a:bodyPr>
            <a:normAutofit/>
          </a:bodyPr>
          <a:lstStyle/>
          <a:p>
            <a:r>
              <a:rPr lang="en-US" sz="3600" dirty="0" smtClean="0"/>
              <a:t>Ensure access and inclusion in SRH services, including services for GBV survivors, eliminate physical and attitudinal barriers</a:t>
            </a:r>
          </a:p>
          <a:p>
            <a:r>
              <a:rPr lang="en-US" sz="3600" dirty="0" smtClean="0"/>
              <a:t>Train policymakers, </a:t>
            </a:r>
            <a:r>
              <a:rPr lang="en-US" sz="3600" dirty="0" err="1" smtClean="0"/>
              <a:t>programme</a:t>
            </a:r>
            <a:r>
              <a:rPr lang="en-US" sz="3600" dirty="0" smtClean="0"/>
              <a:t> administrators and service providers in disability inclusion</a:t>
            </a:r>
          </a:p>
          <a:p>
            <a:r>
              <a:rPr lang="en-US" sz="3600" dirty="0" smtClean="0"/>
              <a:t>Strengthen disaggregated data collection and research</a:t>
            </a:r>
          </a:p>
          <a:p>
            <a:r>
              <a:rPr lang="en-US" sz="3600" dirty="0" smtClean="0"/>
              <a:t>M&amp;E framework, budget allocation</a:t>
            </a:r>
            <a:endParaRPr lang="en-US" sz="36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9020" y="499017"/>
            <a:ext cx="1765935" cy="675640"/>
          </a:xfrm>
          <a:prstGeom prst="rect">
            <a:avLst/>
          </a:prstGeom>
          <a:noFill/>
          <a:ln>
            <a:noFill/>
          </a:ln>
          <a:extLst/>
        </p:spPr>
      </p:pic>
    </p:spTree>
    <p:extLst>
      <p:ext uri="{BB962C8B-B14F-4D97-AF65-F5344CB8AC3E}">
        <p14:creationId xmlns:p14="http://schemas.microsoft.com/office/powerpoint/2010/main" val="385681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1525</Words>
  <Application>Microsoft Office PowerPoint</Application>
  <PresentationFormat>Widescreen</PresentationFormat>
  <Paragraphs>103</Paragraphs>
  <Slides>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MS Mincho</vt:lpstr>
      <vt:lpstr>Arial</vt:lpstr>
      <vt:lpstr>Calibri</vt:lpstr>
      <vt:lpstr>Calibri Light</vt:lpstr>
      <vt:lpstr>Cambria</vt:lpstr>
      <vt:lpstr>Helvetica</vt:lpstr>
      <vt:lpstr>Times New Roman</vt:lpstr>
      <vt:lpstr>Office Theme</vt:lpstr>
      <vt:lpstr>UN Flagship Report on Disability</vt:lpstr>
      <vt:lpstr>Introduction-Why SRHR?</vt:lpstr>
      <vt:lpstr>PowerPoint Presentation</vt:lpstr>
      <vt:lpstr>PowerPoint Presentation</vt:lpstr>
      <vt:lpstr>Situation of persons experiencing disability:  status and trends  </vt:lpstr>
      <vt:lpstr>Programme case studies/UN activities </vt:lpstr>
      <vt:lpstr>Key Recommendations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Flagship Report on Disability</dc:title>
  <dc:creator>Akiko Sakaue</dc:creator>
  <cp:lastModifiedBy>Akiko Sakaue</cp:lastModifiedBy>
  <cp:revision>27</cp:revision>
  <dcterms:created xsi:type="dcterms:W3CDTF">2017-12-12T18:15:28Z</dcterms:created>
  <dcterms:modified xsi:type="dcterms:W3CDTF">2017-12-14T15:44:58Z</dcterms:modified>
</cp:coreProperties>
</file>