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79" r:id="rId2"/>
    <p:sldId id="314" r:id="rId3"/>
    <p:sldId id="310" r:id="rId4"/>
    <p:sldId id="313" r:id="rId5"/>
    <p:sldId id="316" r:id="rId6"/>
    <p:sldId id="312" r:id="rId7"/>
    <p:sldId id="315" r:id="rId8"/>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3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388F"/>
    <a:srgbClr val="F53890"/>
    <a:srgbClr val="3366FF"/>
    <a:srgbClr val="0000FF"/>
    <a:srgbClr val="FF66CC"/>
    <a:srgbClr val="FF99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72983" autoAdjust="0"/>
  </p:normalViewPr>
  <p:slideViewPr>
    <p:cSldViewPr snapToGrid="0" showGuides="1">
      <p:cViewPr varScale="1">
        <p:scale>
          <a:sx n="43" d="100"/>
          <a:sy n="43" d="100"/>
        </p:scale>
        <p:origin x="963" y="31"/>
      </p:cViewPr>
      <p:guideLst>
        <p:guide orient="horz" pos="2160"/>
        <p:guide pos="3840"/>
        <p:guide orient="horz" pos="3317"/>
      </p:guideLst>
    </p:cSldViewPr>
  </p:slideViewPr>
  <p:notesTextViewPr>
    <p:cViewPr>
      <p:scale>
        <a:sx n="1" d="1"/>
        <a:sy n="1" d="1"/>
      </p:scale>
      <p:origin x="0" y="-538"/>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7651BC17-BAEA-4709-BEB9-0E5A74FA0F9D}" type="datetimeFigureOut">
              <a:rPr kumimoji="1" lang="ja-JP" altLang="en-US" smtClean="0"/>
              <a:t>2017/12/1</a:t>
            </a:fld>
            <a:endParaRPr kumimoji="1" lang="ja-JP" altLang="en-US"/>
          </a:p>
        </p:txBody>
      </p:sp>
      <p:sp>
        <p:nvSpPr>
          <p:cNvPr id="4" name="フッター プレースホルダー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B1C74BAD-D647-429A-8991-ECF84126BCB6}" type="slidenum">
              <a:rPr kumimoji="1" lang="ja-JP" altLang="en-US" smtClean="0"/>
              <a:t>‹#›</a:t>
            </a:fld>
            <a:endParaRPr kumimoji="1" lang="ja-JP" altLang="en-US"/>
          </a:p>
        </p:txBody>
      </p:sp>
    </p:spTree>
    <p:extLst>
      <p:ext uri="{BB962C8B-B14F-4D97-AF65-F5344CB8AC3E}">
        <p14:creationId xmlns:p14="http://schemas.microsoft.com/office/powerpoint/2010/main" val="7944854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0E1ED23F-275D-429B-9C9A-72C827126F76}" type="datetimeFigureOut">
              <a:rPr kumimoji="1" lang="ja-JP" altLang="en-US" smtClean="0"/>
              <a:t>2017/12/1</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38FDB218-C695-4DFD-9238-D0C2B86EAEC8}" type="slidenum">
              <a:rPr kumimoji="1" lang="ja-JP" altLang="en-US" smtClean="0"/>
              <a:t>‹#›</a:t>
            </a:fld>
            <a:endParaRPr kumimoji="1" lang="ja-JP" altLang="en-US"/>
          </a:p>
        </p:txBody>
      </p:sp>
    </p:spTree>
    <p:extLst>
      <p:ext uri="{BB962C8B-B14F-4D97-AF65-F5344CB8AC3E}">
        <p14:creationId xmlns:p14="http://schemas.microsoft.com/office/powerpoint/2010/main" val="42333714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Thank you very much, Ambassador Gallegos.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Excellencies, ladies and gentlemen, it is my great honor that I can share our initiative on promoting support and accessibility for persons with disabilities through empowerment, today.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My name is Satoshi </a:t>
            </a:r>
            <a:r>
              <a:rPr kumimoji="1" lang="en-US" altLang="ja-JP" sz="1200" kern="1200" dirty="0" err="1">
                <a:solidFill>
                  <a:schemeClr val="tx1"/>
                </a:solidFill>
                <a:effectLst/>
                <a:latin typeface="+mn-lt"/>
                <a:ea typeface="+mn-ea"/>
                <a:cs typeface="+mn-cs"/>
              </a:rPr>
              <a:t>Iiyama</a:t>
            </a:r>
            <a:r>
              <a:rPr kumimoji="1" lang="en-US" altLang="ja-JP" sz="1200" kern="1200" dirty="0">
                <a:solidFill>
                  <a:schemeClr val="tx1"/>
                </a:solidFill>
                <a:effectLst/>
                <a:latin typeface="+mn-lt"/>
                <a:ea typeface="+mn-ea"/>
                <a:cs typeface="+mn-cs"/>
              </a:rPr>
              <a:t>, a student at The University of Tokyo.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I would like to thank UN DESA for giving me this special opportunity to represent young people and share a youth initiative.</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38FDB218-C695-4DFD-9238-D0C2B86EAEC8}" type="slidenum">
              <a:rPr kumimoji="1" lang="ja-JP" altLang="en-US" smtClean="0"/>
              <a:t>1</a:t>
            </a:fld>
            <a:endParaRPr kumimoji="1" lang="ja-JP" altLang="en-US"/>
          </a:p>
        </p:txBody>
      </p:sp>
    </p:spTree>
    <p:extLst>
      <p:ext uri="{BB962C8B-B14F-4D97-AF65-F5344CB8AC3E}">
        <p14:creationId xmlns:p14="http://schemas.microsoft.com/office/powerpoint/2010/main" val="4070602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These days, the number and complexity of mega-disasters are increasing worldwide.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Japan is one of the most disaster-prone countries, and accumulated various good practices and lessons learned.</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At the time of East Japan Great Earthquake, persons with disabilities experienced lack of access to information, being left behind in Tsunami, being excluded from evacuation sites, and lack of inclusion in decision-making.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However, at the same time, there also have been many positive experiences accumulated. One of examples is provision of psychological first aid, PFA by aid workers and volunteers in communities.</a:t>
            </a:r>
            <a:endParaRPr kumimoji="1" lang="ja-JP" altLang="ja-JP"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baseline="0" dirty="0"/>
          </a:p>
        </p:txBody>
      </p:sp>
      <p:sp>
        <p:nvSpPr>
          <p:cNvPr id="4" name="スライド番号プレースホルダー 3"/>
          <p:cNvSpPr>
            <a:spLocks noGrp="1"/>
          </p:cNvSpPr>
          <p:nvPr>
            <p:ph type="sldNum" sz="quarter" idx="10"/>
          </p:nvPr>
        </p:nvSpPr>
        <p:spPr/>
        <p:txBody>
          <a:bodyPr/>
          <a:lstStyle/>
          <a:p>
            <a:fld id="{38FDB218-C695-4DFD-9238-D0C2B86EAEC8}" type="slidenum">
              <a:rPr kumimoji="1" lang="ja-JP" altLang="en-US" smtClean="0"/>
              <a:t>2</a:t>
            </a:fld>
            <a:endParaRPr kumimoji="1" lang="ja-JP" altLang="en-US"/>
          </a:p>
        </p:txBody>
      </p:sp>
    </p:spTree>
    <p:extLst>
      <p:ext uri="{BB962C8B-B14F-4D97-AF65-F5344CB8AC3E}">
        <p14:creationId xmlns:p14="http://schemas.microsoft.com/office/powerpoint/2010/main" val="3291310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PFA is humane, supportive and practical help to fellow human beings suffering serious crisis events. PFA is useful since it can be offered by anyone as an emotional and practical support, NOT depending on medical model. PFA respects self-determination of affected persons WITHOUT forcing support. After “PFA guide for field workers” was published by WHO  in 2011, PFA has been very popular.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Japan is not an exception.</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In order to make PFA available to more people, our University and the National Information Center for Disaster Mental Health, in collaboration with the UN University and the UN Staff Counsellors Office, developed an online version of the PFA orientation with a fund from Japan Agency for Medical Research and Development. This e-orientation which is accessible with captions and audio guide will be available for free on internet soon. Currently, we are developing an additional short e-orientation on the rights of persons with disabilities in emergency settings. </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38FDB218-C695-4DFD-9238-D0C2B86EAEC8}" type="slidenum">
              <a:rPr kumimoji="1" lang="ja-JP" altLang="en-US" smtClean="0"/>
              <a:t>3</a:t>
            </a:fld>
            <a:endParaRPr kumimoji="1" lang="ja-JP" altLang="en-US"/>
          </a:p>
        </p:txBody>
      </p:sp>
    </p:spTree>
    <p:extLst>
      <p:ext uri="{BB962C8B-B14F-4D97-AF65-F5344CB8AC3E}">
        <p14:creationId xmlns:p14="http://schemas.microsoft.com/office/powerpoint/2010/main" val="1606326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Based on lessons learned from these disaster responses, we started to feel that we need a transformative measure to overcome exclusion, in particular, among marginalized ones. Particularly, Japan will be hosting 2020 Olympic and Paralympic games, and ensuring accessible environment for all is a key priority.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So we, students at the university, together with persons with disabilities, and in close partnership with </a:t>
            </a:r>
            <a:r>
              <a:rPr kumimoji="1" lang="en-US" altLang="ja-JP" sz="1200" kern="1200" dirty="0" err="1">
                <a:solidFill>
                  <a:schemeClr val="tx1"/>
                </a:solidFill>
                <a:effectLst/>
                <a:latin typeface="+mn-lt"/>
                <a:ea typeface="+mn-ea"/>
                <a:cs typeface="+mn-cs"/>
              </a:rPr>
              <a:t>Dentsu</a:t>
            </a:r>
            <a:r>
              <a:rPr kumimoji="1" lang="en-US" altLang="ja-JP" sz="1200" kern="1200" dirty="0">
                <a:solidFill>
                  <a:schemeClr val="tx1"/>
                </a:solidFill>
                <a:effectLst/>
                <a:latin typeface="+mn-lt"/>
                <a:ea typeface="+mn-ea"/>
                <a:cs typeface="+mn-cs"/>
              </a:rPr>
              <a:t>, Japan’s biggest advertising agency, revisited the </a:t>
            </a:r>
            <a:r>
              <a:rPr kumimoji="1" lang="en-US" altLang="ja-JP" sz="1200" b="1" kern="1200" dirty="0">
                <a:solidFill>
                  <a:schemeClr val="tx1"/>
                </a:solidFill>
                <a:effectLst/>
                <a:latin typeface="+mn-lt"/>
                <a:ea typeface="+mn-ea"/>
                <a:cs typeface="+mn-cs"/>
              </a:rPr>
              <a:t>Social Model </a:t>
            </a:r>
            <a:r>
              <a:rPr kumimoji="1" lang="en-US" altLang="ja-JP" sz="1200" kern="1200" dirty="0">
                <a:solidFill>
                  <a:schemeClr val="tx1"/>
                </a:solidFill>
                <a:effectLst/>
                <a:latin typeface="+mn-lt"/>
                <a:ea typeface="+mn-ea"/>
                <a:cs typeface="+mn-cs"/>
              </a:rPr>
              <a:t>in the Convention. The social model understands disability as a result of social barriers due to lack of reasonable accommodation, not individual characteristics.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Partly based on our recommendations on inclusion of persons with mental health conditions or psychosocial disabilities which we submitted to the UN, we came up with an idea </a:t>
            </a:r>
            <a:r>
              <a:rPr kumimoji="1" lang="en-US" altLang="ja-JP" sz="1200" b="1" kern="1200" dirty="0">
                <a:solidFill>
                  <a:schemeClr val="tx1"/>
                </a:solidFill>
                <a:effectLst/>
                <a:latin typeface="+mn-lt"/>
                <a:ea typeface="+mn-ea"/>
                <a:cs typeface="+mn-cs"/>
              </a:rPr>
              <a:t>to promote awareness on social model</a:t>
            </a:r>
            <a:r>
              <a:rPr kumimoji="1" lang="en-US" altLang="ja-JP" sz="1200" kern="1200" dirty="0">
                <a:solidFill>
                  <a:schemeClr val="tx1"/>
                </a:solidFill>
                <a:effectLst/>
                <a:latin typeface="+mn-lt"/>
                <a:ea typeface="+mn-ea"/>
                <a:cs typeface="+mn-cs"/>
              </a:rPr>
              <a:t> and “</a:t>
            </a:r>
            <a:r>
              <a:rPr kumimoji="1" lang="en-US" altLang="ja-JP" sz="1200" b="1" kern="1200" dirty="0">
                <a:solidFill>
                  <a:schemeClr val="tx1"/>
                </a:solidFill>
                <a:effectLst/>
                <a:latin typeface="+mn-lt"/>
                <a:ea typeface="+mn-ea"/>
                <a:cs typeface="+mn-cs"/>
              </a:rPr>
              <a:t>coming out by supporters,</a:t>
            </a:r>
            <a:r>
              <a:rPr kumimoji="1" lang="en-US" altLang="ja-JP" sz="1200" kern="1200" dirty="0">
                <a:solidFill>
                  <a:schemeClr val="tx1"/>
                </a:solidFill>
                <a:effectLst/>
                <a:latin typeface="+mn-lt"/>
                <a:ea typeface="+mn-ea"/>
                <a:cs typeface="+mn-cs"/>
              </a:rPr>
              <a:t>” because the social model is NOT widely known outside of the disability community.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We named this initiative </a:t>
            </a:r>
            <a:r>
              <a:rPr kumimoji="1" lang="en-US" altLang="ja-JP" sz="1200" b="1" kern="1200" dirty="0">
                <a:solidFill>
                  <a:schemeClr val="tx1"/>
                </a:solidFill>
                <a:effectLst/>
                <a:latin typeface="+mn-lt"/>
                <a:ea typeface="+mn-ea"/>
                <a:cs typeface="+mn-cs"/>
              </a:rPr>
              <a:t>EMPOWER Project </a:t>
            </a:r>
            <a:r>
              <a:rPr kumimoji="1" lang="en-US" altLang="ja-JP" sz="1200" kern="1200" dirty="0">
                <a:solidFill>
                  <a:schemeClr val="tx1"/>
                </a:solidFill>
                <a:effectLst/>
                <a:latin typeface="+mn-lt"/>
                <a:ea typeface="+mn-ea"/>
                <a:cs typeface="+mn-cs"/>
              </a:rPr>
              <a:t>based on the SDG Target </a:t>
            </a:r>
            <a:r>
              <a:rPr kumimoji="1" lang="en-US" altLang="ja-JP" sz="1200" b="1" kern="1200" dirty="0">
                <a:solidFill>
                  <a:schemeClr val="tx1"/>
                </a:solidFill>
                <a:effectLst/>
                <a:latin typeface="+mn-lt"/>
                <a:ea typeface="+mn-ea"/>
                <a:cs typeface="+mn-cs"/>
              </a:rPr>
              <a:t>10.2 empower and promote inclusion of all</a:t>
            </a:r>
            <a:r>
              <a:rPr kumimoji="1" lang="en-US" altLang="ja-JP" sz="1200" kern="1200" dirty="0">
                <a:solidFill>
                  <a:schemeClr val="tx1"/>
                </a:solidFill>
                <a:effectLst/>
                <a:latin typeface="+mn-lt"/>
                <a:ea typeface="+mn-ea"/>
                <a:cs typeface="+mn-cs"/>
              </a:rPr>
              <a:t>.</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We developed a “</a:t>
            </a:r>
            <a:r>
              <a:rPr kumimoji="1" lang="en-US" altLang="ja-JP" sz="1200" b="1" kern="1200" dirty="0">
                <a:solidFill>
                  <a:schemeClr val="tx1"/>
                </a:solidFill>
                <a:effectLst/>
                <a:latin typeface="+mn-lt"/>
                <a:ea typeface="+mn-ea"/>
                <a:cs typeface="+mn-cs"/>
              </a:rPr>
              <a:t>Magenta Star</a:t>
            </a:r>
            <a:r>
              <a:rPr kumimoji="1" lang="en-US" altLang="ja-JP" sz="1200" kern="1200" dirty="0">
                <a:solidFill>
                  <a:schemeClr val="tx1"/>
                </a:solidFill>
                <a:effectLst/>
                <a:latin typeface="+mn-lt"/>
                <a:ea typeface="+mn-ea"/>
                <a:cs typeface="+mn-cs"/>
              </a:rPr>
              <a:t>” logo through which anyone can show his or her willingness to support others. We designed this project in a way young people can feel more accessible, particularly for those who are currently not very much interested in contributing to global or local cooperation. Especially, the logo was created with symbolic meanings, and aimed at what young people can integrate into their fashion.</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38FDB218-C695-4DFD-9238-D0C2B86EAEC8}" type="slidenum">
              <a:rPr kumimoji="1" lang="ja-JP" altLang="en-US" smtClean="0"/>
              <a:t>4</a:t>
            </a:fld>
            <a:endParaRPr kumimoji="1" lang="ja-JP" altLang="en-US"/>
          </a:p>
        </p:txBody>
      </p:sp>
    </p:spTree>
    <p:extLst>
      <p:ext uri="{BB962C8B-B14F-4D97-AF65-F5344CB8AC3E}">
        <p14:creationId xmlns:p14="http://schemas.microsoft.com/office/powerpoint/2010/main" val="542781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First, we put on a “Magenta Star” badge or sticker when we feel we can support others</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Second, those who want support will find us through “Magenta Star,” and ask for support</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Then, those who wear Magenta Star will Provide requested support if possible</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If needs are beyond our capacity, we try to link with someone who might be able to support</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38FDB218-C695-4DFD-9238-D0C2B86EAEC8}" type="slidenum">
              <a:rPr kumimoji="1" lang="ja-JP" altLang="en-US" smtClean="0"/>
              <a:t>5</a:t>
            </a:fld>
            <a:endParaRPr kumimoji="1" lang="ja-JP" altLang="en-US"/>
          </a:p>
        </p:txBody>
      </p:sp>
    </p:spTree>
    <p:extLst>
      <p:ext uri="{BB962C8B-B14F-4D97-AF65-F5344CB8AC3E}">
        <p14:creationId xmlns:p14="http://schemas.microsoft.com/office/powerpoint/2010/main" val="3621376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Through promoting transformative culture where those who wish to support come out with “Magenta Star,” rather than taking coming out by those who want support for granted, we want to realize truly inclusive culture. Coming out by supporters is useful </a:t>
            </a:r>
            <a:r>
              <a:rPr kumimoji="1" lang="en-US" altLang="ja-JP" sz="1200" b="1" kern="1200" dirty="0">
                <a:solidFill>
                  <a:schemeClr val="tx1"/>
                </a:solidFill>
                <a:effectLst/>
                <a:latin typeface="+mn-lt"/>
                <a:ea typeface="+mn-ea"/>
                <a:cs typeface="+mn-cs"/>
              </a:rPr>
              <a:t>for those who do not hope to disclose their personal identity or conditions</a:t>
            </a:r>
            <a:r>
              <a:rPr kumimoji="1" lang="en-US" altLang="ja-JP" sz="1200" kern="1200" dirty="0">
                <a:solidFill>
                  <a:schemeClr val="tx1"/>
                </a:solidFill>
                <a:effectLst/>
                <a:latin typeface="+mn-lt"/>
                <a:ea typeface="+mn-ea"/>
                <a:cs typeface="+mn-cs"/>
              </a:rPr>
              <a:t>, and </a:t>
            </a:r>
            <a:r>
              <a:rPr kumimoji="1" lang="en-US" altLang="ja-JP" sz="1200" b="1" kern="1200" dirty="0">
                <a:solidFill>
                  <a:schemeClr val="tx1"/>
                </a:solidFill>
                <a:effectLst/>
                <a:latin typeface="+mn-lt"/>
                <a:ea typeface="+mn-ea"/>
                <a:cs typeface="+mn-cs"/>
              </a:rPr>
              <a:t>those who have invisible conditions </a:t>
            </a:r>
            <a:r>
              <a:rPr kumimoji="1" lang="en-US" altLang="ja-JP" sz="1200" kern="1200" dirty="0">
                <a:solidFill>
                  <a:schemeClr val="tx1"/>
                </a:solidFill>
                <a:effectLst/>
                <a:latin typeface="+mn-lt"/>
                <a:ea typeface="+mn-ea"/>
                <a:cs typeface="+mn-cs"/>
              </a:rPr>
              <a:t>such as mental or intellectual impairments, those who are not feeling well, and others. In addition, this will be </a:t>
            </a:r>
            <a:r>
              <a:rPr kumimoji="1" lang="en-US" altLang="ja-JP" sz="1200" b="1" kern="1200" dirty="0">
                <a:solidFill>
                  <a:schemeClr val="tx1"/>
                </a:solidFill>
                <a:effectLst/>
                <a:latin typeface="+mn-lt"/>
                <a:ea typeface="+mn-ea"/>
                <a:cs typeface="+mn-cs"/>
              </a:rPr>
              <a:t>helpful for those who want to offer support but wondering how to express, too</a:t>
            </a:r>
            <a:r>
              <a:rPr kumimoji="1" lang="en-US" altLang="ja-JP" sz="1200" kern="1200" dirty="0">
                <a:solidFill>
                  <a:schemeClr val="tx1"/>
                </a:solidFill>
                <a:effectLst/>
                <a:latin typeface="+mn-lt"/>
                <a:ea typeface="+mn-ea"/>
                <a:cs typeface="+mn-cs"/>
              </a:rPr>
              <a:t>. Therefore, “Magenta Star” is </a:t>
            </a:r>
            <a:r>
              <a:rPr kumimoji="1" lang="en-US" altLang="ja-JP" sz="1200" b="1" kern="1200" dirty="0">
                <a:solidFill>
                  <a:schemeClr val="tx1"/>
                </a:solidFill>
                <a:effectLst/>
                <a:latin typeface="+mn-lt"/>
                <a:ea typeface="+mn-ea"/>
                <a:cs typeface="+mn-cs"/>
              </a:rPr>
              <a:t>useful for both those who want support and those who want to support</a:t>
            </a:r>
            <a:r>
              <a:rPr kumimoji="1" lang="en-US" altLang="ja-JP" sz="1200" kern="1200" dirty="0">
                <a:solidFill>
                  <a:schemeClr val="tx1"/>
                </a:solidFill>
                <a:effectLst/>
                <a:latin typeface="+mn-lt"/>
                <a:ea typeface="+mn-ea"/>
                <a:cs typeface="+mn-cs"/>
              </a:rPr>
              <a:t>.</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The EMPOWER Project is innovative in </a:t>
            </a:r>
            <a:r>
              <a:rPr kumimoji="1" lang="en-US" altLang="ja-JP" sz="1200" b="1" kern="1200" dirty="0">
                <a:solidFill>
                  <a:schemeClr val="tx1"/>
                </a:solidFill>
                <a:effectLst/>
                <a:latin typeface="+mn-lt"/>
                <a:ea typeface="+mn-ea"/>
                <a:cs typeface="+mn-cs"/>
              </a:rPr>
              <a:t>its focus on needs of individuals, with seeing differences based on age, gender or disability not as stereotypic barriers, but as “resources”</a:t>
            </a:r>
            <a:r>
              <a:rPr kumimoji="1" lang="en-US" altLang="ja-JP" sz="1200" kern="1200" dirty="0">
                <a:solidFill>
                  <a:schemeClr val="tx1"/>
                </a:solidFill>
                <a:effectLst/>
                <a:latin typeface="+mn-lt"/>
                <a:ea typeface="+mn-ea"/>
                <a:cs typeface="+mn-cs"/>
              </a:rPr>
              <a:t>. Simultaneously, </a:t>
            </a:r>
            <a:r>
              <a:rPr kumimoji="1" lang="en-US" altLang="ja-JP" sz="1200" b="1" kern="1200" dirty="0">
                <a:solidFill>
                  <a:schemeClr val="tx1"/>
                </a:solidFill>
                <a:effectLst/>
                <a:latin typeface="+mn-lt"/>
                <a:ea typeface="+mn-ea"/>
                <a:cs typeface="+mn-cs"/>
              </a:rPr>
              <a:t>anyone can need support when not feeling well or being in a foreign town</a:t>
            </a:r>
            <a:r>
              <a:rPr kumimoji="1" lang="en-US" altLang="ja-JP" sz="1200" kern="1200" dirty="0">
                <a:solidFill>
                  <a:schemeClr val="tx1"/>
                </a:solidFill>
                <a:effectLst/>
                <a:latin typeface="+mn-lt"/>
                <a:ea typeface="+mn-ea"/>
                <a:cs typeface="+mn-cs"/>
              </a:rPr>
              <a:t>. Likewise, </a:t>
            </a:r>
            <a:r>
              <a:rPr kumimoji="1" lang="en-US" altLang="ja-JP" sz="1200" b="1" kern="1200" dirty="0">
                <a:solidFill>
                  <a:schemeClr val="tx1"/>
                </a:solidFill>
                <a:effectLst/>
                <a:latin typeface="+mn-lt"/>
                <a:ea typeface="+mn-ea"/>
                <a:cs typeface="+mn-cs"/>
              </a:rPr>
              <a:t>anyone can become a supporter</a:t>
            </a:r>
            <a:r>
              <a:rPr kumimoji="1" lang="en-US" altLang="ja-JP" sz="1200" kern="1200" dirty="0">
                <a:solidFill>
                  <a:schemeClr val="tx1"/>
                </a:solidFill>
                <a:effectLst/>
                <a:latin typeface="+mn-lt"/>
                <a:ea typeface="+mn-ea"/>
                <a:cs typeface="+mn-cs"/>
              </a:rPr>
              <a:t>. This can contribute to </a:t>
            </a:r>
            <a:r>
              <a:rPr kumimoji="1" lang="en-US" altLang="ja-JP" sz="1200" b="1" kern="1200" dirty="0">
                <a:solidFill>
                  <a:schemeClr val="tx1"/>
                </a:solidFill>
                <a:effectLst/>
                <a:latin typeface="+mn-lt"/>
                <a:ea typeface="+mn-ea"/>
                <a:cs typeface="+mn-cs"/>
              </a:rPr>
              <a:t>promoting resilience and peace in communities including after emergencies</a:t>
            </a:r>
            <a:r>
              <a:rPr kumimoji="1" lang="en-US" altLang="ja-JP" sz="1200" kern="1200" dirty="0">
                <a:solidFill>
                  <a:schemeClr val="tx1"/>
                </a:solidFill>
                <a:effectLst/>
                <a:latin typeface="+mn-lt"/>
                <a:ea typeface="+mn-ea"/>
                <a:cs typeface="+mn-cs"/>
              </a:rPr>
              <a:t>.</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38FDB218-C695-4DFD-9238-D0C2B86EAEC8}" type="slidenum">
              <a:rPr kumimoji="1" lang="ja-JP" altLang="en-US" smtClean="0"/>
              <a:t>6</a:t>
            </a:fld>
            <a:endParaRPr kumimoji="1" lang="ja-JP" altLang="en-US"/>
          </a:p>
        </p:txBody>
      </p:sp>
    </p:spTree>
    <p:extLst>
      <p:ext uri="{BB962C8B-B14F-4D97-AF65-F5344CB8AC3E}">
        <p14:creationId xmlns:p14="http://schemas.microsoft.com/office/powerpoint/2010/main" val="2836903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We have started to spread this project at various occasions including:</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at our university among students, at creative workshops among children, at a design event among influencers, and among persons with disabilities, as well as disaster-affected people in temporary housing.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So far, it has been very successful in transforming individuals as a change agent to promote accessibility.</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We are planning to start working with young people in Malaysia, the Philippines, and other countries, too. We are also in process of developing a partnership with an organization of persons with autism. </a:t>
            </a:r>
            <a:endParaRPr kumimoji="1" lang="ja-JP" altLang="ja-JP" sz="1200" kern="1200" dirty="0">
              <a:solidFill>
                <a:schemeClr val="tx1"/>
              </a:solidFill>
              <a:effectLst/>
              <a:latin typeface="+mn-lt"/>
              <a:ea typeface="+mn-ea"/>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We will continue to promote inclusion and accessibility worldwide through the EMPOWER Project in collaboration with various stakeholders including the UN system, Civil society organizations including organizations of persons with disabilities, private sector as well as young people including persons with disabilities.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I hope more partners join us and mobilize</a:t>
            </a:r>
            <a:r>
              <a:rPr kumimoji="1" lang="ja-JP" altLang="en-US" sz="1200"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power of everyone. Since everyone is different anyway, mutual support might fill each other’s gap. Small support can be big enough, and mutual support must be a key factor for realizing inclusion, empowerment and resilience. Thank you very much.</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38FDB218-C695-4DFD-9238-D0C2B86EAEC8}" type="slidenum">
              <a:rPr kumimoji="1" lang="ja-JP" altLang="en-US" smtClean="0"/>
              <a:t>7</a:t>
            </a:fld>
            <a:endParaRPr kumimoji="1" lang="ja-JP" altLang="en-US"/>
          </a:p>
        </p:txBody>
      </p:sp>
    </p:spTree>
    <p:extLst>
      <p:ext uri="{BB962C8B-B14F-4D97-AF65-F5344CB8AC3E}">
        <p14:creationId xmlns:p14="http://schemas.microsoft.com/office/powerpoint/2010/main" val="2652994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DB64A86-9351-43E0-BE4A-761CFD9EBE18}" type="datetimeFigureOut">
              <a:rPr kumimoji="1" lang="ja-JP" altLang="en-US" smtClean="0"/>
              <a:t>2017/12/1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FD3A98C-160D-4E99-B5D0-78C19FDB7784}" type="slidenum">
              <a:rPr kumimoji="1" lang="ja-JP" altLang="en-US" smtClean="0"/>
              <a:t>‹#›</a:t>
            </a:fld>
            <a:endParaRPr kumimoji="1" lang="ja-JP" altLang="en-US"/>
          </a:p>
        </p:txBody>
      </p:sp>
    </p:spTree>
    <p:extLst>
      <p:ext uri="{BB962C8B-B14F-4D97-AF65-F5344CB8AC3E}">
        <p14:creationId xmlns:p14="http://schemas.microsoft.com/office/powerpoint/2010/main" val="3075101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DB64A86-9351-43E0-BE4A-761CFD9EBE18}" type="datetimeFigureOut">
              <a:rPr kumimoji="1" lang="ja-JP" altLang="en-US" smtClean="0"/>
              <a:t>2017/12/1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FD3A98C-160D-4E99-B5D0-78C19FDB7784}" type="slidenum">
              <a:rPr kumimoji="1" lang="ja-JP" altLang="en-US" smtClean="0"/>
              <a:t>‹#›</a:t>
            </a:fld>
            <a:endParaRPr kumimoji="1" lang="ja-JP" altLang="en-US"/>
          </a:p>
        </p:txBody>
      </p:sp>
    </p:spTree>
    <p:extLst>
      <p:ext uri="{BB962C8B-B14F-4D97-AF65-F5344CB8AC3E}">
        <p14:creationId xmlns:p14="http://schemas.microsoft.com/office/powerpoint/2010/main" val="4043869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DB64A86-9351-43E0-BE4A-761CFD9EBE18}" type="datetimeFigureOut">
              <a:rPr kumimoji="1" lang="ja-JP" altLang="en-US" smtClean="0"/>
              <a:t>2017/12/1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FD3A98C-160D-4E99-B5D0-78C19FDB7784}" type="slidenum">
              <a:rPr kumimoji="1" lang="ja-JP" altLang="en-US" smtClean="0"/>
              <a:t>‹#›</a:t>
            </a:fld>
            <a:endParaRPr kumimoji="1" lang="ja-JP" altLang="en-US"/>
          </a:p>
        </p:txBody>
      </p:sp>
    </p:spTree>
    <p:extLst>
      <p:ext uri="{BB962C8B-B14F-4D97-AF65-F5344CB8AC3E}">
        <p14:creationId xmlns:p14="http://schemas.microsoft.com/office/powerpoint/2010/main" val="2971857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DB64A86-9351-43E0-BE4A-761CFD9EBE18}" type="datetimeFigureOut">
              <a:rPr kumimoji="1" lang="ja-JP" altLang="en-US" smtClean="0"/>
              <a:t>2017/12/1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FD3A98C-160D-4E99-B5D0-78C19FDB7784}" type="slidenum">
              <a:rPr kumimoji="1" lang="ja-JP" altLang="en-US" smtClean="0"/>
              <a:t>‹#›</a:t>
            </a:fld>
            <a:endParaRPr kumimoji="1" lang="ja-JP" altLang="en-US"/>
          </a:p>
        </p:txBody>
      </p:sp>
    </p:spTree>
    <p:extLst>
      <p:ext uri="{BB962C8B-B14F-4D97-AF65-F5344CB8AC3E}">
        <p14:creationId xmlns:p14="http://schemas.microsoft.com/office/powerpoint/2010/main" val="2801334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DB64A86-9351-43E0-BE4A-761CFD9EBE18}" type="datetimeFigureOut">
              <a:rPr kumimoji="1" lang="ja-JP" altLang="en-US" smtClean="0"/>
              <a:t>2017/12/1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FD3A98C-160D-4E99-B5D0-78C19FDB7784}" type="slidenum">
              <a:rPr kumimoji="1" lang="ja-JP" altLang="en-US" smtClean="0"/>
              <a:t>‹#›</a:t>
            </a:fld>
            <a:endParaRPr kumimoji="1" lang="ja-JP" altLang="en-US"/>
          </a:p>
        </p:txBody>
      </p:sp>
    </p:spTree>
    <p:extLst>
      <p:ext uri="{BB962C8B-B14F-4D97-AF65-F5344CB8AC3E}">
        <p14:creationId xmlns:p14="http://schemas.microsoft.com/office/powerpoint/2010/main" val="1872520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DB64A86-9351-43E0-BE4A-761CFD9EBE18}" type="datetimeFigureOut">
              <a:rPr kumimoji="1" lang="ja-JP" altLang="en-US" smtClean="0"/>
              <a:t>2017/12/1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FD3A98C-160D-4E99-B5D0-78C19FDB7784}" type="slidenum">
              <a:rPr kumimoji="1" lang="ja-JP" altLang="en-US" smtClean="0"/>
              <a:t>‹#›</a:t>
            </a:fld>
            <a:endParaRPr kumimoji="1" lang="ja-JP" altLang="en-US"/>
          </a:p>
        </p:txBody>
      </p:sp>
    </p:spTree>
    <p:extLst>
      <p:ext uri="{BB962C8B-B14F-4D97-AF65-F5344CB8AC3E}">
        <p14:creationId xmlns:p14="http://schemas.microsoft.com/office/powerpoint/2010/main" val="3561480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DB64A86-9351-43E0-BE4A-761CFD9EBE18}" type="datetimeFigureOut">
              <a:rPr kumimoji="1" lang="ja-JP" altLang="en-US" smtClean="0"/>
              <a:t>2017/12/1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FD3A98C-160D-4E99-B5D0-78C19FDB7784}" type="slidenum">
              <a:rPr kumimoji="1" lang="ja-JP" altLang="en-US" smtClean="0"/>
              <a:t>‹#›</a:t>
            </a:fld>
            <a:endParaRPr kumimoji="1" lang="ja-JP" altLang="en-US"/>
          </a:p>
        </p:txBody>
      </p:sp>
    </p:spTree>
    <p:extLst>
      <p:ext uri="{BB962C8B-B14F-4D97-AF65-F5344CB8AC3E}">
        <p14:creationId xmlns:p14="http://schemas.microsoft.com/office/powerpoint/2010/main" val="2067875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DB64A86-9351-43E0-BE4A-761CFD9EBE18}" type="datetimeFigureOut">
              <a:rPr kumimoji="1" lang="ja-JP" altLang="en-US" smtClean="0"/>
              <a:t>2017/12/1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FD3A98C-160D-4E99-B5D0-78C19FDB7784}" type="slidenum">
              <a:rPr kumimoji="1" lang="ja-JP" altLang="en-US" smtClean="0"/>
              <a:t>‹#›</a:t>
            </a:fld>
            <a:endParaRPr kumimoji="1" lang="ja-JP" altLang="en-US"/>
          </a:p>
        </p:txBody>
      </p:sp>
    </p:spTree>
    <p:extLst>
      <p:ext uri="{BB962C8B-B14F-4D97-AF65-F5344CB8AC3E}">
        <p14:creationId xmlns:p14="http://schemas.microsoft.com/office/powerpoint/2010/main" val="3803076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DB64A86-9351-43E0-BE4A-761CFD9EBE18}" type="datetimeFigureOut">
              <a:rPr kumimoji="1" lang="ja-JP" altLang="en-US" smtClean="0"/>
              <a:t>2017/12/1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FD3A98C-160D-4E99-B5D0-78C19FDB7784}" type="slidenum">
              <a:rPr kumimoji="1" lang="ja-JP" altLang="en-US" smtClean="0"/>
              <a:t>‹#›</a:t>
            </a:fld>
            <a:endParaRPr kumimoji="1" lang="ja-JP" altLang="en-US"/>
          </a:p>
        </p:txBody>
      </p:sp>
    </p:spTree>
    <p:extLst>
      <p:ext uri="{BB962C8B-B14F-4D97-AF65-F5344CB8AC3E}">
        <p14:creationId xmlns:p14="http://schemas.microsoft.com/office/powerpoint/2010/main" val="683999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DB64A86-9351-43E0-BE4A-761CFD9EBE18}" type="datetimeFigureOut">
              <a:rPr kumimoji="1" lang="ja-JP" altLang="en-US" smtClean="0"/>
              <a:t>2017/12/1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FD3A98C-160D-4E99-B5D0-78C19FDB7784}" type="slidenum">
              <a:rPr kumimoji="1" lang="ja-JP" altLang="en-US" smtClean="0"/>
              <a:t>‹#›</a:t>
            </a:fld>
            <a:endParaRPr kumimoji="1" lang="ja-JP" altLang="en-US"/>
          </a:p>
        </p:txBody>
      </p:sp>
    </p:spTree>
    <p:extLst>
      <p:ext uri="{BB962C8B-B14F-4D97-AF65-F5344CB8AC3E}">
        <p14:creationId xmlns:p14="http://schemas.microsoft.com/office/powerpoint/2010/main" val="2680042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DB64A86-9351-43E0-BE4A-761CFD9EBE18}" type="datetimeFigureOut">
              <a:rPr kumimoji="1" lang="ja-JP" altLang="en-US" smtClean="0"/>
              <a:t>2017/12/1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FD3A98C-160D-4E99-B5D0-78C19FDB7784}" type="slidenum">
              <a:rPr kumimoji="1" lang="ja-JP" altLang="en-US" smtClean="0"/>
              <a:t>‹#›</a:t>
            </a:fld>
            <a:endParaRPr kumimoji="1" lang="ja-JP" altLang="en-US"/>
          </a:p>
        </p:txBody>
      </p:sp>
    </p:spTree>
    <p:extLst>
      <p:ext uri="{BB962C8B-B14F-4D97-AF65-F5344CB8AC3E}">
        <p14:creationId xmlns:p14="http://schemas.microsoft.com/office/powerpoint/2010/main" val="1781087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B64A86-9351-43E0-BE4A-761CFD9EBE18}" type="datetimeFigureOut">
              <a:rPr kumimoji="1" lang="ja-JP" altLang="en-US" smtClean="0"/>
              <a:t>2017/12/1</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D3A98C-160D-4E99-B5D0-78C19FDB7784}" type="slidenum">
              <a:rPr kumimoji="1" lang="ja-JP" altLang="en-US" smtClean="0"/>
              <a:t>‹#›</a:t>
            </a:fld>
            <a:endParaRPr kumimoji="1" lang="ja-JP" altLang="en-US"/>
          </a:p>
        </p:txBody>
      </p:sp>
    </p:spTree>
    <p:extLst>
      <p:ext uri="{BB962C8B-B14F-4D97-AF65-F5344CB8AC3E}">
        <p14:creationId xmlns:p14="http://schemas.microsoft.com/office/powerpoint/2010/main" val="2927182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tmp"/></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1.png"/><Relationship Id="rId7"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14504" y="440050"/>
            <a:ext cx="8921325" cy="830997"/>
          </a:xfrm>
          <a:prstGeom prst="rect">
            <a:avLst/>
          </a:prstGeom>
        </p:spPr>
        <p:txBody>
          <a:bodyPr wrap="square">
            <a:spAutoFit/>
          </a:bodyPr>
          <a:lstStyle/>
          <a:p>
            <a:r>
              <a:rPr lang="en-US" altLang="ja-JP" sz="2400" b="1" dirty="0">
                <a:ea typeface="Ebrima" panose="02000000000000000000" pitchFamily="2" charset="0"/>
                <a:cs typeface="Microsoft Tai Le" panose="020B0502040204020203" pitchFamily="34" charset="0"/>
              </a:rPr>
              <a:t>EMPOWER: Mainstreaming the Social Model among </a:t>
            </a:r>
          </a:p>
          <a:p>
            <a:r>
              <a:rPr lang="en-US" altLang="ja-JP" sz="2400" b="1" dirty="0">
                <a:ea typeface="Ebrima" panose="02000000000000000000" pitchFamily="2" charset="0"/>
                <a:cs typeface="Microsoft Tai Le" panose="020B0502040204020203" pitchFamily="34" charset="0"/>
              </a:rPr>
              <a:t>Young People for Mutually-Empowering &amp; Resilient Society</a:t>
            </a:r>
            <a:endParaRPr lang="ja-JP" altLang="en-US" sz="2400" b="1" dirty="0">
              <a:cs typeface="Microsoft Tai Le" panose="020B0502040204020203" pitchFamily="34" charset="0"/>
            </a:endParaRPr>
          </a:p>
        </p:txBody>
      </p:sp>
      <p:sp>
        <p:nvSpPr>
          <p:cNvPr id="17" name="正方形/長方形 16"/>
          <p:cNvSpPr/>
          <p:nvPr/>
        </p:nvSpPr>
        <p:spPr>
          <a:xfrm>
            <a:off x="5155659" y="5320045"/>
            <a:ext cx="6673175" cy="1123384"/>
          </a:xfrm>
          <a:prstGeom prst="rect">
            <a:avLst/>
          </a:prstGeom>
        </p:spPr>
        <p:txBody>
          <a:bodyPr wrap="square">
            <a:spAutoFit/>
          </a:bodyPr>
          <a:lstStyle/>
          <a:p>
            <a:pPr>
              <a:lnSpc>
                <a:spcPts val="2000"/>
              </a:lnSpc>
              <a:tabLst>
                <a:tab pos="1887538" algn="l"/>
              </a:tabLst>
            </a:pPr>
            <a:r>
              <a:rPr lang="en-US" altLang="ja-JP" b="1" dirty="0">
                <a:cs typeface="Microsoft Tai Le" panose="020B0502040204020203" pitchFamily="34" charset="0"/>
              </a:rPr>
              <a:t>Satoshi </a:t>
            </a:r>
            <a:r>
              <a:rPr lang="en-US" altLang="ja-JP" b="1" dirty="0" err="1">
                <a:cs typeface="Microsoft Tai Le" panose="020B0502040204020203" pitchFamily="34" charset="0"/>
              </a:rPr>
              <a:t>Iiyama</a:t>
            </a:r>
            <a:r>
              <a:rPr lang="en-US" altLang="ja-JP" b="1" dirty="0">
                <a:cs typeface="Microsoft Tai Le" panose="020B0502040204020203" pitchFamily="34" charset="0"/>
              </a:rPr>
              <a:t> 	The University of Tokyo Empower Project</a:t>
            </a:r>
          </a:p>
          <a:p>
            <a:pPr>
              <a:lnSpc>
                <a:spcPts val="2000"/>
              </a:lnSpc>
              <a:tabLst>
                <a:tab pos="1887538" algn="l"/>
              </a:tabLst>
            </a:pPr>
            <a:r>
              <a:rPr lang="en-US" altLang="ja-JP" b="1" dirty="0">
                <a:cs typeface="Microsoft Tai Le" panose="020B0502040204020203" pitchFamily="34" charset="0"/>
              </a:rPr>
              <a:t>Kota Machida 	The University of Tokyo Empower Project</a:t>
            </a:r>
            <a:br>
              <a:rPr lang="en-US" altLang="ja-JP" b="1" dirty="0">
                <a:cs typeface="Microsoft Tai Le" panose="020B0502040204020203" pitchFamily="34" charset="0"/>
              </a:rPr>
            </a:br>
            <a:r>
              <a:rPr lang="en-US" altLang="ja-JP" b="1" dirty="0" err="1">
                <a:cs typeface="Microsoft Tai Le" panose="020B0502040204020203" pitchFamily="34" charset="0"/>
              </a:rPr>
              <a:t>Atsuro</a:t>
            </a:r>
            <a:r>
              <a:rPr lang="en-US" altLang="ja-JP" b="1" dirty="0">
                <a:cs typeface="Microsoft Tai Le" panose="020B0502040204020203" pitchFamily="34" charset="0"/>
              </a:rPr>
              <a:t> </a:t>
            </a:r>
            <a:r>
              <a:rPr lang="en-US" altLang="ja-JP" b="1" dirty="0" err="1">
                <a:cs typeface="Microsoft Tai Le" panose="020B0502040204020203" pitchFamily="34" charset="0"/>
              </a:rPr>
              <a:t>Tsutsumi</a:t>
            </a:r>
            <a:r>
              <a:rPr lang="ja-JP" altLang="en-US" b="1" dirty="0">
                <a:cs typeface="Microsoft Tai Le" panose="020B0502040204020203" pitchFamily="34" charset="0"/>
              </a:rPr>
              <a:t>　    </a:t>
            </a:r>
            <a:r>
              <a:rPr lang="en-US" altLang="ja-JP" b="1" dirty="0">
                <a:cs typeface="Microsoft Tai Le" panose="020B0502040204020203" pitchFamily="34" charset="0"/>
              </a:rPr>
              <a:t>Kanazawa University </a:t>
            </a:r>
          </a:p>
          <a:p>
            <a:pPr>
              <a:lnSpc>
                <a:spcPts val="2000"/>
              </a:lnSpc>
              <a:tabLst>
                <a:tab pos="1887538" algn="l"/>
              </a:tabLst>
            </a:pPr>
            <a:r>
              <a:rPr lang="en-US" altLang="ja-JP" b="1" dirty="0">
                <a:cs typeface="Microsoft Tai Le" panose="020B0502040204020203" pitchFamily="34" charset="0"/>
              </a:rPr>
              <a:t>Takashi </a:t>
            </a:r>
            <a:r>
              <a:rPr lang="en-US" altLang="ja-JP" b="1" dirty="0" err="1">
                <a:cs typeface="Microsoft Tai Le" panose="020B0502040204020203" pitchFamily="34" charset="0"/>
              </a:rPr>
              <a:t>Izutsu</a:t>
            </a:r>
            <a:r>
              <a:rPr lang="en-US" altLang="ja-JP" b="1" dirty="0">
                <a:cs typeface="Microsoft Tai Le" panose="020B0502040204020203" pitchFamily="34" charset="0"/>
              </a:rPr>
              <a:t> 	The University</a:t>
            </a:r>
            <a:r>
              <a:rPr lang="ja-JP" altLang="en-US" b="1" dirty="0">
                <a:cs typeface="Microsoft Tai Le" panose="020B0502040204020203" pitchFamily="34" charset="0"/>
              </a:rPr>
              <a:t> </a:t>
            </a:r>
            <a:r>
              <a:rPr lang="en-US" altLang="ja-JP" b="1" dirty="0">
                <a:cs typeface="Microsoft Tai Le" panose="020B0502040204020203" pitchFamily="34" charset="0"/>
              </a:rPr>
              <a:t>of Tokyo</a:t>
            </a:r>
          </a:p>
        </p:txBody>
      </p:sp>
      <p:pic>
        <p:nvPicPr>
          <p:cNvPr id="68" name="図 67"/>
          <p:cNvPicPr/>
          <p:nvPr/>
        </p:nvPicPr>
        <p:blipFill>
          <a:blip r:embed="rId3" cstate="print">
            <a:extLst>
              <a:ext uri="{28A0092B-C50C-407E-A947-70E740481C1C}">
                <a14:useLocalDpi xmlns:a14="http://schemas.microsoft.com/office/drawing/2010/main" val="0"/>
              </a:ext>
            </a:extLst>
          </a:blip>
          <a:stretch>
            <a:fillRect/>
          </a:stretch>
        </p:blipFill>
        <p:spPr>
          <a:xfrm>
            <a:off x="3003891" y="2604335"/>
            <a:ext cx="5971418" cy="1382422"/>
          </a:xfrm>
          <a:prstGeom prst="rect">
            <a:avLst/>
          </a:prstGeom>
        </p:spPr>
      </p:pic>
    </p:spTree>
    <p:extLst>
      <p:ext uri="{BB962C8B-B14F-4D97-AF65-F5344CB8AC3E}">
        <p14:creationId xmlns:p14="http://schemas.microsoft.com/office/powerpoint/2010/main" val="3326851628"/>
      </p:ext>
    </p:extLst>
  </p:cSld>
  <p:clrMapOvr>
    <a:masterClrMapping/>
  </p:clrMapOvr>
  <mc:AlternateContent xmlns:mc="http://schemas.openxmlformats.org/markup-compatibility/2006" xmlns:p14="http://schemas.microsoft.com/office/powerpoint/2010/main">
    <mc:Choice Requires="p14">
      <p:transition spd="slow" p14:dur="2000" advTm="38250"/>
    </mc:Choice>
    <mc:Fallback xmlns="">
      <p:transition spd="slow" advTm="3825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p:cNvPicPr/>
          <p:nvPr/>
        </p:nvPicPr>
        <p:blipFill>
          <a:blip r:embed="rId3" cstate="print">
            <a:extLst>
              <a:ext uri="{28A0092B-C50C-407E-A947-70E740481C1C}">
                <a14:useLocalDpi xmlns:a14="http://schemas.microsoft.com/office/drawing/2010/main" val="0"/>
              </a:ext>
            </a:extLst>
          </a:blip>
          <a:stretch>
            <a:fillRect/>
          </a:stretch>
        </p:blipFill>
        <p:spPr>
          <a:xfrm>
            <a:off x="8509630" y="224189"/>
            <a:ext cx="3414146" cy="790397"/>
          </a:xfrm>
          <a:prstGeom prst="rect">
            <a:avLst/>
          </a:prstGeom>
        </p:spPr>
      </p:pic>
      <p:grpSp>
        <p:nvGrpSpPr>
          <p:cNvPr id="5" name="グループ化 4">
            <a:extLst>
              <a:ext uri="{FF2B5EF4-FFF2-40B4-BE49-F238E27FC236}">
                <a16:creationId xmlns:a16="http://schemas.microsoft.com/office/drawing/2014/main" id="{1CEF7CC6-B410-4D52-9723-F52FF8EDA517}"/>
              </a:ext>
            </a:extLst>
          </p:cNvPr>
          <p:cNvGrpSpPr/>
          <p:nvPr/>
        </p:nvGrpSpPr>
        <p:grpSpPr>
          <a:xfrm>
            <a:off x="2345636" y="1173921"/>
            <a:ext cx="7486236" cy="5371367"/>
            <a:chOff x="2345636" y="1173921"/>
            <a:chExt cx="7486236" cy="5371367"/>
          </a:xfrm>
        </p:grpSpPr>
        <p:pic>
          <p:nvPicPr>
            <p:cNvPr id="5124" name="Picture 4" descr="https://www.nature.com/polopoly_fs/7.33574.1453978801!/image/Getty_477117851_web.jpg_gen/derivatives/landscape_630/Getty_477117851_web.jpg">
              <a:extLst>
                <a:ext uri="{FF2B5EF4-FFF2-40B4-BE49-F238E27FC236}">
                  <a16:creationId xmlns:a16="http://schemas.microsoft.com/office/drawing/2014/main" id="{1A907ADF-558F-4F0C-BF55-6DBE3B0804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5636" y="1173921"/>
              <a:ext cx="7486236" cy="499082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AD70FD02-70C6-483E-8131-E21EC7AE42B1}"/>
                </a:ext>
              </a:extLst>
            </p:cNvPr>
            <p:cNvSpPr txBox="1"/>
            <p:nvPr/>
          </p:nvSpPr>
          <p:spPr>
            <a:xfrm>
              <a:off x="2345636" y="6145178"/>
              <a:ext cx="7486236" cy="400110"/>
            </a:xfrm>
            <a:prstGeom prst="rect">
              <a:avLst/>
            </a:prstGeom>
            <a:noFill/>
          </p:spPr>
          <p:txBody>
            <a:bodyPr wrap="square" rtlCol="0">
              <a:spAutoFit/>
            </a:bodyPr>
            <a:lstStyle/>
            <a:p>
              <a:r>
                <a:rPr kumimoji="1" lang="en-US" altLang="ja-JP" sz="2000" dirty="0"/>
                <a:t>East Japan Great Earthquake (2011) </a:t>
              </a:r>
              <a:r>
                <a:rPr kumimoji="1" lang="ja-JP" altLang="en-US" sz="2000" dirty="0"/>
                <a:t>　　　　　　　　　　　　</a:t>
              </a:r>
              <a:r>
                <a:rPr kumimoji="1" lang="ja-JP" altLang="en-US" dirty="0"/>
                <a:t>　</a:t>
              </a:r>
              <a:r>
                <a:rPr kumimoji="1" lang="en-US" altLang="ja-JP" sz="2000" dirty="0"/>
                <a:t>©nature.com</a:t>
              </a:r>
              <a:endParaRPr kumimoji="1" lang="ja-JP" altLang="en-US" sz="2000" dirty="0"/>
            </a:p>
          </p:txBody>
        </p:sp>
      </p:grpSp>
    </p:spTree>
    <p:extLst>
      <p:ext uri="{BB962C8B-B14F-4D97-AF65-F5344CB8AC3E}">
        <p14:creationId xmlns:p14="http://schemas.microsoft.com/office/powerpoint/2010/main" val="3617581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p:cNvPicPr/>
          <p:nvPr/>
        </p:nvPicPr>
        <p:blipFill>
          <a:blip r:embed="rId3" cstate="print">
            <a:extLst>
              <a:ext uri="{28A0092B-C50C-407E-A947-70E740481C1C}">
                <a14:useLocalDpi xmlns:a14="http://schemas.microsoft.com/office/drawing/2010/main" val="0"/>
              </a:ext>
            </a:extLst>
          </a:blip>
          <a:stretch>
            <a:fillRect/>
          </a:stretch>
        </p:blipFill>
        <p:spPr>
          <a:xfrm>
            <a:off x="8509630" y="224189"/>
            <a:ext cx="3414146" cy="790397"/>
          </a:xfrm>
          <a:prstGeom prst="rect">
            <a:avLst/>
          </a:prstGeom>
        </p:spPr>
      </p:pic>
      <p:pic>
        <p:nvPicPr>
          <p:cNvPr id="4" name="図 3"/>
          <p:cNvPicPr>
            <a:picLocks noChangeAspect="1"/>
          </p:cNvPicPr>
          <p:nvPr/>
        </p:nvPicPr>
        <p:blipFill>
          <a:blip r:embed="rId4"/>
          <a:stretch>
            <a:fillRect/>
          </a:stretch>
        </p:blipFill>
        <p:spPr>
          <a:xfrm>
            <a:off x="4349807" y="1365520"/>
            <a:ext cx="3918600" cy="2195905"/>
          </a:xfrm>
          <a:prstGeom prst="rect">
            <a:avLst/>
          </a:prstGeom>
        </p:spPr>
      </p:pic>
      <p:pic>
        <p:nvPicPr>
          <p:cNvPr id="2" name="図 1"/>
          <p:cNvPicPr>
            <a:picLocks noChangeAspect="1"/>
          </p:cNvPicPr>
          <p:nvPr/>
        </p:nvPicPr>
        <p:blipFill>
          <a:blip r:embed="rId5"/>
          <a:stretch>
            <a:fillRect/>
          </a:stretch>
        </p:blipFill>
        <p:spPr>
          <a:xfrm>
            <a:off x="602268" y="1367173"/>
            <a:ext cx="3492652" cy="4773292"/>
          </a:xfrm>
          <a:prstGeom prst="rect">
            <a:avLst/>
          </a:prstGeom>
        </p:spPr>
      </p:pic>
      <p:pic>
        <p:nvPicPr>
          <p:cNvPr id="1034" name="Picture 10" descr="Unu logo lowres.png">
            <a:extLst>
              <a:ext uri="{FF2B5EF4-FFF2-40B4-BE49-F238E27FC236}">
                <a16:creationId xmlns:a16="http://schemas.microsoft.com/office/drawing/2014/main" id="{4E274578-17F7-492D-A693-F744C0008A9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1575" b="17726"/>
          <a:stretch/>
        </p:blipFill>
        <p:spPr bwMode="auto">
          <a:xfrm>
            <a:off x="8353036" y="3424652"/>
            <a:ext cx="3050460" cy="983432"/>
          </a:xfrm>
          <a:prstGeom prst="rect">
            <a:avLst/>
          </a:prstGeom>
          <a:noFill/>
          <a:extLst>
            <a:ext uri="{909E8E84-426E-40dd-AFC4-6F175D3DCCD1}">
              <a14:hiddenFill xmlns="" xmlns:a14="http://schemas.microsoft.com/office/drawing/2010/main">
                <a:solidFill>
                  <a:srgbClr val="FFFFFF"/>
                </a:solidFill>
              </a14:hiddenFill>
            </a:ext>
          </a:extLst>
        </p:spPr>
      </p:pic>
      <p:pic>
        <p:nvPicPr>
          <p:cNvPr id="1038" name="Picture 14" descr="災害時こころの情報支援センター">
            <a:extLst>
              <a:ext uri="{FF2B5EF4-FFF2-40B4-BE49-F238E27FC236}">
                <a16:creationId xmlns:a16="http://schemas.microsoft.com/office/drawing/2014/main" id="{41D545E5-F6DB-4FC6-BF87-5AA1D59A7C0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98808" y="2368810"/>
            <a:ext cx="3408244" cy="630427"/>
          </a:xfrm>
          <a:prstGeom prst="rect">
            <a:avLst/>
          </a:prstGeom>
          <a:noFill/>
          <a:extLst>
            <a:ext uri="{909E8E84-426E-40dd-AFC4-6F175D3DCCD1}">
              <a14:hiddenFill xmlns="" xmlns:a14="http://schemas.microsoft.com/office/drawing/2010/main">
                <a:solidFill>
                  <a:srgbClr val="FFFFFF"/>
                </a:solidFill>
              </a14:hiddenFill>
            </a:ext>
          </a:extLst>
        </p:spPr>
      </p:pic>
      <p:pic>
        <p:nvPicPr>
          <p:cNvPr id="1040" name="Picture 16" descr="「the university of tokyo」の画像検索結果">
            <a:extLst>
              <a:ext uri="{FF2B5EF4-FFF2-40B4-BE49-F238E27FC236}">
                <a16:creationId xmlns:a16="http://schemas.microsoft.com/office/drawing/2014/main" id="{5E475C09-014C-4BE0-B11E-4A11669080C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63280" y="1384560"/>
            <a:ext cx="3408244" cy="594668"/>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図 5" descr="画面の領域">
            <a:extLst>
              <a:ext uri="{FF2B5EF4-FFF2-40B4-BE49-F238E27FC236}">
                <a16:creationId xmlns:a16="http://schemas.microsoft.com/office/drawing/2014/main" id="{DBB137D0-8B97-4F36-BBAE-9B8587931C3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03004" y="4672209"/>
            <a:ext cx="3404048" cy="572996"/>
          </a:xfrm>
          <a:prstGeom prst="rect">
            <a:avLst/>
          </a:prstGeom>
        </p:spPr>
      </p:pic>
      <p:pic>
        <p:nvPicPr>
          <p:cNvPr id="4100" name="Picture 4" descr="AMED: $Locale.orgName">
            <a:extLst>
              <a:ext uri="{FF2B5EF4-FFF2-40B4-BE49-F238E27FC236}">
                <a16:creationId xmlns:a16="http://schemas.microsoft.com/office/drawing/2014/main" id="{FE022A55-B632-480B-81EA-75FE78261C1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09630" y="5555903"/>
            <a:ext cx="3409950" cy="571500"/>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図 7" descr="スクリーンショット が含まれている画像&#10;&#10;高い精度で生成された説明">
            <a:extLst>
              <a:ext uri="{FF2B5EF4-FFF2-40B4-BE49-F238E27FC236}">
                <a16:creationId xmlns:a16="http://schemas.microsoft.com/office/drawing/2014/main" id="{183E5300-8630-4684-A44A-DD0764526FD1}"/>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9402" r="9184"/>
          <a:stretch/>
        </p:blipFill>
        <p:spPr>
          <a:xfrm>
            <a:off x="4349807" y="3917792"/>
            <a:ext cx="3918600" cy="2222672"/>
          </a:xfrm>
          <a:prstGeom prst="rect">
            <a:avLst/>
          </a:prstGeom>
        </p:spPr>
      </p:pic>
      <p:sp>
        <p:nvSpPr>
          <p:cNvPr id="11" name="テキスト ボックス 10">
            <a:extLst>
              <a:ext uri="{FF2B5EF4-FFF2-40B4-BE49-F238E27FC236}">
                <a16:creationId xmlns:a16="http://schemas.microsoft.com/office/drawing/2014/main" id="{8CB91552-A0AF-4B89-9596-50D1630E99C1}"/>
              </a:ext>
            </a:extLst>
          </p:cNvPr>
          <p:cNvSpPr txBox="1"/>
          <p:nvPr/>
        </p:nvSpPr>
        <p:spPr>
          <a:xfrm>
            <a:off x="522060" y="6140464"/>
            <a:ext cx="7486236" cy="400110"/>
          </a:xfrm>
          <a:prstGeom prst="rect">
            <a:avLst/>
          </a:prstGeom>
          <a:noFill/>
        </p:spPr>
        <p:txBody>
          <a:bodyPr wrap="square" rtlCol="0">
            <a:spAutoFit/>
          </a:bodyPr>
          <a:lstStyle/>
          <a:p>
            <a:r>
              <a:rPr kumimoji="1" lang="en-US" altLang="ja-JP" sz="2000" dirty="0"/>
              <a:t>PFA</a:t>
            </a:r>
            <a:r>
              <a:rPr kumimoji="1" lang="ja-JP" altLang="en-US" sz="2000" dirty="0"/>
              <a:t> </a:t>
            </a:r>
            <a:r>
              <a:rPr kumimoji="1" lang="en-US" altLang="ja-JP" sz="2000" dirty="0"/>
              <a:t>Guide</a:t>
            </a:r>
            <a:r>
              <a:rPr kumimoji="1" lang="ja-JP" altLang="en-US" sz="2000" dirty="0"/>
              <a:t> </a:t>
            </a:r>
            <a:r>
              <a:rPr kumimoji="1" lang="en-US" altLang="ja-JP" sz="2000" dirty="0"/>
              <a:t>for</a:t>
            </a:r>
            <a:r>
              <a:rPr kumimoji="1" lang="ja-JP" altLang="en-US" sz="2000" dirty="0"/>
              <a:t> </a:t>
            </a:r>
            <a:r>
              <a:rPr kumimoji="1" lang="en-US" altLang="ja-JP" sz="2000" dirty="0"/>
              <a:t>Field</a:t>
            </a:r>
            <a:r>
              <a:rPr kumimoji="1" lang="ja-JP" altLang="en-US" sz="2000" dirty="0"/>
              <a:t> </a:t>
            </a:r>
            <a:r>
              <a:rPr kumimoji="1" lang="en-US" altLang="ja-JP" sz="2000" dirty="0"/>
              <a:t>Workers</a:t>
            </a:r>
            <a:r>
              <a:rPr kumimoji="1" lang="ja-JP" altLang="en-US" sz="2000" dirty="0"/>
              <a:t> </a:t>
            </a:r>
            <a:r>
              <a:rPr kumimoji="1" lang="en-US" altLang="ja-JP" sz="2000" dirty="0"/>
              <a:t>(2011)</a:t>
            </a:r>
            <a:r>
              <a:rPr lang="ja-JP" altLang="en-US" sz="2000" dirty="0"/>
              <a:t>　</a:t>
            </a:r>
            <a:r>
              <a:rPr kumimoji="1" lang="en-US" altLang="ja-JP" sz="2000" dirty="0"/>
              <a:t>PFA</a:t>
            </a:r>
            <a:r>
              <a:rPr kumimoji="1" lang="ja-JP" altLang="en-US" sz="2000" dirty="0"/>
              <a:t> </a:t>
            </a:r>
            <a:r>
              <a:rPr kumimoji="1" lang="en-US" altLang="ja-JP" sz="2000" dirty="0"/>
              <a:t>e-Orientation</a:t>
            </a:r>
            <a:r>
              <a:rPr kumimoji="1" lang="ja-JP" altLang="en-US" sz="2000" dirty="0"/>
              <a:t> </a:t>
            </a:r>
            <a:r>
              <a:rPr kumimoji="1" lang="en-US" altLang="ja-JP" sz="2000" dirty="0"/>
              <a:t>(2017)</a:t>
            </a:r>
            <a:endParaRPr kumimoji="1" lang="ja-JP" altLang="en-US" sz="2000" dirty="0"/>
          </a:p>
        </p:txBody>
      </p:sp>
    </p:spTree>
    <p:extLst>
      <p:ext uri="{BB962C8B-B14F-4D97-AF65-F5344CB8AC3E}">
        <p14:creationId xmlns:p14="http://schemas.microsoft.com/office/powerpoint/2010/main" val="171976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図 46">
            <a:extLst>
              <a:ext uri="{FF2B5EF4-FFF2-40B4-BE49-F238E27FC236}">
                <a16:creationId xmlns:a16="http://schemas.microsoft.com/office/drawing/2014/main" id="{3D9C8848-4772-477E-81A0-676AA3CCA9F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9191" y="2957166"/>
            <a:ext cx="5781398" cy="3251735"/>
          </a:xfrm>
          <a:prstGeom prst="rect">
            <a:avLst/>
          </a:prstGeom>
          <a:noFill/>
          <a:ln>
            <a:noFill/>
          </a:ln>
        </p:spPr>
      </p:pic>
      <p:pic>
        <p:nvPicPr>
          <p:cNvPr id="27" name="図 26"/>
          <p:cNvPicPr/>
          <p:nvPr/>
        </p:nvPicPr>
        <p:blipFill>
          <a:blip r:embed="rId4" cstate="print">
            <a:extLst>
              <a:ext uri="{28A0092B-C50C-407E-A947-70E740481C1C}">
                <a14:useLocalDpi xmlns:a14="http://schemas.microsoft.com/office/drawing/2010/main" val="0"/>
              </a:ext>
            </a:extLst>
          </a:blip>
          <a:stretch>
            <a:fillRect/>
          </a:stretch>
        </p:blipFill>
        <p:spPr>
          <a:xfrm>
            <a:off x="8509630" y="224189"/>
            <a:ext cx="3414146" cy="790397"/>
          </a:xfrm>
          <a:prstGeom prst="rect">
            <a:avLst/>
          </a:prstGeom>
        </p:spPr>
      </p:pic>
      <p:grpSp>
        <p:nvGrpSpPr>
          <p:cNvPr id="77" name="グループ化 76">
            <a:extLst>
              <a:ext uri="{FF2B5EF4-FFF2-40B4-BE49-F238E27FC236}">
                <a16:creationId xmlns:a16="http://schemas.microsoft.com/office/drawing/2014/main" id="{1DBC7546-0B4D-49C9-B88E-1B52378C78D4}"/>
              </a:ext>
            </a:extLst>
          </p:cNvPr>
          <p:cNvGrpSpPr/>
          <p:nvPr/>
        </p:nvGrpSpPr>
        <p:grpSpPr>
          <a:xfrm>
            <a:off x="410611" y="1870763"/>
            <a:ext cx="11576530" cy="3927834"/>
            <a:chOff x="423863" y="1559341"/>
            <a:chExt cx="11576530" cy="3927834"/>
          </a:xfrm>
        </p:grpSpPr>
        <p:sp>
          <p:nvSpPr>
            <p:cNvPr id="12" name="テキスト ボックス 11">
              <a:extLst>
                <a:ext uri="{FF2B5EF4-FFF2-40B4-BE49-F238E27FC236}">
                  <a16:creationId xmlns:a16="http://schemas.microsoft.com/office/drawing/2014/main" id="{7E3B344D-2665-42E7-97E0-D319DBE0DAD9}"/>
                </a:ext>
              </a:extLst>
            </p:cNvPr>
            <p:cNvSpPr txBox="1"/>
            <p:nvPr/>
          </p:nvSpPr>
          <p:spPr>
            <a:xfrm>
              <a:off x="7895640" y="1559341"/>
              <a:ext cx="4104753" cy="1715341"/>
            </a:xfrm>
            <a:prstGeom prst="rect">
              <a:avLst/>
            </a:prstGeom>
            <a:noFill/>
          </p:spPr>
          <p:txBody>
            <a:bodyPr wrap="square" rtlCol="0">
              <a:spAutoFit/>
            </a:bodyPr>
            <a:lstStyle/>
            <a:p>
              <a:pPr>
                <a:lnSpc>
                  <a:spcPts val="2100"/>
                </a:lnSpc>
              </a:pPr>
              <a:r>
                <a:rPr lang="en-US" altLang="ja-JP" sz="2200" dirty="0">
                  <a:cs typeface="Microsoft Tai Le" panose="020B0502040204020203" pitchFamily="34" charset="0"/>
                </a:rPr>
                <a:t>SDG10.2 empower and promote the social, economic and political inclusion of all, irrespective of age, sex, disability, race, ethnicity, origin, religion or economic or other status</a:t>
              </a:r>
              <a:endParaRPr kumimoji="1" lang="ja-JP" altLang="en-US" sz="2200" dirty="0">
                <a:cs typeface="Microsoft Tai Le" panose="020B0502040204020203" pitchFamily="34" charset="0"/>
              </a:endParaRPr>
            </a:p>
          </p:txBody>
        </p:sp>
        <p:sp>
          <p:nvSpPr>
            <p:cNvPr id="53" name="正方形/長方形 52">
              <a:extLst>
                <a:ext uri="{FF2B5EF4-FFF2-40B4-BE49-F238E27FC236}">
                  <a16:creationId xmlns:a16="http://schemas.microsoft.com/office/drawing/2014/main" id="{10B0F5E2-34DE-4238-972A-9842B13CA07B}"/>
                </a:ext>
              </a:extLst>
            </p:cNvPr>
            <p:cNvSpPr/>
            <p:nvPr/>
          </p:nvSpPr>
          <p:spPr>
            <a:xfrm>
              <a:off x="6013234" y="2302579"/>
              <a:ext cx="633570" cy="106894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nvGrpSpPr>
            <p:cNvPr id="75" name="グループ化 74">
              <a:extLst>
                <a:ext uri="{FF2B5EF4-FFF2-40B4-BE49-F238E27FC236}">
                  <a16:creationId xmlns:a16="http://schemas.microsoft.com/office/drawing/2014/main" id="{5797E928-48A2-4EA4-B394-6EEEDE30A3B9}"/>
                </a:ext>
              </a:extLst>
            </p:cNvPr>
            <p:cNvGrpSpPr/>
            <p:nvPr/>
          </p:nvGrpSpPr>
          <p:grpSpPr>
            <a:xfrm>
              <a:off x="423863" y="1559341"/>
              <a:ext cx="5685389" cy="3927834"/>
              <a:chOff x="-5756757" y="1556113"/>
              <a:chExt cx="5685389" cy="3927834"/>
            </a:xfrm>
          </p:grpSpPr>
          <p:pic>
            <p:nvPicPr>
              <p:cNvPr id="3" name="図 2">
                <a:extLst>
                  <a:ext uri="{FF2B5EF4-FFF2-40B4-BE49-F238E27FC236}">
                    <a16:creationId xmlns:a16="http://schemas.microsoft.com/office/drawing/2014/main" id="{0E94525E-4742-4F3B-BADB-6CBA131D7EF6}"/>
                  </a:ext>
                </a:extLst>
              </p:cNvPr>
              <p:cNvPicPr>
                <a:picLocks noChangeAspect="1"/>
              </p:cNvPicPr>
              <p:nvPr/>
            </p:nvPicPr>
            <p:blipFill>
              <a:blip r:embed="rId5"/>
              <a:stretch>
                <a:fillRect/>
              </a:stretch>
            </p:blipFill>
            <p:spPr>
              <a:xfrm>
                <a:off x="-2785072" y="1556113"/>
                <a:ext cx="2713704" cy="3927834"/>
              </a:xfrm>
              <a:prstGeom prst="rect">
                <a:avLst/>
              </a:prstGeom>
            </p:spPr>
          </p:pic>
          <p:pic>
            <p:nvPicPr>
              <p:cNvPr id="6" name="図 5">
                <a:extLst>
                  <a:ext uri="{FF2B5EF4-FFF2-40B4-BE49-F238E27FC236}">
                    <a16:creationId xmlns:a16="http://schemas.microsoft.com/office/drawing/2014/main" id="{0049E46B-E7FD-49AF-B3C4-1EC21BF13E7A}"/>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rot="5400000">
                <a:off x="-6241254" y="2040610"/>
                <a:ext cx="3875981" cy="2906987"/>
              </a:xfrm>
              <a:prstGeom prst="rect">
                <a:avLst/>
              </a:prstGeom>
            </p:spPr>
          </p:pic>
        </p:grpSp>
        <p:pic>
          <p:nvPicPr>
            <p:cNvPr id="3076" name="Picture 4" descr="「sdg 10」の画像検索結果">
              <a:extLst>
                <a:ext uri="{FF2B5EF4-FFF2-40B4-BE49-F238E27FC236}">
                  <a16:creationId xmlns:a16="http://schemas.microsoft.com/office/drawing/2014/main" id="{9112D950-E5A7-46B2-8ED5-F4E1FF334A9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2880" y="1559341"/>
              <a:ext cx="1670256" cy="1666081"/>
            </a:xfrm>
            <a:prstGeom prst="rect">
              <a:avLst/>
            </a:prstGeom>
            <a:noFill/>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p14="http://schemas.microsoft.com/office/powerpoint/2010/main" val="504535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6C69AE2-A6FA-4C5C-8E2A-67356EC3AAEE}"/>
              </a:ext>
            </a:extLst>
          </p:cNvPr>
          <p:cNvSpPr txBox="1"/>
          <p:nvPr/>
        </p:nvSpPr>
        <p:spPr>
          <a:xfrm>
            <a:off x="1524042" y="1490008"/>
            <a:ext cx="9670826" cy="1938992"/>
          </a:xfrm>
          <a:prstGeom prst="rect">
            <a:avLst/>
          </a:prstGeom>
          <a:noFill/>
        </p:spPr>
        <p:txBody>
          <a:bodyPr wrap="square" rtlCol="0">
            <a:spAutoFit/>
          </a:bodyPr>
          <a:lstStyle/>
          <a:p>
            <a:r>
              <a:rPr lang="en-US" altLang="ja-JP" sz="2000" b="1" dirty="0"/>
              <a:t>How to Use “</a:t>
            </a:r>
            <a:r>
              <a:rPr lang="en-US" altLang="ja-JP" sz="2000" b="1" dirty="0">
                <a:solidFill>
                  <a:srgbClr val="E6388F"/>
                </a:solidFill>
              </a:rPr>
              <a:t>Magenta</a:t>
            </a:r>
            <a:r>
              <a:rPr lang="en-US" altLang="ja-JP" sz="2000" b="1" dirty="0"/>
              <a:t> </a:t>
            </a:r>
            <a:r>
              <a:rPr lang="en-US" altLang="ja-JP" sz="2000" b="1" dirty="0">
                <a:solidFill>
                  <a:srgbClr val="E6388F"/>
                </a:solidFill>
              </a:rPr>
              <a:t>Star</a:t>
            </a:r>
            <a:r>
              <a:rPr lang="en-US" altLang="ja-JP" sz="2000" b="1" dirty="0"/>
              <a:t>”</a:t>
            </a:r>
            <a:endParaRPr lang="ja-JP" altLang="ja-JP" sz="2000" dirty="0"/>
          </a:p>
          <a:p>
            <a:r>
              <a:rPr lang="en-US" altLang="ja-JP" sz="2000" b="1" dirty="0"/>
              <a:t>Step 1</a:t>
            </a:r>
            <a:r>
              <a:rPr lang="en-US" altLang="ja-JP" sz="2000" dirty="0"/>
              <a:t>. Put on a “Magenta</a:t>
            </a:r>
            <a:r>
              <a:rPr lang="ja-JP" altLang="en-US" sz="2000" dirty="0"/>
              <a:t> </a:t>
            </a:r>
            <a:r>
              <a:rPr lang="en-US" altLang="ja-JP" sz="2000"/>
              <a:t>Star</a:t>
            </a:r>
            <a:r>
              <a:rPr lang="ja-JP" altLang="en-US" sz="2000"/>
              <a:t>”</a:t>
            </a:r>
            <a:r>
              <a:rPr lang="en-US" altLang="ja-JP" sz="2000" dirty="0"/>
              <a:t> badge or sticker when you feel you can support others</a:t>
            </a:r>
            <a:endParaRPr lang="ja-JP" altLang="ja-JP" sz="2000" dirty="0"/>
          </a:p>
          <a:p>
            <a:r>
              <a:rPr lang="en-US" altLang="ja-JP" sz="2000" b="1" dirty="0"/>
              <a:t>Step 2</a:t>
            </a:r>
            <a:r>
              <a:rPr lang="en-US" altLang="ja-JP" sz="2000" dirty="0"/>
              <a:t>. Those who want support will find you through “Magenta Star,” and ask for support</a:t>
            </a:r>
            <a:endParaRPr lang="ja-JP" altLang="ja-JP" sz="2000" dirty="0"/>
          </a:p>
          <a:p>
            <a:r>
              <a:rPr lang="en-US" altLang="ja-JP" sz="2000" b="1" dirty="0"/>
              <a:t>Step 3</a:t>
            </a:r>
            <a:r>
              <a:rPr lang="en-US" altLang="ja-JP" sz="2000" dirty="0"/>
              <a:t>. Provide requested support if you can, in a respectful manner</a:t>
            </a:r>
            <a:endParaRPr lang="ja-JP" altLang="ja-JP" sz="2000" dirty="0"/>
          </a:p>
          <a:p>
            <a:r>
              <a:rPr lang="en-US" altLang="ja-JP" sz="2000" b="1" dirty="0"/>
              <a:t>Step 4</a:t>
            </a:r>
            <a:r>
              <a:rPr lang="en-US" altLang="ja-JP" sz="2000" dirty="0"/>
              <a:t>. If needs are beyond your capacity, link with someone who might be able to support</a:t>
            </a:r>
            <a:endParaRPr lang="ja-JP" altLang="ja-JP" sz="2000" dirty="0"/>
          </a:p>
          <a:p>
            <a:r>
              <a:rPr lang="en-US" altLang="ja-JP" sz="2000" dirty="0"/>
              <a:t> * If you are in a rush etc., simply ask to find other supporters</a:t>
            </a:r>
            <a:endParaRPr lang="ja-JP" altLang="ja-JP" sz="2000" dirty="0"/>
          </a:p>
        </p:txBody>
      </p:sp>
      <p:grpSp>
        <p:nvGrpSpPr>
          <p:cNvPr id="3" name="グループ化 2">
            <a:extLst>
              <a:ext uri="{FF2B5EF4-FFF2-40B4-BE49-F238E27FC236}">
                <a16:creationId xmlns:a16="http://schemas.microsoft.com/office/drawing/2014/main" id="{51DEF8DC-67EA-47F2-95FC-7255F0222182}"/>
              </a:ext>
            </a:extLst>
          </p:cNvPr>
          <p:cNvGrpSpPr/>
          <p:nvPr/>
        </p:nvGrpSpPr>
        <p:grpSpPr>
          <a:xfrm>
            <a:off x="1602420" y="3520441"/>
            <a:ext cx="9344255" cy="2553921"/>
            <a:chOff x="243946" y="2172560"/>
            <a:chExt cx="11794226" cy="3223535"/>
          </a:xfrm>
        </p:grpSpPr>
        <p:pic>
          <p:nvPicPr>
            <p:cNvPr id="4" name="図 3">
              <a:extLst>
                <a:ext uri="{FF2B5EF4-FFF2-40B4-BE49-F238E27FC236}">
                  <a16:creationId xmlns:a16="http://schemas.microsoft.com/office/drawing/2014/main" id="{BAC5A7F0-F1C0-4CAC-B419-943E2A40096B}"/>
                </a:ext>
              </a:extLst>
            </p:cNvPr>
            <p:cNvPicPr>
              <a:picLocks noChangeAspect="1"/>
            </p:cNvPicPr>
            <p:nvPr/>
          </p:nvPicPr>
          <p:blipFill>
            <a:blip r:embed="rId3"/>
            <a:stretch>
              <a:fillRect/>
            </a:stretch>
          </p:blipFill>
          <p:spPr>
            <a:xfrm>
              <a:off x="243946" y="2172560"/>
              <a:ext cx="2416561" cy="3223535"/>
            </a:xfrm>
            <a:prstGeom prst="rect">
              <a:avLst/>
            </a:prstGeom>
          </p:spPr>
        </p:pic>
        <p:pic>
          <p:nvPicPr>
            <p:cNvPr id="5" name="図 4" descr="壁, 人, 衣類, 立っている が含まれている画像&#10;&#10;非常に高い精度で生成された説明">
              <a:extLst>
                <a:ext uri="{FF2B5EF4-FFF2-40B4-BE49-F238E27FC236}">
                  <a16:creationId xmlns:a16="http://schemas.microsoft.com/office/drawing/2014/main" id="{A92CACCA-1D43-4915-BBB4-A35ADC0E245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6201" r="24900"/>
            <a:stretch/>
          </p:blipFill>
          <p:spPr>
            <a:xfrm>
              <a:off x="6150410" y="2172560"/>
              <a:ext cx="2369176" cy="3217340"/>
            </a:xfrm>
            <a:prstGeom prst="rect">
              <a:avLst/>
            </a:prstGeom>
          </p:spPr>
        </p:pic>
        <p:pic>
          <p:nvPicPr>
            <p:cNvPr id="6" name="図 5" descr="テキスト, 新聞 が含まれている画像&#10;&#10;高い精度で生成された説明">
              <a:extLst>
                <a:ext uri="{FF2B5EF4-FFF2-40B4-BE49-F238E27FC236}">
                  <a16:creationId xmlns:a16="http://schemas.microsoft.com/office/drawing/2014/main" id="{F8621F11-8021-4333-8699-7F4382B0E8A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0828" r="10077"/>
            <a:stretch/>
          </p:blipFill>
          <p:spPr>
            <a:xfrm>
              <a:off x="2920581" y="2172560"/>
              <a:ext cx="2969755" cy="3223535"/>
            </a:xfrm>
            <a:prstGeom prst="rect">
              <a:avLst/>
            </a:prstGeom>
          </p:spPr>
        </p:pic>
        <p:pic>
          <p:nvPicPr>
            <p:cNvPr id="7" name="図 6" descr="人, 保持している, 建物, 壁 が含まれている画像&#10;&#10;非常に高い精度で生成された説明">
              <a:extLst>
                <a:ext uri="{FF2B5EF4-FFF2-40B4-BE49-F238E27FC236}">
                  <a16:creationId xmlns:a16="http://schemas.microsoft.com/office/drawing/2014/main" id="{ECEF1BE2-2E20-483D-87A6-032A03E3D04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1458" r="12616"/>
            <a:stretch/>
          </p:blipFill>
          <p:spPr>
            <a:xfrm>
              <a:off x="8779660" y="2172560"/>
              <a:ext cx="3258512" cy="3217340"/>
            </a:xfrm>
            <a:prstGeom prst="rect">
              <a:avLst/>
            </a:prstGeom>
          </p:spPr>
        </p:pic>
      </p:grpSp>
      <p:pic>
        <p:nvPicPr>
          <p:cNvPr id="8" name="図 7">
            <a:extLst>
              <a:ext uri="{FF2B5EF4-FFF2-40B4-BE49-F238E27FC236}">
                <a16:creationId xmlns:a16="http://schemas.microsoft.com/office/drawing/2014/main" id="{44FBFFE9-9880-4890-B802-7C269849F0EE}"/>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8509630" y="224189"/>
            <a:ext cx="3414146" cy="790397"/>
          </a:xfrm>
          <a:prstGeom prst="rect">
            <a:avLst/>
          </a:prstGeom>
        </p:spPr>
      </p:pic>
    </p:spTree>
    <p:extLst>
      <p:ext uri="{BB962C8B-B14F-4D97-AF65-F5344CB8AC3E}">
        <p14:creationId xmlns:p14="http://schemas.microsoft.com/office/powerpoint/2010/main" val="2349947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p:cNvPicPr/>
          <p:nvPr/>
        </p:nvPicPr>
        <p:blipFill>
          <a:blip r:embed="rId3" cstate="print">
            <a:extLst>
              <a:ext uri="{28A0092B-C50C-407E-A947-70E740481C1C}">
                <a14:useLocalDpi xmlns:a14="http://schemas.microsoft.com/office/drawing/2010/main" val="0"/>
              </a:ext>
            </a:extLst>
          </a:blip>
          <a:stretch>
            <a:fillRect/>
          </a:stretch>
        </p:blipFill>
        <p:spPr>
          <a:xfrm>
            <a:off x="8509630" y="224189"/>
            <a:ext cx="3414146" cy="790397"/>
          </a:xfrm>
          <a:prstGeom prst="rect">
            <a:avLst/>
          </a:prstGeom>
        </p:spPr>
      </p:pic>
      <p:pic>
        <p:nvPicPr>
          <p:cNvPr id="4" name="図 3">
            <a:extLst>
              <a:ext uri="{FF2B5EF4-FFF2-40B4-BE49-F238E27FC236}">
                <a16:creationId xmlns:a16="http://schemas.microsoft.com/office/drawing/2014/main" id="{4F146EF3-8DC1-4DBE-BC42-DC4DF749D6C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155310" y="1463486"/>
            <a:ext cx="4196146" cy="4447069"/>
          </a:xfrm>
          <a:prstGeom prst="rect">
            <a:avLst/>
          </a:prstGeom>
          <a:noFill/>
          <a:ln>
            <a:noFill/>
          </a:ln>
        </p:spPr>
      </p:pic>
      <p:pic>
        <p:nvPicPr>
          <p:cNvPr id="6" name="図 5">
            <a:extLst>
              <a:ext uri="{FF2B5EF4-FFF2-40B4-BE49-F238E27FC236}">
                <a16:creationId xmlns:a16="http://schemas.microsoft.com/office/drawing/2014/main" id="{1D738EF4-8272-4EF5-9DA9-7DFD404B81DD}"/>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90936" y="1892300"/>
            <a:ext cx="6080638" cy="3771900"/>
          </a:xfrm>
          <a:prstGeom prst="rect">
            <a:avLst/>
          </a:prstGeom>
          <a:noFill/>
          <a:ln>
            <a:noFill/>
          </a:ln>
        </p:spPr>
      </p:pic>
    </p:spTree>
    <p:extLst>
      <p:ext uri="{BB962C8B-B14F-4D97-AF65-F5344CB8AC3E}">
        <p14:creationId xmlns:p14="http://schemas.microsoft.com/office/powerpoint/2010/main" val="4189193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A39178F6-DF6F-41D2-A1EC-E14197C366A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509630" y="224189"/>
            <a:ext cx="3414146" cy="790397"/>
          </a:xfrm>
          <a:prstGeom prst="rect">
            <a:avLst/>
          </a:prstGeom>
        </p:spPr>
      </p:pic>
      <p:grpSp>
        <p:nvGrpSpPr>
          <p:cNvPr id="19" name="グループ化 18">
            <a:extLst>
              <a:ext uri="{FF2B5EF4-FFF2-40B4-BE49-F238E27FC236}">
                <a16:creationId xmlns:a16="http://schemas.microsoft.com/office/drawing/2014/main" id="{1C266F54-79CA-4006-8457-586725A3027C}"/>
              </a:ext>
            </a:extLst>
          </p:cNvPr>
          <p:cNvGrpSpPr/>
          <p:nvPr/>
        </p:nvGrpSpPr>
        <p:grpSpPr>
          <a:xfrm>
            <a:off x="964671" y="1112671"/>
            <a:ext cx="10255919" cy="5345581"/>
            <a:chOff x="964671" y="1251817"/>
            <a:chExt cx="10255919" cy="5345581"/>
          </a:xfrm>
        </p:grpSpPr>
        <p:grpSp>
          <p:nvGrpSpPr>
            <p:cNvPr id="17" name="グループ化 16">
              <a:extLst>
                <a:ext uri="{FF2B5EF4-FFF2-40B4-BE49-F238E27FC236}">
                  <a16:creationId xmlns:a16="http://schemas.microsoft.com/office/drawing/2014/main" id="{70E600EB-4BBF-4392-BACD-BC008005D4A9}"/>
                </a:ext>
              </a:extLst>
            </p:cNvPr>
            <p:cNvGrpSpPr/>
            <p:nvPr/>
          </p:nvGrpSpPr>
          <p:grpSpPr>
            <a:xfrm>
              <a:off x="964671" y="1251817"/>
              <a:ext cx="10255919" cy="3420886"/>
              <a:chOff x="964671" y="1430719"/>
              <a:chExt cx="10255919" cy="3420886"/>
            </a:xfrm>
          </p:grpSpPr>
          <p:pic>
            <p:nvPicPr>
              <p:cNvPr id="3" name="図 2" descr="人, 写真, 子供, ポーズをとっている が含まれている画像&#10;&#10;非常に高い精度で生成された説明">
                <a:extLst>
                  <a:ext uri="{FF2B5EF4-FFF2-40B4-BE49-F238E27FC236}">
                    <a16:creationId xmlns:a16="http://schemas.microsoft.com/office/drawing/2014/main" id="{A9C2748F-B6B9-4B7F-8ABA-8396AE6180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6443" y="1430719"/>
                <a:ext cx="3414147" cy="3414147"/>
              </a:xfrm>
              <a:prstGeom prst="rect">
                <a:avLst/>
              </a:prstGeom>
            </p:spPr>
          </p:pic>
          <p:pic>
            <p:nvPicPr>
              <p:cNvPr id="5" name="図 4" descr="写真, ポーズをとっている, 人, グループ が含まれている画像&#10;&#10;非常に高い精度で生成された説明">
                <a:extLst>
                  <a:ext uri="{FF2B5EF4-FFF2-40B4-BE49-F238E27FC236}">
                    <a16:creationId xmlns:a16="http://schemas.microsoft.com/office/drawing/2014/main" id="{E0F54DE1-FFD1-44F0-B919-70BC1EAD76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4671" y="1430719"/>
                <a:ext cx="3420886" cy="3420886"/>
              </a:xfrm>
              <a:prstGeom prst="rect">
                <a:avLst/>
              </a:prstGeom>
            </p:spPr>
          </p:pic>
          <p:pic>
            <p:nvPicPr>
              <p:cNvPr id="7" name="図 6" descr="写真, ポーズをとっている, テキスト, 人 が含まれている画像&#10;&#10;非常に高い精度で生成された説明">
                <a:extLst>
                  <a:ext uri="{FF2B5EF4-FFF2-40B4-BE49-F238E27FC236}">
                    <a16:creationId xmlns:a16="http://schemas.microsoft.com/office/drawing/2014/main" id="{F99B83AB-F776-41F9-8746-73960993D6A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85557" y="1430719"/>
                <a:ext cx="3420886" cy="3420886"/>
              </a:xfrm>
              <a:prstGeom prst="rect">
                <a:avLst/>
              </a:prstGeom>
            </p:spPr>
          </p:pic>
        </p:grpSp>
        <p:grpSp>
          <p:nvGrpSpPr>
            <p:cNvPr id="18" name="グループ化 17">
              <a:extLst>
                <a:ext uri="{FF2B5EF4-FFF2-40B4-BE49-F238E27FC236}">
                  <a16:creationId xmlns:a16="http://schemas.microsoft.com/office/drawing/2014/main" id="{84EA6575-32AE-4A7B-B2E3-0E5465A1B8CF}"/>
                </a:ext>
              </a:extLst>
            </p:cNvPr>
            <p:cNvGrpSpPr/>
            <p:nvPr/>
          </p:nvGrpSpPr>
          <p:grpSpPr>
            <a:xfrm>
              <a:off x="964671" y="4667969"/>
              <a:ext cx="10255919" cy="1929429"/>
              <a:chOff x="964671" y="4754107"/>
              <a:chExt cx="10375324" cy="1951892"/>
            </a:xfrm>
          </p:grpSpPr>
          <p:pic>
            <p:nvPicPr>
              <p:cNvPr id="10" name="図 9" descr="人, 子供, 室内, テーブル が含まれている画像&#10;&#10;非常に高い精度で生成された説明">
                <a:extLst>
                  <a:ext uri="{FF2B5EF4-FFF2-40B4-BE49-F238E27FC236}">
                    <a16:creationId xmlns:a16="http://schemas.microsoft.com/office/drawing/2014/main" id="{42411529-E059-467D-97BB-FAF38260F7E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4671" y="4760844"/>
                <a:ext cx="2593538" cy="1945154"/>
              </a:xfrm>
              <a:prstGeom prst="rect">
                <a:avLst/>
              </a:prstGeom>
            </p:spPr>
          </p:pic>
          <p:pic>
            <p:nvPicPr>
              <p:cNvPr id="12" name="図 11" descr="人, 室内, グループ, 壁 が含まれている画像&#10;&#10;非常に高い精度で生成された説明">
                <a:extLst>
                  <a:ext uri="{FF2B5EF4-FFF2-40B4-BE49-F238E27FC236}">
                    <a16:creationId xmlns:a16="http://schemas.microsoft.com/office/drawing/2014/main" id="{065A3295-021F-4C5A-B5C5-ECD98CB070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58209" y="4760844"/>
                <a:ext cx="2594709" cy="1945154"/>
              </a:xfrm>
              <a:prstGeom prst="rect">
                <a:avLst/>
              </a:prstGeom>
            </p:spPr>
          </p:pic>
          <p:pic>
            <p:nvPicPr>
              <p:cNvPr id="14" name="図 13" descr="壁, 室内, 人, 女の子 が含まれている画像&#10;&#10;非常に高い精度で生成された説明">
                <a:extLst>
                  <a:ext uri="{FF2B5EF4-FFF2-40B4-BE49-F238E27FC236}">
                    <a16:creationId xmlns:a16="http://schemas.microsoft.com/office/drawing/2014/main" id="{94F2D5A5-6620-4E23-9CF7-79FB4EFBB74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746457" y="4754107"/>
                <a:ext cx="2593538" cy="1944276"/>
              </a:xfrm>
              <a:prstGeom prst="rect">
                <a:avLst/>
              </a:prstGeom>
            </p:spPr>
          </p:pic>
          <p:pic>
            <p:nvPicPr>
              <p:cNvPr id="16" name="図 15" descr="人, テーブル, 子供, 室内 が含まれている画像&#10;&#10;非常に高い精度で生成された説明">
                <a:extLst>
                  <a:ext uri="{FF2B5EF4-FFF2-40B4-BE49-F238E27FC236}">
                    <a16:creationId xmlns:a16="http://schemas.microsoft.com/office/drawing/2014/main" id="{14F07CB8-9691-4958-AB95-2227F354AC8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51747" y="4760845"/>
                <a:ext cx="2594709" cy="1945154"/>
              </a:xfrm>
              <a:prstGeom prst="rect">
                <a:avLst/>
              </a:prstGeom>
            </p:spPr>
          </p:pic>
        </p:grpSp>
      </p:grpSp>
      <p:sp>
        <p:nvSpPr>
          <p:cNvPr id="20" name="テキスト ボックス 19">
            <a:extLst>
              <a:ext uri="{FF2B5EF4-FFF2-40B4-BE49-F238E27FC236}">
                <a16:creationId xmlns:a16="http://schemas.microsoft.com/office/drawing/2014/main" id="{1B0C5C33-D3C4-4C4F-9D60-67A859E10630}"/>
              </a:ext>
            </a:extLst>
          </p:cNvPr>
          <p:cNvSpPr txBox="1"/>
          <p:nvPr/>
        </p:nvSpPr>
        <p:spPr>
          <a:xfrm>
            <a:off x="5058982" y="6436082"/>
            <a:ext cx="6782516" cy="369332"/>
          </a:xfrm>
          <a:prstGeom prst="rect">
            <a:avLst/>
          </a:prstGeom>
          <a:noFill/>
        </p:spPr>
        <p:txBody>
          <a:bodyPr wrap="square" rtlCol="0">
            <a:spAutoFit/>
          </a:bodyPr>
          <a:lstStyle/>
          <a:p>
            <a:r>
              <a:rPr lang="en-US" altLang="ja-JP" dirty="0">
                <a:ea typeface="HGPｺﾞｼｯｸM" panose="020B0600000000000000" pitchFamily="50" charset="-128"/>
              </a:rPr>
              <a:t>empower.mayi@gmail.com       www.fb.com/UTempowerproject</a:t>
            </a:r>
            <a:r>
              <a:rPr lang="en-US" altLang="ja-JP" dirty="0"/>
              <a:t>/</a:t>
            </a:r>
          </a:p>
        </p:txBody>
      </p:sp>
    </p:spTree>
    <p:extLst>
      <p:ext uri="{BB962C8B-B14F-4D97-AF65-F5344CB8AC3E}">
        <p14:creationId xmlns:p14="http://schemas.microsoft.com/office/powerpoint/2010/main" val="366335830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7596</TotalTime>
  <Words>1214</Words>
  <Application>Microsoft Office PowerPoint</Application>
  <PresentationFormat>ワイド画面</PresentationFormat>
  <Paragraphs>51</Paragraphs>
  <Slides>7</Slides>
  <Notes>7</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7</vt:i4>
      </vt:variant>
    </vt:vector>
  </HeadingPairs>
  <TitlesOfParts>
    <vt:vector size="15" baseType="lpstr">
      <vt:lpstr>HGPｺﾞｼｯｸM</vt:lpstr>
      <vt:lpstr>ＭＳ Ｐゴシック</vt:lpstr>
      <vt:lpstr>Arial</vt:lpstr>
      <vt:lpstr>Calibri</vt:lpstr>
      <vt:lpstr>Calibri Light</vt:lpstr>
      <vt:lpstr>Ebrima</vt:lpstr>
      <vt:lpstr>Microsoft Tai Le</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kota mach</dc:creator>
  <cp:lastModifiedBy>井筒節</cp:lastModifiedBy>
  <cp:revision>465</cp:revision>
  <cp:lastPrinted>2017-10-23T06:00:08Z</cp:lastPrinted>
  <dcterms:created xsi:type="dcterms:W3CDTF">2017-09-27T07:29:50Z</dcterms:created>
  <dcterms:modified xsi:type="dcterms:W3CDTF">2017-12-01T12:44:27Z</dcterms:modified>
</cp:coreProperties>
</file>