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40"/>
  </p:normalViewPr>
  <p:slideViewPr>
    <p:cSldViewPr snapToGrid="0" snapToObjects="1">
      <p:cViewPr varScale="1">
        <p:scale>
          <a:sx n="126" d="100"/>
          <a:sy n="126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H" smtClean="0"/>
              <a:t>Cliquez et modifiez le titre</a:t>
            </a:r>
            <a:endParaRPr lang="en-AU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 smtClean="0"/>
              <a:t>Cliquez pour modifier le style des sous-titres du masque</a:t>
            </a:r>
            <a:endParaRPr lang="en-AU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81E7-0A76-8E44-8469-1E11A4A5AD82}" type="datetimeFigureOut">
              <a:rPr lang="fr-FR" smtClean="0"/>
              <a:t>29/11/2016</a:t>
            </a:fld>
            <a:endParaRPr lang="en-AU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AD8F-C354-E84D-866C-45D9E42B43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351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en-AU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en-AU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81E7-0A76-8E44-8469-1E11A4A5AD82}" type="datetimeFigureOut">
              <a:rPr lang="fr-FR" smtClean="0"/>
              <a:t>29/11/2016</a:t>
            </a:fld>
            <a:endParaRPr lang="en-AU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AD8F-C354-E84D-866C-45D9E42B43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7572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H" smtClean="0"/>
              <a:t>Cliquez et modifiez le titre</a:t>
            </a:r>
            <a:endParaRPr lang="en-AU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en-AU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81E7-0A76-8E44-8469-1E11A4A5AD82}" type="datetimeFigureOut">
              <a:rPr lang="fr-FR" smtClean="0"/>
              <a:t>29/11/2016</a:t>
            </a:fld>
            <a:endParaRPr lang="en-AU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AD8F-C354-E84D-866C-45D9E42B43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061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en-AU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en-AU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81E7-0A76-8E44-8469-1E11A4A5AD82}" type="datetimeFigureOut">
              <a:rPr lang="fr-FR" smtClean="0"/>
              <a:t>29/11/2016</a:t>
            </a:fld>
            <a:endParaRPr lang="en-AU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AD8F-C354-E84D-866C-45D9E42B43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3221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H" smtClean="0"/>
              <a:t>Cliquez et modifiez le titre</a:t>
            </a:r>
            <a:endParaRPr lang="en-AU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81E7-0A76-8E44-8469-1E11A4A5AD82}" type="datetimeFigureOut">
              <a:rPr lang="fr-FR" smtClean="0"/>
              <a:t>29/11/2016</a:t>
            </a:fld>
            <a:endParaRPr lang="en-AU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AD8F-C354-E84D-866C-45D9E42B43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8682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en-AU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en-AU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en-AU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81E7-0A76-8E44-8469-1E11A4A5AD82}" type="datetimeFigureOut">
              <a:rPr lang="fr-FR" smtClean="0"/>
              <a:t>29/11/2016</a:t>
            </a:fld>
            <a:endParaRPr lang="en-AU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AD8F-C354-E84D-866C-45D9E42B43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4350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smtClean="0"/>
              <a:t>Cliquez et modifiez le titre</a:t>
            </a:r>
            <a:endParaRPr lang="en-AU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en-AU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en-AU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81E7-0A76-8E44-8469-1E11A4A5AD82}" type="datetimeFigureOut">
              <a:rPr lang="fr-FR" smtClean="0"/>
              <a:t>29/11/2016</a:t>
            </a:fld>
            <a:endParaRPr lang="en-AU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AD8F-C354-E84D-866C-45D9E42B43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1768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en-AU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81E7-0A76-8E44-8469-1E11A4A5AD82}" type="datetimeFigureOut">
              <a:rPr lang="fr-FR" smtClean="0"/>
              <a:t>29/11/2016</a:t>
            </a:fld>
            <a:endParaRPr lang="en-AU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AD8F-C354-E84D-866C-45D9E42B43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9048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81E7-0A76-8E44-8469-1E11A4A5AD82}" type="datetimeFigureOut">
              <a:rPr lang="fr-FR" smtClean="0"/>
              <a:t>29/11/2016</a:t>
            </a:fld>
            <a:endParaRPr lang="en-AU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AD8F-C354-E84D-866C-45D9E42B43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676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Cliquez et modifiez le titre</a:t>
            </a:r>
            <a:endParaRPr lang="en-AU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en-AU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81E7-0A76-8E44-8469-1E11A4A5AD82}" type="datetimeFigureOut">
              <a:rPr lang="fr-FR" smtClean="0"/>
              <a:t>29/11/2016</a:t>
            </a:fld>
            <a:endParaRPr lang="en-AU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AD8F-C354-E84D-866C-45D9E42B43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457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Cliquez et modifiez le titre</a:t>
            </a:r>
            <a:endParaRPr lang="en-AU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81E7-0A76-8E44-8469-1E11A4A5AD82}" type="datetimeFigureOut">
              <a:rPr lang="fr-FR" smtClean="0"/>
              <a:t>29/11/2016</a:t>
            </a:fld>
            <a:endParaRPr lang="en-AU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AD8F-C354-E84D-866C-45D9E42B43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742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H" smtClean="0"/>
              <a:t>Cliquez et modifiez le titre</a:t>
            </a:r>
            <a:endParaRPr lang="en-AU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en-AU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481E7-0A76-8E44-8469-1E11A4A5AD82}" type="datetimeFigureOut">
              <a:rPr lang="fr-FR" smtClean="0"/>
              <a:t>29/11/2016</a:t>
            </a:fld>
            <a:endParaRPr lang="en-AU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FAD8F-C354-E84D-866C-45D9E42B43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2207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IDA/DFID 2017-2019</a:t>
            </a:r>
            <a:endParaRPr lang="en-AU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Initial design for review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4537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Outcomes</a:t>
            </a:r>
            <a:endParaRPr lang="en-AU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AU" dirty="0" smtClean="0"/>
              <a:t>Framing the implementation of SDGs to be inclusive of all groups of persons with disabilities in line with CRPD, especially with regards to education and gender </a:t>
            </a:r>
          </a:p>
          <a:p>
            <a:r>
              <a:rPr lang="en-AU" dirty="0" smtClean="0"/>
              <a:t>Explore entry points in broad financing for development </a:t>
            </a:r>
            <a:r>
              <a:rPr lang="en-AU" dirty="0" err="1" smtClean="0"/>
              <a:t>thematics</a:t>
            </a:r>
            <a:r>
              <a:rPr lang="en-AU" dirty="0" smtClean="0"/>
              <a:t> (Trade, Regional </a:t>
            </a:r>
            <a:r>
              <a:rPr lang="en-AU" dirty="0"/>
              <a:t>E</a:t>
            </a:r>
            <a:r>
              <a:rPr lang="en-AU" dirty="0" smtClean="0"/>
              <a:t>conomic </a:t>
            </a:r>
            <a:r>
              <a:rPr lang="en-AU" dirty="0"/>
              <a:t>I</a:t>
            </a:r>
            <a:r>
              <a:rPr lang="en-AU" dirty="0" smtClean="0"/>
              <a:t>ntegration, ODA, Public procurement, private sector engagement) to foster inclusion of persons with disabilities.</a:t>
            </a:r>
          </a:p>
          <a:p>
            <a:r>
              <a:rPr lang="en-AU" dirty="0" smtClean="0"/>
              <a:t>Maximising SDGs momentum for further implementation of the CRPD</a:t>
            </a:r>
          </a:p>
          <a:p>
            <a:r>
              <a:rPr lang="en-AU" dirty="0" smtClean="0"/>
              <a:t>Ensuring engagement of DPOs at Global, National and regional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0653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llipse 10"/>
          <p:cNvSpPr/>
          <p:nvPr/>
        </p:nvSpPr>
        <p:spPr>
          <a:xfrm>
            <a:off x="2582333" y="687917"/>
            <a:ext cx="6572250" cy="60325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AU" b="1" dirty="0" smtClean="0"/>
              <a:t>Capacity building  </a:t>
            </a:r>
            <a:endParaRPr lang="en-AU" b="1" dirty="0"/>
          </a:p>
        </p:txBody>
      </p:sp>
      <p:sp>
        <p:nvSpPr>
          <p:cNvPr id="10" name="Ellipse 9"/>
          <p:cNvSpPr/>
          <p:nvPr/>
        </p:nvSpPr>
        <p:spPr>
          <a:xfrm>
            <a:off x="0" y="687917"/>
            <a:ext cx="6212417" cy="6032500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52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52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b="1" dirty="0" smtClean="0"/>
              <a:t>Accountability</a:t>
            </a: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3783" y="0"/>
            <a:ext cx="8229600" cy="824971"/>
          </a:xfrm>
        </p:spPr>
        <p:txBody>
          <a:bodyPr/>
          <a:lstStyle/>
          <a:p>
            <a:r>
              <a:rPr lang="en-AU" dirty="0" smtClean="0"/>
              <a:t>Program structure </a:t>
            </a:r>
            <a:endParaRPr lang="en-AU" dirty="0"/>
          </a:p>
        </p:txBody>
      </p:sp>
      <p:sp>
        <p:nvSpPr>
          <p:cNvPr id="4" name="Rectangle 3"/>
          <p:cNvSpPr/>
          <p:nvPr/>
        </p:nvSpPr>
        <p:spPr>
          <a:xfrm>
            <a:off x="825500" y="1576916"/>
            <a:ext cx="2815167" cy="162983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FLAGSHIP programs:</a:t>
            </a:r>
          </a:p>
          <a:p>
            <a:pPr algn="ctr"/>
            <a:r>
              <a:rPr lang="en-AU" dirty="0" smtClean="0"/>
              <a:t>Education</a:t>
            </a:r>
            <a:endParaRPr lang="en-AU" dirty="0"/>
          </a:p>
          <a:p>
            <a:pPr algn="ctr"/>
            <a:r>
              <a:rPr lang="en-AU" dirty="0" smtClean="0"/>
              <a:t>Gender</a:t>
            </a:r>
          </a:p>
          <a:p>
            <a:pPr algn="ctr"/>
            <a:r>
              <a:rPr lang="en-AU" dirty="0" smtClean="0"/>
              <a:t>Financing for development </a:t>
            </a:r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5312833" y="1576916"/>
            <a:ext cx="2889250" cy="162983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Small grants to promote the most marginalised  groups  in SDGs implementation</a:t>
            </a:r>
          </a:p>
          <a:p>
            <a:pPr algn="ctr"/>
            <a:r>
              <a:rPr lang="en-AU" dirty="0" smtClean="0"/>
              <a:t>(WFDB, WNUSP, DSI, IFHOH, IF, WFD, WBU)</a:t>
            </a:r>
            <a:endParaRPr lang="en-AU" dirty="0"/>
          </a:p>
        </p:txBody>
      </p:sp>
      <p:sp>
        <p:nvSpPr>
          <p:cNvPr id="6" name="Rectangle 5"/>
          <p:cNvSpPr/>
          <p:nvPr/>
        </p:nvSpPr>
        <p:spPr>
          <a:xfrm>
            <a:off x="5312833" y="4116917"/>
            <a:ext cx="2815167" cy="176741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Regional BRIDGE training programs in Latin America, Africa, Arab region and Asia-Pacific 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751417" y="4116917"/>
            <a:ext cx="2889250" cy="176741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Support national DPOs in  reporting on the SDGs and CRPD</a:t>
            </a:r>
          </a:p>
          <a:p>
            <a:pPr algn="ctr"/>
            <a:r>
              <a:rPr lang="en-AU" dirty="0" smtClean="0"/>
              <a:t>(at least 4 country per year, 1 per region among HPLF volunteers)  </a:t>
            </a:r>
            <a:endParaRPr lang="en-AU" dirty="0"/>
          </a:p>
        </p:txBody>
      </p:sp>
      <p:sp>
        <p:nvSpPr>
          <p:cNvPr id="8" name="Rectangle 7"/>
          <p:cNvSpPr/>
          <p:nvPr/>
        </p:nvSpPr>
        <p:spPr>
          <a:xfrm>
            <a:off x="3640667" y="2116667"/>
            <a:ext cx="1672166" cy="299508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IDA website and outreach</a:t>
            </a:r>
          </a:p>
          <a:p>
            <a:pPr algn="ctr"/>
            <a:r>
              <a:rPr lang="en-AU" dirty="0" smtClean="0"/>
              <a:t>+ </a:t>
            </a:r>
          </a:p>
          <a:p>
            <a:pPr algn="ctr"/>
            <a:r>
              <a:rPr lang="en-AU" dirty="0" smtClean="0"/>
              <a:t>SDGs-CRPD</a:t>
            </a:r>
          </a:p>
          <a:p>
            <a:pPr algn="ctr"/>
            <a:r>
              <a:rPr lang="en-AU" dirty="0" smtClean="0"/>
              <a:t>Fellowship </a:t>
            </a:r>
          </a:p>
        </p:txBody>
      </p:sp>
    </p:spTree>
    <p:extLst>
      <p:ext uri="{BB962C8B-B14F-4D97-AF65-F5344CB8AC3E}">
        <p14:creationId xmlns:p14="http://schemas.microsoft.com/office/powerpoint/2010/main" val="142154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18867</TotalTime>
  <Words>172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Thème Office</vt:lpstr>
      <vt:lpstr>IDA/DFID 2017-2019</vt:lpstr>
      <vt:lpstr>Outcomes</vt:lpstr>
      <vt:lpstr>Program structure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IDA/DIFD 2017-2020</dc:title>
  <dc:creator>Alexandre Cote</dc:creator>
  <cp:lastModifiedBy>Talin Avades</cp:lastModifiedBy>
  <cp:revision>38</cp:revision>
  <dcterms:created xsi:type="dcterms:W3CDTF">2016-07-11T07:42:06Z</dcterms:created>
  <dcterms:modified xsi:type="dcterms:W3CDTF">2016-11-29T20:42:48Z</dcterms:modified>
</cp:coreProperties>
</file>