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49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tags/tag54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52.xml" ContentType="application/vnd.openxmlformats-officedocument.presentationml.tags+xml"/>
  <Override PartName="/ppt/comments/comment2.xml" ContentType="application/vnd.openxmlformats-officedocument.presentationml.comment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tags/tag39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Default Extension="gif" ContentType="image/gif"/>
  <Default Extension="vml" ContentType="application/vnd.openxmlformats-officedocument.vmlDrawing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comments/comment1.xml" ContentType="application/vnd.openxmlformats-officedocument.presentationml.comment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79" r:id="rId2"/>
    <p:sldId id="405" r:id="rId3"/>
    <p:sldId id="389" r:id="rId4"/>
    <p:sldId id="406" r:id="rId5"/>
    <p:sldId id="391" r:id="rId6"/>
    <p:sldId id="392" r:id="rId7"/>
    <p:sldId id="393" r:id="rId8"/>
    <p:sldId id="394" r:id="rId9"/>
    <p:sldId id="397" r:id="rId10"/>
    <p:sldId id="398" r:id="rId11"/>
    <p:sldId id="399" r:id="rId12"/>
    <p:sldId id="400" r:id="rId13"/>
    <p:sldId id="401" r:id="rId14"/>
    <p:sldId id="403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ja Sletten" initials="AS" lastIdx="1" clrIdx="0">
    <p:extLst>
      <p:ext uri="{19B8F6BF-5375-455C-9EA6-DF929625EA0E}">
        <p15:presenceInfo xmlns:p15="http://schemas.microsoft.com/office/powerpoint/2012/main" xmlns="" userId="S-1-5-21-1391013823-3179747778-777629666-93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AD5A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35400" autoAdjust="0"/>
    <p:restoredTop sz="86447" autoAdjust="0"/>
  </p:normalViewPr>
  <p:slideViewPr>
    <p:cSldViewPr>
      <p:cViewPr>
        <p:scale>
          <a:sx n="50" d="100"/>
          <a:sy n="50" d="100"/>
        </p:scale>
        <p:origin x="-1710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74" d="100"/>
          <a:sy n="174" d="100"/>
        </p:scale>
        <p:origin x="-1860" y="480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1-25T14:43:23.322" idx="1">
    <p:pos x="10" y="10"/>
    <p:text/>
    <p:extLst>
      <p:ext uri="{C676402C-5697-4E1C-873F-D02D1690AC5C}">
        <p15:threadingInfo xmlns:p15="http://schemas.microsoft.com/office/powerpoint/2012/main" xmlns="" timeZoneBias="30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1-25T14:43:23.322" idx="1">
    <p:pos x="10" y="10"/>
    <p:text/>
    <p:extLst>
      <p:ext uri="{C676402C-5697-4E1C-873F-D02D1690AC5C}">
        <p15:threadingInfo xmlns:p15="http://schemas.microsoft.com/office/powerpoint/2012/main" xmlns="" timeZoneBias="30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DA9001-C17B-43F7-A1E1-3BB781A2B32A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EB122F-2E55-428A-8465-2EE694F8CA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4773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0E5849-15AE-4898-A85E-645D156D0F96}" type="datetimeFigureOut">
              <a:rPr lang="en-US" smtClean="0"/>
              <a:pPr/>
              <a:t>11/28/2016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D93E40-FD14-4BFF-97F8-EF2D81A605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3471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9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2" Type="http://schemas.openxmlformats.org/officeDocument/2006/relationships/tags" Target="../tags/tag8.xml"/><Relationship Id="rId1" Type="http://schemas.openxmlformats.org/officeDocument/2006/relationships/vmlDrawing" Target="../drawings/vmlDrawing2.v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10" Type="http://schemas.openxmlformats.org/officeDocument/2006/relationships/image" Target="../media/image3.png"/><Relationship Id="rId4" Type="http://schemas.openxmlformats.org/officeDocument/2006/relationships/tags" Target="../tags/tag10.xml"/><Relationship Id="rId9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2" Type="http://schemas.openxmlformats.org/officeDocument/2006/relationships/tags" Target="../tags/tag16.xml"/><Relationship Id="rId1" Type="http://schemas.openxmlformats.org/officeDocument/2006/relationships/vmlDrawing" Target="../drawings/vmlDrawing3.vml"/><Relationship Id="rId6" Type="http://schemas.openxmlformats.org/officeDocument/2006/relationships/tags" Target="../tags/tag20.xml"/><Relationship Id="rId11" Type="http://schemas.openxmlformats.org/officeDocument/2006/relationships/image" Target="../media/image3.png"/><Relationship Id="rId5" Type="http://schemas.openxmlformats.org/officeDocument/2006/relationships/tags" Target="../tags/tag19.xml"/><Relationship Id="rId10" Type="http://schemas.openxmlformats.org/officeDocument/2006/relationships/oleObject" Target="../embeddings/oleObject3.bin"/><Relationship Id="rId4" Type="http://schemas.openxmlformats.org/officeDocument/2006/relationships/tags" Target="../tags/tag18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13" Type="http://schemas.openxmlformats.org/officeDocument/2006/relationships/image" Target="../media/image3.png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12" Type="http://schemas.openxmlformats.org/officeDocument/2006/relationships/oleObject" Target="../embeddings/oleObject4.bin"/><Relationship Id="rId2" Type="http://schemas.openxmlformats.org/officeDocument/2006/relationships/tags" Target="../tags/tag23.xml"/><Relationship Id="rId1" Type="http://schemas.openxmlformats.org/officeDocument/2006/relationships/vmlDrawing" Target="../drawings/vmlDrawing4.vml"/><Relationship Id="rId6" Type="http://schemas.openxmlformats.org/officeDocument/2006/relationships/tags" Target="../tags/tag27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26.xml"/><Relationship Id="rId10" Type="http://schemas.openxmlformats.org/officeDocument/2006/relationships/tags" Target="../tags/tag31.xml"/><Relationship Id="rId4" Type="http://schemas.openxmlformats.org/officeDocument/2006/relationships/tags" Target="../tags/tag25.xml"/><Relationship Id="rId9" Type="http://schemas.openxmlformats.org/officeDocument/2006/relationships/tags" Target="../tags/tag30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3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2.xml"/><Relationship Id="rId1" Type="http://schemas.openxmlformats.org/officeDocument/2006/relationships/vmlDrawing" Target="../drawings/vmlDrawing5.v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9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3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7.xml"/><Relationship Id="rId1" Type="http://schemas.openxmlformats.org/officeDocument/2006/relationships/vmlDrawing" Target="../drawings/vmlDrawing6.v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9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3" Type="http://schemas.openxmlformats.org/officeDocument/2006/relationships/tags" Target="../tags/tag43.xml"/><Relationship Id="rId7" Type="http://schemas.openxmlformats.org/officeDocument/2006/relationships/tags" Target="../tags/tag47.xml"/><Relationship Id="rId2" Type="http://schemas.openxmlformats.org/officeDocument/2006/relationships/tags" Target="../tags/tag42.xml"/><Relationship Id="rId1" Type="http://schemas.openxmlformats.org/officeDocument/2006/relationships/vmlDrawing" Target="../drawings/vmlDrawing7.vml"/><Relationship Id="rId6" Type="http://schemas.openxmlformats.org/officeDocument/2006/relationships/tags" Target="../tags/tag46.xml"/><Relationship Id="rId11" Type="http://schemas.openxmlformats.org/officeDocument/2006/relationships/image" Target="../media/image3.png"/><Relationship Id="rId5" Type="http://schemas.openxmlformats.org/officeDocument/2006/relationships/tags" Target="../tags/tag45.xml"/><Relationship Id="rId10" Type="http://schemas.openxmlformats.org/officeDocument/2006/relationships/oleObject" Target="../embeddings/oleObject7.bin"/><Relationship Id="rId4" Type="http://schemas.openxmlformats.org/officeDocument/2006/relationships/tags" Target="../tags/tag44.xml"/><Relationship Id="rId9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55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vmlDrawing" Target="../drawings/vmlDrawing8.vml"/><Relationship Id="rId6" Type="http://schemas.openxmlformats.org/officeDocument/2006/relationships/tags" Target="../tags/tag53.xml"/><Relationship Id="rId11" Type="http://schemas.openxmlformats.org/officeDocument/2006/relationships/image" Target="../media/image3.png"/><Relationship Id="rId5" Type="http://schemas.openxmlformats.org/officeDocument/2006/relationships/tags" Target="../tags/tag52.xml"/><Relationship Id="rId10" Type="http://schemas.openxmlformats.org/officeDocument/2006/relationships/oleObject" Target="../embeddings/oleObject8.bin"/><Relationship Id="rId4" Type="http://schemas.openxmlformats.org/officeDocument/2006/relationships/tags" Target="../tags/tag51.xml"/><Relationship Id="rId9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34" name="think-cell Slide" r:id="rId8" imgW="360" imgH="360" progId="">
              <p:embed/>
            </p:oleObj>
          </a:graphicData>
        </a:graphic>
      </p:graphicFrame>
      <p:sp>
        <p:nvSpPr>
          <p:cNvPr id="10" name="Rectangle 2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0" y="3962400"/>
            <a:ext cx="9144000" cy="2895600"/>
          </a:xfrm>
          <a:prstGeom prst="rect">
            <a:avLst/>
          </a:prstGeom>
          <a:solidFill>
            <a:srgbClr val="FFDA91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685800" y="911225"/>
            <a:ext cx="7772400" cy="1470025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685800" y="4038600"/>
            <a:ext cx="6400800" cy="685800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7" name="Picture 7" descr="small1"/>
          <p:cNvPicPr>
            <a:picLocks noChangeAspect="1" noChangeArrowheads="1"/>
          </p:cNvPicPr>
          <p:nvPr userDrawn="1">
            <p:custDataLst>
              <p:tags r:id="rId6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29400" y="5181600"/>
            <a:ext cx="1725236" cy="76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6012484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358" name="think-cell Slide" r:id="rId9" imgW="360" imgH="360" progId="">
              <p:embed/>
            </p:oleObj>
          </a:graphicData>
        </a:graphic>
      </p:graphicFrame>
      <p:sp>
        <p:nvSpPr>
          <p:cNvPr id="10" name="Rectangle 2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FFDA91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5"/>
          <p:cNvSpPr/>
          <p:nvPr userDrawn="1">
            <p:custDataLst>
              <p:tags r:id="rId5"/>
            </p:custDataLst>
          </p:nvPr>
        </p:nvSpPr>
        <p:spPr>
          <a:xfrm>
            <a:off x="0" y="6324600"/>
            <a:ext cx="9144000" cy="685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Picture 7" descr="small1"/>
          <p:cNvPicPr>
            <a:picLocks noChangeAspect="1" noChangeArrowheads="1"/>
          </p:cNvPicPr>
          <p:nvPr userDrawn="1">
            <p:custDataLst>
              <p:tags r:id="rId6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45036" y="173430"/>
            <a:ext cx="1322764" cy="588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"/>
          <p:cNvSpPr>
            <a:spLocks noGrp="1"/>
          </p:cNvSpPr>
          <p:nvPr userDrawn="1">
            <p:ph type="title"/>
            <p:custDataLst>
              <p:tags r:id="rId7"/>
            </p:custDataLst>
          </p:nvPr>
        </p:nvSpPr>
        <p:spPr>
          <a:xfrm>
            <a:off x="140679" y="349250"/>
            <a:ext cx="7498080" cy="30777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3"/>
          <p:cNvSpPr>
            <a:spLocks noGrp="1"/>
          </p:cNvSpPr>
          <p:nvPr userDrawn="1">
            <p:ph type="sldNum" sz="quarter" idx="11"/>
          </p:nvPr>
        </p:nvSpPr>
        <p:spPr>
          <a:xfrm>
            <a:off x="8499475" y="6400800"/>
            <a:ext cx="492125" cy="457200"/>
          </a:xfrm>
        </p:spPr>
        <p:txBody>
          <a:bodyPr anchor="b"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Footer Placeholder 12"/>
          <p:cNvSpPr>
            <a:spLocks noGrp="1"/>
          </p:cNvSpPr>
          <p:nvPr userDrawn="1">
            <p:ph type="ftr" sz="quarter" idx="10"/>
          </p:nvPr>
        </p:nvSpPr>
        <p:spPr>
          <a:xfrm>
            <a:off x="140679" y="6400800"/>
            <a:ext cx="8358796" cy="457200"/>
          </a:xfrm>
        </p:spPr>
        <p:txBody>
          <a:bodyPr anchor="b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458315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5272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5253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xfrm>
            <a:off x="0" y="6400800"/>
            <a:ext cx="8458200" cy="457200"/>
          </a:xfrm>
          <a:prstGeom prst="rect">
            <a:avLst/>
          </a:prstGeom>
          <a:ln/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Source: Dalberg analysis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  <p:custDataLst>
              <p:tags r:id="rId2"/>
            </p:custDataLst>
          </p:nvPr>
        </p:nvSpPr>
        <p:spPr>
          <a:xfrm>
            <a:off x="8499475" y="6400800"/>
            <a:ext cx="492125" cy="457200"/>
          </a:xfrm>
          <a:prstGeom prst="rect">
            <a:avLst/>
          </a:prstGeom>
          <a:ln/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D6908FB-49DC-4B50-A019-8185590FA89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599588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382" name="think-cell Slide" r:id="rId10" imgW="360" imgH="360" progId="">
              <p:embed/>
            </p:oleObj>
          </a:graphicData>
        </a:graphic>
      </p:graphicFrame>
      <p:sp>
        <p:nvSpPr>
          <p:cNvPr id="15" name="Rectangle 14"/>
          <p:cNvSpPr/>
          <p:nvPr userDrawn="1">
            <p:custDataLst>
              <p:tags r:id="rId3"/>
            </p:custDataLst>
          </p:nvPr>
        </p:nvSpPr>
        <p:spPr>
          <a:xfrm>
            <a:off x="0" y="6324600"/>
            <a:ext cx="9144000" cy="685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FFDA91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5"/>
            </p:custDataLst>
          </p:nvPr>
        </p:nvSpPr>
        <p:spPr>
          <a:xfrm>
            <a:off x="0" y="927100"/>
            <a:ext cx="4495800" cy="593090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6"/>
            </p:custDataLst>
          </p:nvPr>
        </p:nvSpPr>
        <p:spPr>
          <a:xfrm>
            <a:off x="4648200" y="927100"/>
            <a:ext cx="4495800" cy="593090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7" descr="small1"/>
          <p:cNvPicPr>
            <a:picLocks noChangeAspect="1" noChangeArrowheads="1"/>
          </p:cNvPicPr>
          <p:nvPr userDrawn="1">
            <p:custDataLst>
              <p:tags r:id="rId7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745036" y="173430"/>
            <a:ext cx="1322764" cy="588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itle 1"/>
          <p:cNvSpPr>
            <a:spLocks noGrp="1"/>
          </p:cNvSpPr>
          <p:nvPr userDrawn="1">
            <p:ph type="title"/>
            <p:custDataLst>
              <p:tags r:id="rId8"/>
            </p:custDataLst>
          </p:nvPr>
        </p:nvSpPr>
        <p:spPr>
          <a:xfrm>
            <a:off x="140679" y="349250"/>
            <a:ext cx="7498080" cy="30777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Slide Number Placeholder 13"/>
          <p:cNvSpPr>
            <a:spLocks noGrp="1"/>
          </p:cNvSpPr>
          <p:nvPr userDrawn="1">
            <p:ph type="sldNum" sz="quarter" idx="11"/>
          </p:nvPr>
        </p:nvSpPr>
        <p:spPr>
          <a:xfrm>
            <a:off x="8499475" y="6400800"/>
            <a:ext cx="492125" cy="457200"/>
          </a:xfrm>
        </p:spPr>
        <p:txBody>
          <a:bodyPr anchor="b"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Footer Placeholder 12"/>
          <p:cNvSpPr>
            <a:spLocks noGrp="1"/>
          </p:cNvSpPr>
          <p:nvPr userDrawn="1">
            <p:ph type="ftr" sz="quarter" idx="10"/>
          </p:nvPr>
        </p:nvSpPr>
        <p:spPr>
          <a:xfrm>
            <a:off x="140679" y="6400800"/>
            <a:ext cx="8358796" cy="457200"/>
          </a:xfrm>
        </p:spPr>
        <p:txBody>
          <a:bodyPr anchor="b"/>
          <a:lstStyle/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Source: Dalberg analysis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201314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4406" name="think-cell Slide" r:id="rId12" imgW="360" imgH="360" progId="">
              <p:embed/>
            </p:oleObj>
          </a:graphicData>
        </a:graphic>
      </p:graphicFrame>
      <p:sp>
        <p:nvSpPr>
          <p:cNvPr id="16" name="Rectangle 15"/>
          <p:cNvSpPr/>
          <p:nvPr userDrawn="1">
            <p:custDataLst>
              <p:tags r:id="rId3"/>
            </p:custDataLst>
          </p:nvPr>
        </p:nvSpPr>
        <p:spPr>
          <a:xfrm>
            <a:off x="0" y="6324600"/>
            <a:ext cx="9144000" cy="685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5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6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7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2"/>
          <p:cNvSpPr>
            <a:spLocks noChangeArrowheads="1"/>
          </p:cNvSpPr>
          <p:nvPr userDrawn="1">
            <p:custDataLst>
              <p:tags r:id="rId8"/>
            </p:custDataLst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FFDA91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7" descr="small1"/>
          <p:cNvPicPr>
            <a:picLocks noChangeAspect="1" noChangeArrowheads="1"/>
          </p:cNvPicPr>
          <p:nvPr userDrawn="1">
            <p:custDataLst>
              <p:tags r:id="rId9"/>
            </p:custDataLst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45036" y="173430"/>
            <a:ext cx="1322764" cy="588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1"/>
          <p:cNvSpPr>
            <a:spLocks noGrp="1"/>
          </p:cNvSpPr>
          <p:nvPr userDrawn="1">
            <p:ph type="title"/>
            <p:custDataLst>
              <p:tags r:id="rId10"/>
            </p:custDataLst>
          </p:nvPr>
        </p:nvSpPr>
        <p:spPr>
          <a:xfrm>
            <a:off x="140679" y="349250"/>
            <a:ext cx="7498080" cy="30777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Slide Number Placeholder 13"/>
          <p:cNvSpPr>
            <a:spLocks noGrp="1"/>
          </p:cNvSpPr>
          <p:nvPr userDrawn="1">
            <p:ph type="sldNum" sz="quarter" idx="11"/>
          </p:nvPr>
        </p:nvSpPr>
        <p:spPr>
          <a:xfrm>
            <a:off x="8499475" y="6400800"/>
            <a:ext cx="492125" cy="457200"/>
          </a:xfrm>
        </p:spPr>
        <p:txBody>
          <a:bodyPr anchor="b"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Footer Placeholder 12"/>
          <p:cNvSpPr>
            <a:spLocks noGrp="1"/>
          </p:cNvSpPr>
          <p:nvPr userDrawn="1">
            <p:ph type="ftr" sz="quarter" idx="10"/>
          </p:nvPr>
        </p:nvSpPr>
        <p:spPr>
          <a:xfrm>
            <a:off x="140679" y="6400800"/>
            <a:ext cx="8358796" cy="457200"/>
          </a:xfrm>
        </p:spPr>
        <p:txBody>
          <a:bodyPr anchor="b"/>
          <a:lstStyle/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Source: Dalberg analysis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499105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5430" name="think-cell Slide" r:id="rId8" imgW="360" imgH="360" progId="">
              <p:embed/>
            </p:oleObj>
          </a:graphicData>
        </a:graphic>
      </p:graphicFrame>
      <p:sp>
        <p:nvSpPr>
          <p:cNvPr id="12" name="Rectangle 11"/>
          <p:cNvSpPr/>
          <p:nvPr userDrawn="1">
            <p:custDataLst>
              <p:tags r:id="rId3"/>
            </p:custDataLst>
          </p:nvPr>
        </p:nvSpPr>
        <p:spPr>
          <a:xfrm>
            <a:off x="0" y="6324600"/>
            <a:ext cx="9144000" cy="685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FFDA91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7" descr="small1"/>
          <p:cNvPicPr>
            <a:picLocks noChangeAspect="1" noChangeArrowheads="1"/>
          </p:cNvPicPr>
          <p:nvPr userDrawn="1">
            <p:custDataLst>
              <p:tags r:id="rId5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745036" y="173430"/>
            <a:ext cx="1322764" cy="588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"/>
          <p:cNvSpPr>
            <a:spLocks noGrp="1"/>
          </p:cNvSpPr>
          <p:nvPr userDrawn="1">
            <p:ph type="title"/>
            <p:custDataLst>
              <p:tags r:id="rId6"/>
            </p:custDataLst>
          </p:nvPr>
        </p:nvSpPr>
        <p:spPr>
          <a:xfrm>
            <a:off x="140679" y="349250"/>
            <a:ext cx="7498080" cy="30777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3"/>
          <p:cNvSpPr>
            <a:spLocks noGrp="1"/>
          </p:cNvSpPr>
          <p:nvPr userDrawn="1">
            <p:ph type="sldNum" sz="quarter" idx="11"/>
          </p:nvPr>
        </p:nvSpPr>
        <p:spPr>
          <a:xfrm>
            <a:off x="8499475" y="6400800"/>
            <a:ext cx="492125" cy="457200"/>
          </a:xfrm>
        </p:spPr>
        <p:txBody>
          <a:bodyPr anchor="b"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Footer Placeholder 12"/>
          <p:cNvSpPr>
            <a:spLocks noGrp="1"/>
          </p:cNvSpPr>
          <p:nvPr userDrawn="1">
            <p:ph type="ftr" sz="quarter" idx="10"/>
          </p:nvPr>
        </p:nvSpPr>
        <p:spPr>
          <a:xfrm>
            <a:off x="140679" y="6400800"/>
            <a:ext cx="8358796" cy="457200"/>
          </a:xfrm>
        </p:spPr>
        <p:txBody>
          <a:bodyPr anchor="b"/>
          <a:lstStyle/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Source: Dalberg analysis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841909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6454" name="think-cell Slide" r:id="rId8" imgW="360" imgH="360" progId="">
              <p:embed/>
            </p:oleObj>
          </a:graphicData>
        </a:graphic>
      </p:graphicFrame>
      <p:sp>
        <p:nvSpPr>
          <p:cNvPr id="11" name="Rectangle 10"/>
          <p:cNvSpPr/>
          <p:nvPr userDrawn="1">
            <p:custDataLst>
              <p:tags r:id="rId3"/>
            </p:custDataLst>
          </p:nvPr>
        </p:nvSpPr>
        <p:spPr>
          <a:xfrm>
            <a:off x="0" y="6324600"/>
            <a:ext cx="9144000" cy="685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FFDA91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" name="Picture 7" descr="small1"/>
          <p:cNvPicPr>
            <a:picLocks noChangeAspect="1" noChangeArrowheads="1"/>
          </p:cNvPicPr>
          <p:nvPr userDrawn="1">
            <p:custDataLst>
              <p:tags r:id="rId5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745036" y="173430"/>
            <a:ext cx="1322764" cy="588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 userDrawn="1">
            <p:ph type="title"/>
            <p:custDataLst>
              <p:tags r:id="rId6"/>
            </p:custDataLst>
          </p:nvPr>
        </p:nvSpPr>
        <p:spPr>
          <a:xfrm>
            <a:off x="140679" y="349250"/>
            <a:ext cx="7498080" cy="30777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 userDrawn="1">
            <p:ph type="sldNum" sz="quarter" idx="11"/>
          </p:nvPr>
        </p:nvSpPr>
        <p:spPr>
          <a:xfrm>
            <a:off x="8499475" y="6400800"/>
            <a:ext cx="492125" cy="457200"/>
          </a:xfrm>
        </p:spPr>
        <p:txBody>
          <a:bodyPr anchor="b"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12"/>
          <p:cNvSpPr>
            <a:spLocks noGrp="1"/>
          </p:cNvSpPr>
          <p:nvPr userDrawn="1">
            <p:ph type="ftr" sz="quarter" idx="10"/>
          </p:nvPr>
        </p:nvSpPr>
        <p:spPr>
          <a:xfrm>
            <a:off x="140679" y="6400800"/>
            <a:ext cx="8358796" cy="457200"/>
          </a:xfrm>
        </p:spPr>
        <p:txBody>
          <a:bodyPr anchor="b"/>
          <a:lstStyle/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Source: Dalberg analysis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83522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7478" name="think-cell Slide" r:id="rId10" imgW="360" imgH="360" progId="">
              <p:embed/>
            </p:oleObj>
          </a:graphicData>
        </a:graphic>
      </p:graphicFrame>
      <p:sp>
        <p:nvSpPr>
          <p:cNvPr id="11" name="Rectangle 10"/>
          <p:cNvSpPr/>
          <p:nvPr userDrawn="1">
            <p:custDataLst>
              <p:tags r:id="rId3"/>
            </p:custDataLst>
          </p:nvPr>
        </p:nvSpPr>
        <p:spPr>
          <a:xfrm>
            <a:off x="0" y="6324600"/>
            <a:ext cx="9144000" cy="68580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6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2"/>
          <p:cNvSpPr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FFDA91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3" name="Picture 7" descr="small1"/>
          <p:cNvPicPr>
            <a:picLocks noChangeAspect="1" noChangeArrowheads="1"/>
          </p:cNvPicPr>
          <p:nvPr userDrawn="1">
            <p:custDataLst>
              <p:tags r:id="rId8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745036" y="173430"/>
            <a:ext cx="1322764" cy="588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lide Number Placeholder 13"/>
          <p:cNvSpPr>
            <a:spLocks noGrp="1"/>
          </p:cNvSpPr>
          <p:nvPr userDrawn="1">
            <p:ph type="sldNum" sz="quarter" idx="11"/>
          </p:nvPr>
        </p:nvSpPr>
        <p:spPr>
          <a:xfrm>
            <a:off x="8499475" y="6400800"/>
            <a:ext cx="492125" cy="457200"/>
          </a:xfrm>
        </p:spPr>
        <p:txBody>
          <a:bodyPr anchor="b"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Footer Placeholder 12"/>
          <p:cNvSpPr>
            <a:spLocks noGrp="1"/>
          </p:cNvSpPr>
          <p:nvPr userDrawn="1">
            <p:ph type="ftr" sz="quarter" idx="10"/>
          </p:nvPr>
        </p:nvSpPr>
        <p:spPr>
          <a:xfrm>
            <a:off x="140679" y="6400800"/>
            <a:ext cx="8358796" cy="457200"/>
          </a:xfrm>
        </p:spPr>
        <p:txBody>
          <a:bodyPr anchor="b"/>
          <a:lstStyle/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Source: Dalberg analysis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516874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8502" name="think-cell Slide" r:id="rId10" imgW="360" imgH="360" progId="">
              <p:embed/>
            </p:oleObj>
          </a:graphicData>
        </a:graphic>
      </p:graphicFrame>
      <p:sp>
        <p:nvSpPr>
          <p:cNvPr id="11" name="Rectangle 10"/>
          <p:cNvSpPr/>
          <p:nvPr userDrawn="1">
            <p:custDataLst>
              <p:tags r:id="rId3"/>
            </p:custDataLst>
          </p:nvPr>
        </p:nvSpPr>
        <p:spPr>
          <a:xfrm>
            <a:off x="0" y="6324600"/>
            <a:ext cx="9144000" cy="68580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5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6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2"/>
          <p:cNvSpPr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FFDA91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3" name="Picture 7" descr="small1"/>
          <p:cNvPicPr>
            <a:picLocks noChangeAspect="1" noChangeArrowheads="1"/>
          </p:cNvPicPr>
          <p:nvPr userDrawn="1">
            <p:custDataLst>
              <p:tags r:id="rId8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745036" y="173430"/>
            <a:ext cx="1322764" cy="588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lide Number Placeholder 13"/>
          <p:cNvSpPr>
            <a:spLocks noGrp="1"/>
          </p:cNvSpPr>
          <p:nvPr userDrawn="1">
            <p:ph type="sldNum" sz="quarter" idx="11"/>
          </p:nvPr>
        </p:nvSpPr>
        <p:spPr>
          <a:xfrm>
            <a:off x="8499475" y="6400800"/>
            <a:ext cx="492125" cy="457200"/>
          </a:xfrm>
        </p:spPr>
        <p:txBody>
          <a:bodyPr anchor="b"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Footer Placeholder 12"/>
          <p:cNvSpPr>
            <a:spLocks noGrp="1"/>
          </p:cNvSpPr>
          <p:nvPr userDrawn="1">
            <p:ph type="ftr" sz="quarter" idx="10"/>
          </p:nvPr>
        </p:nvSpPr>
        <p:spPr>
          <a:xfrm>
            <a:off x="140679" y="6400800"/>
            <a:ext cx="8358796" cy="457200"/>
          </a:xfrm>
        </p:spPr>
        <p:txBody>
          <a:bodyPr anchor="b"/>
          <a:lstStyle/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Source: Dalberg analysis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129658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39725" y="206375"/>
            <a:ext cx="69342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8" tIns="45709" rIns="91418" bIns="457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Add Title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27100"/>
            <a:ext cx="9144000" cy="593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  <p:custDataLst>
              <p:tags r:id="rId11"/>
            </p:custDataLst>
          </p:nvPr>
        </p:nvSpPr>
        <p:spPr>
          <a:xfrm>
            <a:off x="0" y="6400800"/>
            <a:ext cx="8458200" cy="457200"/>
          </a:xfrm>
          <a:prstGeom prst="rect">
            <a:avLst/>
          </a:prstGeom>
          <a:ln/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white"/>
                </a:solidFill>
              </a:rPr>
              <a:t>Source: Dalberg analysis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  <p:custDataLst>
              <p:tags r:id="rId12"/>
            </p:custDataLst>
          </p:nvPr>
        </p:nvSpPr>
        <p:spPr>
          <a:xfrm>
            <a:off x="8499475" y="6400800"/>
            <a:ext cx="492125" cy="457200"/>
          </a:xfrm>
          <a:prstGeom prst="rect">
            <a:avLst/>
          </a:prstGeom>
          <a:ln/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6908FB-49DC-4B50-A019-8185590FA893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503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40417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40417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40417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40417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40417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900" b="1">
          <a:solidFill>
            <a:srgbClr val="40417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900" b="1">
          <a:solidFill>
            <a:srgbClr val="40417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900" b="1">
          <a:solidFill>
            <a:srgbClr val="40417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900" b="1">
          <a:solidFill>
            <a:srgbClr val="404176"/>
          </a:solidFill>
          <a:latin typeface="Arial" charset="0"/>
        </a:defRPr>
      </a:lvl9pPr>
    </p:titleStyle>
    <p:bodyStyle>
      <a:lvl1pPr marL="776288" indent="-368300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Font typeface="Webdings" pitchFamily="18" charset="2"/>
        <a:buChar char="="/>
        <a:defRPr sz="1400">
          <a:solidFill>
            <a:srgbClr val="404176"/>
          </a:solidFill>
          <a:latin typeface="+mn-lt"/>
          <a:ea typeface="+mn-ea"/>
          <a:cs typeface="+mn-cs"/>
        </a:defRPr>
      </a:lvl1pPr>
      <a:lvl2pPr marL="1346200" indent="-277813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Font typeface="Webdings" pitchFamily="18" charset="2"/>
        <a:buChar char="&lt;"/>
        <a:defRPr sz="1200">
          <a:solidFill>
            <a:srgbClr val="404176"/>
          </a:solidFill>
          <a:latin typeface="+mn-lt"/>
        </a:defRPr>
      </a:lvl2pPr>
      <a:lvl3pPr marL="1782763" indent="-93663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Font typeface="Webdings" pitchFamily="18" charset="2"/>
        <a:buChar char="="/>
        <a:defRPr sz="1000">
          <a:solidFill>
            <a:srgbClr val="404176"/>
          </a:solidFill>
          <a:latin typeface="+mn-lt"/>
        </a:defRPr>
      </a:lvl3pPr>
      <a:lvl4pPr marL="2189163" indent="-227013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Times New Roman" pitchFamily="18" charset="0"/>
        </a:defRPr>
      </a:lvl4pPr>
      <a:lvl5pPr marL="2519363" indent="-227013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Times New Roman" pitchFamily="18" charset="0"/>
        </a:defRPr>
      </a:lvl5pPr>
      <a:lvl6pPr marL="2976563" indent="-227013" algn="l" rtl="0" fontAlgn="base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Times New Roman" pitchFamily="18" charset="0"/>
        </a:defRPr>
      </a:lvl6pPr>
      <a:lvl7pPr marL="3433763" indent="-227013" algn="l" rtl="0" fontAlgn="base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Times New Roman" pitchFamily="18" charset="0"/>
        </a:defRPr>
      </a:lvl7pPr>
      <a:lvl8pPr marL="3890963" indent="-227013" algn="l" rtl="0" fontAlgn="base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Times New Roman" pitchFamily="18" charset="0"/>
        </a:defRPr>
      </a:lvl8pPr>
      <a:lvl9pPr marL="4348163" indent="-227013" algn="l" rtl="0" fontAlgn="base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3000" y="1066800"/>
            <a:ext cx="6477001" cy="2223312"/>
          </a:xfrm>
        </p:spPr>
        <p:txBody>
          <a:bodyPr/>
          <a:lstStyle/>
          <a:p>
            <a:pPr algn="ctr"/>
            <a:r>
              <a:rPr lang="en-US" sz="2500" dirty="0">
                <a:latin typeface="+mn-lt"/>
              </a:rPr>
              <a:t>WE DECIDE </a:t>
            </a:r>
            <a:br>
              <a:rPr lang="en-US" sz="2500" dirty="0">
                <a:latin typeface="+mn-lt"/>
              </a:rPr>
            </a:br>
            <a:r>
              <a:rPr lang="en-US" sz="2500" dirty="0">
                <a:latin typeface="+mn-lt"/>
              </a:rPr>
              <a:t>Young persons with disabilities: </a:t>
            </a:r>
            <a:r>
              <a:rPr lang="en-US" sz="2500" dirty="0" smtClean="0">
                <a:latin typeface="+mn-lt"/>
              </a:rPr>
              <a:t/>
            </a:r>
            <a:br>
              <a:rPr lang="en-US" sz="2500" dirty="0" smtClean="0">
                <a:latin typeface="+mn-lt"/>
              </a:rPr>
            </a:br>
            <a:r>
              <a:rPr lang="en-US" sz="2500" dirty="0" smtClean="0">
                <a:latin typeface="+mn-lt"/>
              </a:rPr>
              <a:t>Equal </a:t>
            </a:r>
            <a:r>
              <a:rPr lang="en-US" sz="2500" dirty="0">
                <a:latin typeface="+mn-lt"/>
              </a:rPr>
              <a:t>rights and a life free of violence </a:t>
            </a:r>
            <a:r>
              <a:rPr lang="en-US" sz="1600" b="0" dirty="0"/>
              <a:t/>
            </a:r>
            <a:br>
              <a:rPr lang="en-US" sz="1600" b="0" dirty="0"/>
            </a:br>
            <a:r>
              <a:rPr lang="en-GB" dirty="0" smtClean="0"/>
              <a:t> </a:t>
            </a:r>
            <a:endParaRPr lang="en-US" cap="sm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9EEDA5-5D9C-4408-B57D-FD50105035E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4294967295"/>
          </p:nvPr>
        </p:nvSpPr>
        <p:spPr bwMode="auto">
          <a:xfrm>
            <a:off x="0" y="4495800"/>
            <a:ext cx="8991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8" tIns="45709" rIns="91418" bIns="45709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04176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404176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404176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404176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404176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404176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404176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404176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404176"/>
                </a:solidFill>
                <a:latin typeface="Arial" charset="0"/>
              </a:defRPr>
            </a:lvl9pPr>
          </a:lstStyle>
          <a:p>
            <a:pPr marL="407988" indent="0" algn="ctr">
              <a:buNone/>
            </a:pPr>
            <a:endParaRPr lang="en-US" sz="1800" dirty="0" smtClean="0"/>
          </a:p>
          <a:p>
            <a:pPr marL="407988" indent="0" algn="ctr">
              <a:buNone/>
            </a:pPr>
            <a:endParaRPr lang="en-US" sz="1800" dirty="0"/>
          </a:p>
          <a:p>
            <a:pPr marL="407988" indent="0" algn="ctr">
              <a:buNone/>
            </a:pPr>
            <a:endParaRPr lang="en-US" sz="1800" dirty="0" smtClean="0"/>
          </a:p>
          <a:p>
            <a:pPr marL="407988" indent="0" algn="ctr">
              <a:buNone/>
            </a:pPr>
            <a:endParaRPr lang="en-US" sz="1800" dirty="0"/>
          </a:p>
          <a:p>
            <a:pPr marL="407988" indent="0" algn="ctr">
              <a:buNone/>
            </a:pPr>
            <a:endParaRPr lang="en-US" sz="1800" dirty="0" smtClean="0"/>
          </a:p>
          <a:p>
            <a:pPr marL="407988" indent="0">
              <a:buNone/>
            </a:pPr>
            <a:r>
              <a:rPr lang="en-US" sz="1600" dirty="0" smtClean="0"/>
              <a:t>Leyla Sharafi</a:t>
            </a:r>
          </a:p>
          <a:p>
            <a:pPr marL="407988" indent="0">
              <a:buNone/>
            </a:pPr>
            <a:r>
              <a:rPr lang="en-US" sz="1600" dirty="0" smtClean="0"/>
              <a:t>Gender</a:t>
            </a:r>
            <a:r>
              <a:rPr lang="en-US" sz="1600" dirty="0"/>
              <a:t>, Human Rights and Culture Branch </a:t>
            </a:r>
            <a:endParaRPr lang="en-US" sz="1600" dirty="0" smtClean="0"/>
          </a:p>
          <a:p>
            <a:pPr marL="407988" indent="0">
              <a:buNone/>
            </a:pPr>
            <a:r>
              <a:rPr lang="en-US" sz="1600" dirty="0"/>
              <a:t>Technical </a:t>
            </a:r>
            <a:r>
              <a:rPr lang="en-US" sz="1600" dirty="0" smtClean="0"/>
              <a:t>Division, UNFPA</a:t>
            </a:r>
          </a:p>
          <a:p>
            <a:pPr marL="407988" indent="0">
              <a:buNone/>
            </a:pPr>
            <a:r>
              <a:rPr lang="en-US" sz="1600" dirty="0" smtClean="0"/>
              <a:t>28 November 2016</a:t>
            </a:r>
            <a:endParaRPr lang="en-US" sz="1600" dirty="0"/>
          </a:p>
          <a:p>
            <a:pPr marL="407988" indent="0" algn="ctr">
              <a:buNone/>
            </a:pPr>
            <a:endParaRPr lang="en-US" sz="1800" dirty="0"/>
          </a:p>
          <a:p>
            <a:pPr marL="407988" indent="0">
              <a:buNone/>
            </a:pPr>
            <a:endParaRPr lang="en-US" sz="1800" b="0" kern="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28800" y="2590800"/>
            <a:ext cx="5181600" cy="270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18302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7988" lvl="0" indent="0">
              <a:buNone/>
            </a:pPr>
            <a:endParaRPr lang="en-US" sz="2500" b="1" dirty="0" smtClean="0"/>
          </a:p>
          <a:p>
            <a:pPr lvl="0"/>
            <a:r>
              <a:rPr lang="en-US" sz="2500" b="1" dirty="0" smtClean="0"/>
              <a:t>The </a:t>
            </a:r>
            <a:r>
              <a:rPr lang="en-US" sz="2500" b="1" dirty="0"/>
              <a:t>two main pillars</a:t>
            </a:r>
            <a:r>
              <a:rPr lang="en-US" sz="2500" dirty="0" smtClean="0"/>
              <a:t>:</a:t>
            </a:r>
          </a:p>
          <a:p>
            <a:pPr marL="407988" lvl="0" indent="0">
              <a:buNone/>
            </a:pPr>
            <a:endParaRPr lang="en-US" sz="25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500" dirty="0"/>
              <a:t>Sexual and reproductive health and rights  </a:t>
            </a:r>
            <a:endParaRPr lang="en-US" sz="2500" dirty="0" smtClean="0"/>
          </a:p>
          <a:p>
            <a:pPr marL="1068387" lvl="1" indent="0">
              <a:buNone/>
            </a:pPr>
            <a:endParaRPr lang="en-US" sz="25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500" dirty="0"/>
              <a:t>Gender based violence, in particular sexual violence </a:t>
            </a:r>
          </a:p>
          <a:p>
            <a:pPr marL="457200" lvl="1" indent="0">
              <a:buNone/>
            </a:pPr>
            <a:endParaRPr lang="en-US" sz="2500" dirty="0"/>
          </a:p>
          <a:p>
            <a:r>
              <a:rPr lang="en-US" sz="2500" b="1" dirty="0" smtClean="0"/>
              <a:t>Population </a:t>
            </a:r>
            <a:r>
              <a:rPr lang="en-US" sz="2500" b="1" dirty="0"/>
              <a:t>group: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500" dirty="0"/>
              <a:t>Adolescents and youth with disabilities from 10-24 years of age</a:t>
            </a:r>
            <a:r>
              <a:rPr lang="nb-NO" sz="2500" dirty="0"/>
              <a:t> </a:t>
            </a:r>
            <a:endParaRPr lang="nb-NO" sz="25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nb-NO" sz="2500" b="1" dirty="0" smtClean="0"/>
              <a:t>Gender Lens</a:t>
            </a:r>
            <a:r>
              <a:rPr lang="nb-NO" sz="2500" dirty="0" smtClean="0"/>
              <a:t>: look closely at young women and girls</a:t>
            </a:r>
            <a:endParaRPr lang="nb-NO" sz="2500" dirty="0"/>
          </a:p>
          <a:p>
            <a:pPr marL="457200" lvl="1" indent="0">
              <a:buNone/>
            </a:pPr>
            <a:endParaRPr lang="nb-NO" sz="2000" dirty="0"/>
          </a:p>
          <a:p>
            <a:pPr marL="4079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2800" dirty="0"/>
              <a:t>Global Study on Youth and Disabilities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8349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500" dirty="0" smtClean="0"/>
          </a:p>
          <a:p>
            <a:r>
              <a:rPr lang="en-US" sz="2500" dirty="0" smtClean="0"/>
              <a:t>In-depth </a:t>
            </a:r>
            <a:r>
              <a:rPr lang="en-US" sz="2500" dirty="0"/>
              <a:t>desk review and four country visits are the main components of the </a:t>
            </a:r>
            <a:r>
              <a:rPr lang="en-US" sz="2500" dirty="0" smtClean="0"/>
              <a:t>methodology</a:t>
            </a:r>
          </a:p>
          <a:p>
            <a:pPr marL="407988" indent="0">
              <a:buNone/>
            </a:pPr>
            <a:endParaRPr lang="nb-NO" sz="2500" dirty="0"/>
          </a:p>
          <a:p>
            <a:r>
              <a:rPr lang="nb-NO" sz="2500" dirty="0"/>
              <a:t>Primary and secondary data: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500" dirty="0"/>
              <a:t>Primary data: in-person and virtual key informant interviews, in-person focus group discussions, and online surveys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500" dirty="0"/>
              <a:t>Secondary data: in-depth desk review</a:t>
            </a:r>
            <a:r>
              <a:rPr lang="nb-NO" sz="2500" dirty="0"/>
              <a:t> </a:t>
            </a:r>
            <a:endParaRPr lang="nb-NO" sz="2500" dirty="0" smtClean="0"/>
          </a:p>
          <a:p>
            <a:pPr marL="1068387" lvl="1" indent="0">
              <a:buNone/>
            </a:pPr>
            <a:endParaRPr lang="nb-NO" sz="2500" dirty="0"/>
          </a:p>
          <a:p>
            <a:r>
              <a:rPr lang="nb-NO" sz="2500" dirty="0"/>
              <a:t>4 country visits: Ecudador, Mozambique, Morocco and Spain </a:t>
            </a:r>
          </a:p>
          <a:p>
            <a:pPr marL="4079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2800" dirty="0"/>
              <a:t>Methodology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9333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24258"/>
            <a:ext cx="9144000" cy="5930900"/>
          </a:xfrm>
        </p:spPr>
        <p:txBody>
          <a:bodyPr/>
          <a:lstStyle/>
          <a:p>
            <a:endParaRPr lang="nb-NO" sz="2500" dirty="0" smtClean="0"/>
          </a:p>
          <a:p>
            <a:r>
              <a:rPr lang="nb-NO" sz="2500" dirty="0" smtClean="0"/>
              <a:t>Case </a:t>
            </a:r>
            <a:r>
              <a:rPr lang="nb-NO" sz="2500" dirty="0"/>
              <a:t>study approach in addition to the four country visits. Purpose</a:t>
            </a:r>
            <a:r>
              <a:rPr lang="nb-NO" sz="2500" dirty="0" smtClean="0"/>
              <a:t>:</a:t>
            </a:r>
            <a:endParaRPr lang="nb-NO" sz="25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500" dirty="0"/>
              <a:t>Highlight positive practices</a:t>
            </a:r>
            <a:r>
              <a:rPr lang="nb-NO" sz="2500" dirty="0"/>
              <a:t> </a:t>
            </a:r>
            <a:r>
              <a:rPr lang="en-US" sz="2500" dirty="0"/>
              <a:t>that contribute towards the </a:t>
            </a:r>
            <a:r>
              <a:rPr lang="en-US" sz="2500" dirty="0" err="1"/>
              <a:t>realisation</a:t>
            </a:r>
            <a:r>
              <a:rPr lang="en-US" sz="2500" dirty="0"/>
              <a:t> and protection of young persons with disabilities’ SRHR and the prevention of GBV</a:t>
            </a:r>
            <a:r>
              <a:rPr lang="nb-NO" sz="2500" dirty="0" smtClean="0"/>
              <a:t>;</a:t>
            </a:r>
          </a:p>
          <a:p>
            <a:pPr marL="1068387" lvl="1" indent="0">
              <a:buNone/>
            </a:pPr>
            <a:endParaRPr lang="nb-NO" sz="25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500" dirty="0"/>
              <a:t>Aim to fill potential gaps in information and to promote solutions to the specific barriers faced by young persons with disabilities in regards to SRHR and GBV. </a:t>
            </a:r>
          </a:p>
          <a:p>
            <a:pPr marL="457200" lvl="1" indent="0">
              <a:buNone/>
            </a:pPr>
            <a:r>
              <a:rPr lang="en-US" sz="2500" dirty="0"/>
              <a:t>Approach: Surveys and virtual key informant interviews with stakeholders related to the identified </a:t>
            </a:r>
            <a:r>
              <a:rPr lang="en-US" sz="2500" dirty="0" smtClean="0"/>
              <a:t>cases.  </a:t>
            </a:r>
            <a:endParaRPr lang="nb-NO" sz="2500" dirty="0"/>
          </a:p>
          <a:p>
            <a:pPr marL="407988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2800" dirty="0"/>
              <a:t>Methodology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3081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5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500" dirty="0" smtClean="0"/>
              <a:t>Global Study </a:t>
            </a:r>
            <a:r>
              <a:rPr lang="en-US" sz="2500" dirty="0"/>
              <a:t>published by June </a:t>
            </a:r>
            <a:r>
              <a:rPr lang="en-US" sz="2500" dirty="0" smtClean="0"/>
              <a:t>2017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25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500" dirty="0" smtClean="0"/>
              <a:t>Standards and Implementation Tool completed by June 2017</a:t>
            </a:r>
          </a:p>
          <a:p>
            <a:pPr marL="1068387" lvl="1" indent="0">
              <a:buNone/>
            </a:pPr>
            <a:endParaRPr lang="en-US" sz="25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500" dirty="0" smtClean="0"/>
              <a:t>Advocacy, youth participation and knowledge platform continues into 2017 and beyond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25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500" dirty="0" smtClean="0"/>
              <a:t>Capacity development with UNFPA COs and government starts mid 2017 and beyond</a:t>
            </a:r>
            <a:endParaRPr lang="en-US" sz="2500" dirty="0"/>
          </a:p>
          <a:p>
            <a:pPr lvl="1">
              <a:buFont typeface="Wingdings" panose="05000000000000000000" pitchFamily="2" charset="2"/>
              <a:buChar char="q"/>
            </a:pPr>
            <a:endParaRPr lang="nb-NO" sz="2500" dirty="0"/>
          </a:p>
          <a:p>
            <a:pPr marL="4079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3507" y="304800"/>
            <a:ext cx="7498080" cy="307777"/>
          </a:xfrm>
        </p:spPr>
        <p:txBody>
          <a:bodyPr/>
          <a:lstStyle/>
          <a:p>
            <a:pPr algn="ctr"/>
            <a:r>
              <a:rPr lang="nb-NO" sz="2800" dirty="0"/>
              <a:t>Timeline </a:t>
            </a:r>
            <a:r>
              <a:rPr lang="nb-NO" sz="2800" dirty="0" smtClean="0"/>
              <a:t>for programme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6635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7988" indent="0" algn="ctr">
              <a:buNone/>
            </a:pPr>
            <a:endParaRPr lang="nb-NO" b="1" dirty="0" smtClean="0"/>
          </a:p>
          <a:p>
            <a:pPr marL="407988" indent="0" algn="ctr">
              <a:buNone/>
            </a:pPr>
            <a:endParaRPr lang="nb-NO" b="1" dirty="0"/>
          </a:p>
          <a:p>
            <a:pPr marL="407988" indent="0" algn="ctr">
              <a:buNone/>
            </a:pPr>
            <a:endParaRPr lang="nb-NO" b="1" dirty="0" smtClean="0"/>
          </a:p>
          <a:p>
            <a:pPr marL="407988" indent="0" algn="ctr">
              <a:buNone/>
            </a:pPr>
            <a:endParaRPr lang="nb-NO" b="1" dirty="0"/>
          </a:p>
          <a:p>
            <a:pPr marL="407988" indent="0" algn="ctr">
              <a:buNone/>
            </a:pPr>
            <a:r>
              <a:rPr lang="nb-NO" sz="4400" b="1" dirty="0" smtClean="0"/>
              <a:t>Thank </a:t>
            </a:r>
            <a:r>
              <a:rPr lang="nb-NO" sz="4400" b="1" dirty="0"/>
              <a:t>you! </a:t>
            </a:r>
            <a:endParaRPr lang="nb-NO" sz="4400" b="1" dirty="0" smtClean="0"/>
          </a:p>
          <a:p>
            <a:pPr marL="407988" indent="0">
              <a:buNone/>
            </a:pPr>
            <a:endParaRPr lang="nb-NO" sz="3600" b="1" dirty="0"/>
          </a:p>
          <a:p>
            <a:pPr marL="407988" indent="0">
              <a:buNone/>
            </a:pPr>
            <a:endParaRPr lang="nb-NO" sz="3600" b="1" dirty="0" smtClean="0"/>
          </a:p>
          <a:p>
            <a:pPr marL="407988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0745" y="3429000"/>
            <a:ext cx="7838663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283267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25400" y="1143000"/>
            <a:ext cx="9144000" cy="5930900"/>
          </a:xfrm>
        </p:spPr>
        <p:txBody>
          <a:bodyPr/>
          <a:lstStyle/>
          <a:p>
            <a:pPr marL="407988" indent="0">
              <a:buNone/>
            </a:pPr>
            <a:endParaRPr lang="en-GB" sz="2800" dirty="0" smtClean="0"/>
          </a:p>
          <a:p>
            <a:r>
              <a:rPr lang="en-US" sz="2800" dirty="0" smtClean="0"/>
              <a:t>ICPD </a:t>
            </a:r>
            <a:r>
              <a:rPr lang="en-US" sz="2800" dirty="0" err="1" smtClean="0"/>
              <a:t>PoA</a:t>
            </a:r>
            <a:r>
              <a:rPr lang="en-US" sz="2800" dirty="0" smtClean="0"/>
              <a:t> calls </a:t>
            </a:r>
            <a:r>
              <a:rPr lang="en-US" sz="2800" dirty="0"/>
              <a:t>on states to address </a:t>
            </a:r>
            <a:r>
              <a:rPr lang="en-US" sz="2800" dirty="0" smtClean="0"/>
              <a:t>SRH needs </a:t>
            </a:r>
            <a:r>
              <a:rPr lang="en-US" sz="2800" dirty="0"/>
              <a:t>of persons with </a:t>
            </a:r>
            <a:r>
              <a:rPr lang="en-US" sz="2800" dirty="0" smtClean="0"/>
              <a:t>disabilities</a:t>
            </a:r>
          </a:p>
          <a:p>
            <a:pPr marL="407988" indent="0">
              <a:buNone/>
            </a:pPr>
            <a:endParaRPr lang="en-US" sz="2800" dirty="0" smtClean="0"/>
          </a:p>
          <a:p>
            <a:r>
              <a:rPr lang="en-US" sz="2800" dirty="0"/>
              <a:t>A</a:t>
            </a:r>
            <a:r>
              <a:rPr lang="en-US" sz="2800" dirty="0" smtClean="0"/>
              <a:t>rticles 23 </a:t>
            </a:r>
            <a:r>
              <a:rPr lang="en-US" sz="2800" dirty="0"/>
              <a:t>and 25 of the </a:t>
            </a:r>
            <a:r>
              <a:rPr lang="en-US" sz="2800" dirty="0" smtClean="0"/>
              <a:t>CRPD also explicitly reference universal </a:t>
            </a:r>
            <a:r>
              <a:rPr lang="en-US" sz="2800" dirty="0"/>
              <a:t>access to sexual and reproductive </a:t>
            </a:r>
            <a:r>
              <a:rPr lang="en-US" sz="2800" dirty="0" smtClean="0"/>
              <a:t>health and rights</a:t>
            </a:r>
          </a:p>
          <a:p>
            <a:pPr marL="407988" indent="0">
              <a:buNone/>
            </a:pPr>
            <a:endParaRPr lang="en-US" sz="25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2800" dirty="0" smtClean="0"/>
              <a:t>ICPD and CRPD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sz="9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48339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2700" y="633314"/>
            <a:ext cx="9144000" cy="5930900"/>
          </a:xfrm>
        </p:spPr>
        <p:txBody>
          <a:bodyPr/>
          <a:lstStyle/>
          <a:p>
            <a:endParaRPr lang="en-GB" sz="2800" dirty="0" smtClean="0"/>
          </a:p>
          <a:p>
            <a:r>
              <a:rPr lang="en-US" sz="2600" dirty="0" smtClean="0"/>
              <a:t>Ensuring women, adolescents, young people are empowered to make decisions regarding their sexual and reproductive health and life options</a:t>
            </a:r>
          </a:p>
          <a:p>
            <a:pPr marL="407988" indent="0">
              <a:buNone/>
            </a:pPr>
            <a:endParaRPr lang="en-US" sz="2600" dirty="0" smtClean="0"/>
          </a:p>
          <a:p>
            <a:r>
              <a:rPr lang="en-US" sz="2600" dirty="0" smtClean="0"/>
              <a:t>UNFPA’s existing efforts to address the rights and needs of persons with disabilities including: </a:t>
            </a:r>
          </a:p>
          <a:p>
            <a:pPr lvl="1"/>
            <a:r>
              <a:rPr lang="en-US" sz="2600" dirty="0" smtClean="0"/>
              <a:t>advocacy and policy dialogue with governments</a:t>
            </a:r>
          </a:p>
          <a:p>
            <a:pPr lvl="1"/>
            <a:r>
              <a:rPr lang="en-US" sz="2600" dirty="0" smtClean="0"/>
              <a:t>data collection and use</a:t>
            </a:r>
          </a:p>
          <a:p>
            <a:pPr lvl="1"/>
            <a:r>
              <a:rPr lang="en-US" sz="2600" dirty="0" smtClean="0"/>
              <a:t>and accessibility of SRH information, education and services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2800" dirty="0" smtClean="0"/>
              <a:t>UNFPA’s work on disability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sz="9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2144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sz="2800" b="1" dirty="0"/>
          </a:p>
          <a:p>
            <a:r>
              <a:rPr lang="en-US" sz="2500" dirty="0" smtClean="0"/>
              <a:t>Launched </a:t>
            </a:r>
            <a:r>
              <a:rPr lang="en-US" sz="2500" dirty="0"/>
              <a:t>WE DECIDE </a:t>
            </a:r>
            <a:r>
              <a:rPr lang="en-US" sz="2500" dirty="0" err="1"/>
              <a:t>programme</a:t>
            </a:r>
            <a:r>
              <a:rPr lang="en-US" sz="2500" dirty="0"/>
              <a:t>: </a:t>
            </a:r>
            <a:endParaRPr lang="en-US" sz="2500" dirty="0" smtClean="0"/>
          </a:p>
          <a:p>
            <a:pPr marL="407988" indent="0">
              <a:buNone/>
            </a:pPr>
            <a:endParaRPr lang="en-GB" sz="2500" dirty="0"/>
          </a:p>
          <a:p>
            <a:pPr lvl="1"/>
            <a:r>
              <a:rPr lang="en-GB" sz="2500" dirty="0"/>
              <a:t>Agenda 2030 and “no one is left behind” </a:t>
            </a:r>
          </a:p>
          <a:p>
            <a:pPr lvl="1"/>
            <a:r>
              <a:rPr lang="en-GB" sz="2500" dirty="0"/>
              <a:t>Participatory process</a:t>
            </a:r>
          </a:p>
          <a:p>
            <a:pPr lvl="1"/>
            <a:r>
              <a:rPr lang="en-US" sz="2500" dirty="0"/>
              <a:t>Promotion of SRHR and address GBV, with focus on </a:t>
            </a:r>
            <a:r>
              <a:rPr lang="en-US" sz="2500" dirty="0" smtClean="0"/>
              <a:t>youth</a:t>
            </a:r>
          </a:p>
          <a:p>
            <a:pPr marL="1068387" lvl="1" indent="0">
              <a:buNone/>
            </a:pPr>
            <a:endParaRPr lang="en-US" sz="2500" dirty="0"/>
          </a:p>
          <a:p>
            <a:r>
              <a:rPr lang="en-US" sz="2500" dirty="0"/>
              <a:t>UNFPA HQ + East and Southern Africa and Eastern Europe + Central Asia regions also focusing SRH and disability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2800" dirty="0" smtClean="0"/>
              <a:t>WE DECIDE programme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16738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sz="28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500" b="1" dirty="0" smtClean="0"/>
              <a:t>Better understanding on </a:t>
            </a:r>
            <a:r>
              <a:rPr lang="en-US" sz="2500" b="1" dirty="0"/>
              <a:t>the situation of </a:t>
            </a:r>
            <a:r>
              <a:rPr lang="en-US" sz="2500" b="1" dirty="0" smtClean="0"/>
              <a:t>SRHR and GBV, as related to adolescents </a:t>
            </a:r>
            <a:r>
              <a:rPr lang="en-US" sz="2500" b="1" dirty="0"/>
              <a:t>and youth with </a:t>
            </a:r>
            <a:r>
              <a:rPr lang="en-US" sz="2500" b="1" dirty="0" smtClean="0"/>
              <a:t>disabilities</a:t>
            </a:r>
          </a:p>
          <a:p>
            <a:pPr marL="0" lvl="0" indent="0">
              <a:buNone/>
            </a:pPr>
            <a:endParaRPr lang="en-US" sz="2500" b="1" dirty="0"/>
          </a:p>
          <a:p>
            <a:pPr marL="1293813" lvl="2" indent="-457200">
              <a:buFont typeface="Wingdings" panose="05000000000000000000" pitchFamily="2" charset="2"/>
              <a:buChar char="q"/>
            </a:pPr>
            <a:r>
              <a:rPr lang="en-US" sz="2500" dirty="0" smtClean="0"/>
              <a:t>Global </a:t>
            </a:r>
            <a:r>
              <a:rPr lang="en-US" sz="2500" dirty="0"/>
              <a:t>Study on Youth and Disability </a:t>
            </a:r>
            <a:endParaRPr lang="en-US" sz="2500" dirty="0" smtClean="0"/>
          </a:p>
          <a:p>
            <a:pPr marL="836613" lvl="2" indent="0">
              <a:buNone/>
            </a:pPr>
            <a:endParaRPr lang="en-US" sz="2500" dirty="0"/>
          </a:p>
          <a:p>
            <a:pPr marL="1293813" lvl="2" indent="-457200">
              <a:buFont typeface="Wingdings" panose="05000000000000000000" pitchFamily="2" charset="2"/>
              <a:buChar char="q"/>
            </a:pPr>
            <a:r>
              <a:rPr lang="en-US" sz="2500" dirty="0" smtClean="0"/>
              <a:t>Resource package </a:t>
            </a:r>
            <a:r>
              <a:rPr lang="en-US" sz="2500" dirty="0"/>
              <a:t>on SRHR and disability </a:t>
            </a:r>
            <a:r>
              <a:rPr lang="en-US" sz="2500" dirty="0" smtClean="0"/>
              <a:t>statistics</a:t>
            </a:r>
            <a:endParaRPr lang="nb-NO" sz="2500" dirty="0"/>
          </a:p>
          <a:p>
            <a:pPr marL="4079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2800" dirty="0"/>
              <a:t>Objectives of </a:t>
            </a:r>
            <a:r>
              <a:rPr lang="nb-NO" sz="2800" dirty="0" smtClean="0"/>
              <a:t>WE DECIDE programme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3485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 startAt="2"/>
            </a:pPr>
            <a:endParaRPr lang="en-US" sz="2500" b="1" dirty="0" smtClean="0"/>
          </a:p>
          <a:p>
            <a:pPr marL="514350" lvl="0" indent="-514350">
              <a:buFont typeface="+mj-lt"/>
              <a:buAutoNum type="arabicPeriod" startAt="2"/>
            </a:pPr>
            <a:r>
              <a:rPr lang="en-US" sz="2500" b="1" dirty="0" smtClean="0"/>
              <a:t>Developing</a:t>
            </a:r>
            <a:r>
              <a:rPr lang="en-US" sz="2500" b="1" dirty="0"/>
              <a:t> </a:t>
            </a:r>
            <a:r>
              <a:rPr lang="en-US" sz="2500" b="1" i="1" dirty="0"/>
              <a:t>Standards and Implementation Tool</a:t>
            </a:r>
            <a:r>
              <a:rPr lang="en-US" sz="2500" b="1" dirty="0"/>
              <a:t> for implementing service provision to respond to SRHR and GBV </a:t>
            </a:r>
            <a:r>
              <a:rPr lang="en-US" sz="2500" b="1" dirty="0" smtClean="0"/>
              <a:t>for </a:t>
            </a:r>
            <a:r>
              <a:rPr lang="en-US" sz="2500" b="1" dirty="0"/>
              <a:t>women and young people with </a:t>
            </a:r>
            <a:r>
              <a:rPr lang="en-US" sz="2500" b="1" dirty="0" smtClean="0"/>
              <a:t>disabilities</a:t>
            </a:r>
          </a:p>
          <a:p>
            <a:pPr marL="0" lvl="0" indent="0">
              <a:buNone/>
            </a:pPr>
            <a:endParaRPr lang="en-US" sz="2500" b="1" dirty="0"/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sz="2500" dirty="0" smtClean="0"/>
              <a:t>Providing guidance on</a:t>
            </a:r>
            <a:r>
              <a:rPr lang="en-US" sz="2500" i="1" dirty="0" smtClean="0"/>
              <a:t> </a:t>
            </a:r>
            <a:r>
              <a:rPr lang="en-US" sz="2500" dirty="0" smtClean="0"/>
              <a:t>legal and human rights framework, common characteristics </a:t>
            </a:r>
            <a:r>
              <a:rPr lang="en-US" sz="2500" dirty="0"/>
              <a:t>of </a:t>
            </a:r>
            <a:r>
              <a:rPr lang="en-US" sz="2500" dirty="0" smtClean="0"/>
              <a:t>quality essential services and service provision for MNCH, FP, STIs/HIV, CSE, Youth friendly services, prevent/address GBV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sz="2500" dirty="0" smtClean="0"/>
              <a:t>Building on existing resources by UN and non-UN</a:t>
            </a:r>
            <a:endParaRPr lang="en-US" sz="2500" dirty="0"/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sz="2500" dirty="0" smtClean="0"/>
              <a:t>In </a:t>
            </a:r>
            <a:r>
              <a:rPr lang="en-US" sz="2500" dirty="0"/>
              <a:t>collaboration with Women Enabled International </a:t>
            </a:r>
            <a:endParaRPr lang="en-US" sz="2500" dirty="0" smtClean="0"/>
          </a:p>
          <a:p>
            <a:pPr marL="400050" lvl="1" indent="0">
              <a:buNone/>
            </a:pPr>
            <a:endParaRPr lang="nb-NO" sz="2500" dirty="0"/>
          </a:p>
          <a:p>
            <a:pPr marL="4079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/>
              <a:t>Objectives of </a:t>
            </a:r>
            <a:r>
              <a:rPr lang="en-US" sz="2800" dirty="0" smtClean="0"/>
              <a:t>the WE DECIDE </a:t>
            </a:r>
            <a:r>
              <a:rPr lang="en-US" sz="2800" dirty="0" err="1"/>
              <a:t>programme</a:t>
            </a:r>
            <a:r>
              <a:rPr lang="en-US" sz="28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4684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2338" indent="-514350">
              <a:buFont typeface="+mj-lt"/>
              <a:buAutoNum type="arabicPeriod" startAt="3"/>
            </a:pPr>
            <a:endParaRPr lang="en-US" sz="2500" b="1" dirty="0" smtClean="0"/>
          </a:p>
          <a:p>
            <a:pPr marL="922338" indent="-514350">
              <a:buFont typeface="+mj-lt"/>
              <a:buAutoNum type="arabicPeriod" startAt="3"/>
            </a:pPr>
            <a:r>
              <a:rPr lang="en-US" sz="2500" b="1" dirty="0" smtClean="0"/>
              <a:t>Promote </a:t>
            </a:r>
            <a:r>
              <a:rPr lang="en-US" sz="2500" b="1" dirty="0"/>
              <a:t>participation of youth with </a:t>
            </a:r>
            <a:r>
              <a:rPr lang="en-US" sz="2500" b="1" dirty="0" smtClean="0"/>
              <a:t>disabilities</a:t>
            </a:r>
            <a:endParaRPr lang="en-US" sz="2500" dirty="0" smtClean="0"/>
          </a:p>
          <a:p>
            <a:r>
              <a:rPr lang="en-US" sz="2500" dirty="0" smtClean="0"/>
              <a:t>Supporting </a:t>
            </a:r>
            <a:r>
              <a:rPr lang="en-US" sz="2500" dirty="0"/>
              <a:t>the participation of young persons with disabilities in key advocacy and capacity development </a:t>
            </a:r>
            <a:r>
              <a:rPr lang="en-US" sz="2500" dirty="0" smtClean="0"/>
              <a:t>opportunities</a:t>
            </a:r>
            <a:r>
              <a:rPr lang="en-US" sz="2500" dirty="0"/>
              <a:t>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500" dirty="0"/>
              <a:t>In collaboration with International Disability Alliance (IDA) </a:t>
            </a:r>
            <a:r>
              <a:rPr lang="en-US" sz="2500" dirty="0" smtClean="0"/>
              <a:t>i.e. WHS, ECOSOC, HRC, GA, Bridge CRPD training</a:t>
            </a:r>
            <a:endParaRPr lang="en-US" sz="2500" dirty="0"/>
          </a:p>
          <a:p>
            <a:r>
              <a:rPr lang="nb-NO" sz="2500" dirty="0" smtClean="0"/>
              <a:t>Strenghtening accessibility of SRHR information for </a:t>
            </a:r>
            <a:r>
              <a:rPr lang="nb-NO" sz="2500" dirty="0"/>
              <a:t>young persons with disabilities, </a:t>
            </a:r>
            <a:r>
              <a:rPr lang="nb-NO" sz="2500" dirty="0" smtClean="0"/>
              <a:t>with their full participation </a:t>
            </a:r>
            <a:endParaRPr lang="nb-NO" sz="25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nb-NO" sz="2500" dirty="0"/>
              <a:t>In collaboration with </a:t>
            </a:r>
            <a:r>
              <a:rPr lang="en-US" sz="2500" dirty="0"/>
              <a:t>Inter-American Institute on Disability and Inclusive Development (</a:t>
            </a:r>
            <a:r>
              <a:rPr lang="en-US" sz="2500" dirty="0" err="1"/>
              <a:t>iiDi</a:t>
            </a:r>
            <a:r>
              <a:rPr lang="en-US" sz="2500" dirty="0"/>
              <a:t>) </a:t>
            </a:r>
            <a:endParaRPr lang="nb-NO" sz="25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/>
              <a:t>Objectives of </a:t>
            </a:r>
            <a:r>
              <a:rPr lang="en-US" sz="2800" dirty="0" smtClean="0"/>
              <a:t>WE DECIDE </a:t>
            </a:r>
            <a:r>
              <a:rPr lang="en-US" sz="2800" dirty="0" err="1" smtClean="0"/>
              <a:t>programme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08879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endParaRPr lang="nb-NO" sz="2500" b="1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nb-NO" sz="2500" b="1" dirty="0" smtClean="0"/>
              <a:t>Facilitate </a:t>
            </a:r>
            <a:r>
              <a:rPr lang="nb-NO" sz="2500" b="1" dirty="0"/>
              <a:t>networks and communities of practice through knowledge platforms </a:t>
            </a:r>
            <a:endParaRPr lang="nb-NO" sz="2500" b="1" dirty="0" smtClean="0"/>
          </a:p>
          <a:p>
            <a:pPr marL="0" indent="0">
              <a:buNone/>
            </a:pPr>
            <a:endParaRPr lang="nb-NO" sz="2500" b="1" dirty="0"/>
          </a:p>
          <a:p>
            <a:pPr marL="742950" lvl="1" indent="-342900">
              <a:buFont typeface="Wingdings" panose="05000000000000000000" pitchFamily="2" charset="2"/>
              <a:buChar char="q"/>
            </a:pPr>
            <a:r>
              <a:rPr lang="nb-NO" sz="2500" dirty="0" smtClean="0"/>
              <a:t>In </a:t>
            </a:r>
            <a:r>
              <a:rPr lang="nb-NO" sz="2500" dirty="0"/>
              <a:t>collaboration with </a:t>
            </a:r>
            <a:r>
              <a:rPr lang="nb-NO" sz="2500" dirty="0" smtClean="0"/>
              <a:t>IDA, MSH, iiDi, and other partners</a:t>
            </a:r>
          </a:p>
          <a:p>
            <a:pPr marL="400050" lvl="1" indent="0">
              <a:buNone/>
            </a:pPr>
            <a:endParaRPr lang="nb-NO" sz="2500" dirty="0" smtClean="0"/>
          </a:p>
          <a:p>
            <a:pPr marL="400050" lvl="1" indent="0">
              <a:buNone/>
            </a:pPr>
            <a:r>
              <a:rPr lang="en-US" sz="2500" b="1" dirty="0" smtClean="0"/>
              <a:t>5. Adolescents and youth with disabilities: strengthen </a:t>
            </a:r>
            <a:r>
              <a:rPr lang="en-US" sz="2500" b="1" dirty="0"/>
              <a:t>advocacy on the prevention of sexual violence </a:t>
            </a:r>
            <a:r>
              <a:rPr lang="en-US" sz="2500" b="1" dirty="0" smtClean="0"/>
              <a:t>and </a:t>
            </a:r>
            <a:r>
              <a:rPr lang="en-US" sz="2500" b="1" dirty="0"/>
              <a:t>promotion of their sexual and reproductive health and </a:t>
            </a:r>
            <a:r>
              <a:rPr lang="en-US" sz="2500" b="1" dirty="0" smtClean="0"/>
              <a:t>rights</a:t>
            </a:r>
            <a:endParaRPr lang="en-US" sz="2500" b="1" dirty="0"/>
          </a:p>
          <a:p>
            <a:pPr marL="742950" lvl="1" indent="-342900">
              <a:buFont typeface="Wingdings" panose="05000000000000000000" pitchFamily="2" charset="2"/>
              <a:buChar char="q"/>
            </a:pPr>
            <a:endParaRPr lang="nb-NO" sz="2500" dirty="0"/>
          </a:p>
          <a:p>
            <a:pPr marL="4079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/>
              <a:t>Objectives of </a:t>
            </a:r>
            <a:r>
              <a:rPr lang="en-US" sz="2800" dirty="0" smtClean="0"/>
              <a:t>WE DECIDE </a:t>
            </a:r>
            <a:r>
              <a:rPr lang="en-US" sz="2800" dirty="0" err="1" smtClean="0"/>
              <a:t>programme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176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/>
            </a:pPr>
            <a:endParaRPr lang="en-GB" sz="2400" dirty="0" smtClean="0"/>
          </a:p>
          <a:p>
            <a:pPr marL="514350" lvl="0" indent="-514350">
              <a:buAutoNum type="arabicPeriod"/>
            </a:pPr>
            <a:r>
              <a:rPr lang="en-GB" sz="2400" dirty="0" smtClean="0"/>
              <a:t>Provide </a:t>
            </a:r>
            <a:r>
              <a:rPr lang="en-GB" sz="2400" dirty="0"/>
              <a:t>“State-of-the-art” analysis on the situation of adolescents and youth with </a:t>
            </a:r>
            <a:r>
              <a:rPr lang="en-GB" sz="2400" dirty="0" smtClean="0"/>
              <a:t>disabilities</a:t>
            </a:r>
          </a:p>
          <a:p>
            <a:pPr marL="514350" lvl="0" indent="-514350">
              <a:buAutoNum type="arabicPeriod"/>
            </a:pPr>
            <a:endParaRPr lang="en-GB" sz="2400" dirty="0" smtClean="0"/>
          </a:p>
          <a:p>
            <a:pPr marL="514350" lvl="0" indent="-514350">
              <a:buAutoNum type="arabicPeriod"/>
            </a:pPr>
            <a:r>
              <a:rPr lang="en-GB" sz="2400" dirty="0" smtClean="0"/>
              <a:t>Provide </a:t>
            </a:r>
            <a:r>
              <a:rPr lang="en-GB" sz="2400" dirty="0"/>
              <a:t>a detailed assessment of legal, policy and programming developments and specific good </a:t>
            </a:r>
            <a:r>
              <a:rPr lang="en-GB" sz="2400" dirty="0" smtClean="0"/>
              <a:t>practices</a:t>
            </a:r>
          </a:p>
          <a:p>
            <a:pPr marL="514350" lvl="0" indent="-514350">
              <a:buAutoNum type="arabicPeriod"/>
            </a:pPr>
            <a:endParaRPr lang="en-GB" sz="2400" dirty="0" smtClean="0"/>
          </a:p>
          <a:p>
            <a:pPr marL="514350" lvl="0" indent="-514350">
              <a:buAutoNum type="arabicPeriod"/>
            </a:pPr>
            <a:r>
              <a:rPr lang="en-GB" sz="2400" dirty="0" smtClean="0"/>
              <a:t>Provide detailed </a:t>
            </a:r>
            <a:r>
              <a:rPr lang="en-GB" sz="2400" dirty="0"/>
              <a:t>policy and programming recommendations to assist </a:t>
            </a:r>
            <a:r>
              <a:rPr lang="en-GB" sz="2400" dirty="0" smtClean="0"/>
              <a:t>UNFPA and governments </a:t>
            </a:r>
            <a:r>
              <a:rPr lang="en-GB" sz="2400" dirty="0"/>
              <a:t>in building a comprehensive programme in this field</a:t>
            </a:r>
            <a:r>
              <a:rPr lang="nb-NO" sz="2400" dirty="0"/>
              <a:t>. </a:t>
            </a:r>
          </a:p>
          <a:p>
            <a:pPr marL="4079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07988" indent="0" algn="ctr">
              <a:buNone/>
            </a:pPr>
            <a:r>
              <a:rPr lang="en-GB" sz="2800" dirty="0"/>
              <a:t>Global Study on Youth and </a:t>
            </a:r>
            <a:r>
              <a:rPr lang="en-GB" sz="2800" dirty="0" smtClean="0"/>
              <a:t>Disability: Objectives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9EEDA5-5D9C-4408-B57D-FD50105035EC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9570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kfe1ulIvUGdLdZtAnaGU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HgP4MyLREG.quo85zn6J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Pv_k9ZMnUmjqkkY3JR2o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O_eVqHAEOgB5bzLDMCX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7UVAWZhvkq7sDEDml3JR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kfe1ulIvUGdLdZtAnaGU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FKjqDC3AUKr1ygj5JiYk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DkIizphjU2SghiiYClld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sof6knFKUeesv0C02TSM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hhbZA_KFEGh3yDvGenII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FKjqDC3AUKr1ygj5JiYk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nKl7Z3J0isuwRF43a_S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ZoajanL1kijovwjpWMK9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7UVAWZhvkq7sDEDml3JR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BHfCK7FKEahEh9f0s2DQ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1tN0fbl70evFnNyaSccB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YskbDYBaUGi6wU9RwpMm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GZLvqHDD0GFS_go7W11g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JckPaCZBUCZAXGD_npcr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RVK9WNlBUmQWX5xITCY3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mUAbq.wFk2v.E344e0d0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7UVAWZhvkq7sDEDml3JR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qnPhyo.UmbBiLPL77W0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3RnOFVpYUyWEoyK3LMXY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zzR9PJGeEKkOGM.3MKtE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7UVAWZhvkq7sDEDml3JR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qtaVQQIaUC.QdvJCFcjJ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bmh6PLe0u86IFa5yPjW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Ri4AVXHyEOdU6D5XaafG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jl8sc4lRkOqf84tfrVOc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7UVAWZhvkq7sDEDml3JR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8Xsb.7YXE2Iza6wkadqU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v8s.LhFd06zIvwT7n328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1xzKIvcMkCeKpUkU2lJr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512rzRgUqrkZAS8A6rN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VxtGb7wVke6I32E9CgLU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O_eVqHAEOgB5bzLDMCX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qty30jpnEGNnPJRud_plQ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sxKSykOUEmxC31UGA5G7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Pfu.7Er0E2Z_pSq9UZnF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izDrOrxEU205EkmhBjKF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JGWFwU4cUaEDwtZZHgWv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4DzqtP3k06EFZoMt3PO.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O_eVqHAEOgB5bzLDMCX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h3Ri1EtCkGdpooOl85Ja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deXxP.irUy4lggjsbsC4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g4kw1JomEe4.NzCP9LhUA"/>
</p:tagLst>
</file>

<file path=ppt/theme/theme1.xml><?xml version="1.0" encoding="utf-8"?>
<a:theme xmlns:a="http://schemas.openxmlformats.org/drawingml/2006/main" name="Induction UNPF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duction UNPF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duction UNPF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duction UNPF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uction UNPF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uction UNPF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uction UNPF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uction UNPF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uction UNPF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10830</TotalTime>
  <Words>632</Words>
  <Application>Microsoft Office PowerPoint</Application>
  <PresentationFormat>On-screen Show (4:3)</PresentationFormat>
  <Paragraphs>123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Induction UNPFA</vt:lpstr>
      <vt:lpstr>think-cell Slide</vt:lpstr>
      <vt:lpstr>WE DECIDE  Young persons with disabilities:  Equal rights and a life free of violence   </vt:lpstr>
      <vt:lpstr>ICPD and CRPD</vt:lpstr>
      <vt:lpstr>UNFPA’s work on disability</vt:lpstr>
      <vt:lpstr>WE DECIDE programme </vt:lpstr>
      <vt:lpstr>Objectives of WE DECIDE programme </vt:lpstr>
      <vt:lpstr>Objectives of the WE DECIDE programme </vt:lpstr>
      <vt:lpstr>Objectives of WE DECIDE programme </vt:lpstr>
      <vt:lpstr>Objectives of WE DECIDE programme </vt:lpstr>
      <vt:lpstr>Global Study on Youth and Disability: Objectives</vt:lpstr>
      <vt:lpstr>Global Study on Youth and Disabilities </vt:lpstr>
      <vt:lpstr>Methodology</vt:lpstr>
      <vt:lpstr>Methodology</vt:lpstr>
      <vt:lpstr>Timeline for programme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koroma</dc:creator>
  <cp:lastModifiedBy>DSPD</cp:lastModifiedBy>
  <cp:revision>434</cp:revision>
  <cp:lastPrinted>2016-10-28T15:23:33Z</cp:lastPrinted>
  <dcterms:created xsi:type="dcterms:W3CDTF">2013-04-10T22:36:29Z</dcterms:created>
  <dcterms:modified xsi:type="dcterms:W3CDTF">2016-11-28T21:30:45Z</dcterms:modified>
</cp:coreProperties>
</file>