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2" r:id="rId1"/>
  </p:sldMasterIdLst>
  <p:notesMasterIdLst>
    <p:notesMasterId r:id="rId12"/>
  </p:notesMasterIdLst>
  <p:handoutMasterIdLst>
    <p:handoutMasterId r:id="rId13"/>
  </p:handoutMasterIdLst>
  <p:sldIdLst>
    <p:sldId id="505" r:id="rId2"/>
    <p:sldId id="539" r:id="rId3"/>
    <p:sldId id="541" r:id="rId4"/>
    <p:sldId id="538" r:id="rId5"/>
    <p:sldId id="543" r:id="rId6"/>
    <p:sldId id="542" r:id="rId7"/>
    <p:sldId id="540" r:id="rId8"/>
    <p:sldId id="513" r:id="rId9"/>
    <p:sldId id="517" r:id="rId10"/>
    <p:sldId id="511" r:id="rId1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BDE485E-6DF2-ED4C-BF81-0AE1ACEA2D7E}">
          <p14:sldIdLst>
            <p14:sldId id="505"/>
            <p14:sldId id="539"/>
            <p14:sldId id="541"/>
            <p14:sldId id="538"/>
            <p14:sldId id="543"/>
            <p14:sldId id="542"/>
            <p14:sldId id="540"/>
            <p14:sldId id="513"/>
            <p14:sldId id="517"/>
            <p14:sldId id="511"/>
          </p14:sldIdLst>
        </p14:section>
      </p14:sectionLst>
    </p:ext>
    <p:ext uri="{EFAFB233-063F-42B5-8137-9DF3F51BA10A}">
      <p15:sldGuideLst xmlns:p15="http://schemas.microsoft.com/office/powerpoint/2012/main">
        <p15:guide id="1" orient="horz" pos="2160" userDrawn="1">
          <p15:clr>
            <a:srgbClr val="A4A3A4"/>
          </p15:clr>
        </p15:guide>
        <p15:guide id="2" pos="38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29C"/>
    <a:srgbClr val="32CECA"/>
    <a:srgbClr val="FF66FF"/>
    <a:srgbClr val="CC99FF"/>
    <a:srgbClr val="861A58"/>
    <a:srgbClr val="003366"/>
    <a:srgbClr val="8A82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80669" autoAdjust="0"/>
  </p:normalViewPr>
  <p:slideViewPr>
    <p:cSldViewPr snapToGrid="0" snapToObjects="1">
      <p:cViewPr varScale="1">
        <p:scale>
          <a:sx n="64" d="100"/>
          <a:sy n="64" d="100"/>
        </p:scale>
        <p:origin x="-2072" y="-112"/>
      </p:cViewPr>
      <p:guideLst>
        <p:guide orient="horz" pos="2160"/>
        <p:guide pos="38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577" cy="496493"/>
          </a:xfrm>
          <a:prstGeom prst="rect">
            <a:avLst/>
          </a:prstGeom>
        </p:spPr>
        <p:txBody>
          <a:bodyPr vert="horz" lIns="91074" tIns="45537" rIns="91074" bIns="45537" rtlCol="0"/>
          <a:lstStyle>
            <a:lvl1pPr algn="l">
              <a:defRPr sz="1200"/>
            </a:lvl1pPr>
          </a:lstStyle>
          <a:p>
            <a:endParaRPr lang="en-MY"/>
          </a:p>
        </p:txBody>
      </p:sp>
      <p:sp>
        <p:nvSpPr>
          <p:cNvPr id="3" name="Date Placeholder 2"/>
          <p:cNvSpPr>
            <a:spLocks noGrp="1"/>
          </p:cNvSpPr>
          <p:nvPr>
            <p:ph type="dt" sz="quarter" idx="1"/>
          </p:nvPr>
        </p:nvSpPr>
        <p:spPr>
          <a:xfrm>
            <a:off x="3856624" y="0"/>
            <a:ext cx="2948996" cy="496493"/>
          </a:xfrm>
          <a:prstGeom prst="rect">
            <a:avLst/>
          </a:prstGeom>
        </p:spPr>
        <p:txBody>
          <a:bodyPr vert="horz" lIns="91074" tIns="45537" rIns="91074" bIns="45537" rtlCol="0"/>
          <a:lstStyle>
            <a:lvl1pPr algn="r">
              <a:defRPr sz="1200"/>
            </a:lvl1pPr>
          </a:lstStyle>
          <a:p>
            <a:fld id="{67B67B1E-8B07-42EF-A04F-9FA5024A0FFB}" type="datetimeFigureOut">
              <a:rPr lang="en-MY" smtClean="0"/>
              <a:t>29/11/2016</a:t>
            </a:fld>
            <a:endParaRPr lang="en-MY"/>
          </a:p>
        </p:txBody>
      </p:sp>
      <p:sp>
        <p:nvSpPr>
          <p:cNvPr id="4" name="Footer Placeholder 3"/>
          <p:cNvSpPr>
            <a:spLocks noGrp="1"/>
          </p:cNvSpPr>
          <p:nvPr>
            <p:ph type="ftr" sz="quarter" idx="2"/>
          </p:nvPr>
        </p:nvSpPr>
        <p:spPr>
          <a:xfrm>
            <a:off x="1" y="9441266"/>
            <a:ext cx="2950577" cy="496493"/>
          </a:xfrm>
          <a:prstGeom prst="rect">
            <a:avLst/>
          </a:prstGeom>
        </p:spPr>
        <p:txBody>
          <a:bodyPr vert="horz" lIns="91074" tIns="45537" rIns="91074" bIns="45537" rtlCol="0" anchor="b"/>
          <a:lstStyle>
            <a:lvl1pPr algn="l">
              <a:defRPr sz="1200"/>
            </a:lvl1pPr>
          </a:lstStyle>
          <a:p>
            <a:endParaRPr lang="en-MY"/>
          </a:p>
        </p:txBody>
      </p:sp>
      <p:sp>
        <p:nvSpPr>
          <p:cNvPr id="5" name="Slide Number Placeholder 4"/>
          <p:cNvSpPr>
            <a:spLocks noGrp="1"/>
          </p:cNvSpPr>
          <p:nvPr>
            <p:ph type="sldNum" sz="quarter" idx="3"/>
          </p:nvPr>
        </p:nvSpPr>
        <p:spPr>
          <a:xfrm>
            <a:off x="3856624" y="9441266"/>
            <a:ext cx="2948996" cy="496493"/>
          </a:xfrm>
          <a:prstGeom prst="rect">
            <a:avLst/>
          </a:prstGeom>
        </p:spPr>
        <p:txBody>
          <a:bodyPr vert="horz" lIns="91074" tIns="45537" rIns="91074" bIns="45537" rtlCol="0" anchor="b"/>
          <a:lstStyle>
            <a:lvl1pPr algn="r">
              <a:defRPr sz="1200"/>
            </a:lvl1pPr>
          </a:lstStyle>
          <a:p>
            <a:fld id="{5E041007-D2F4-43C5-8926-1AA167F27F7B}" type="slidenum">
              <a:rPr lang="en-MY" smtClean="0"/>
              <a:t>‹#›</a:t>
            </a:fld>
            <a:endParaRPr lang="en-MY"/>
          </a:p>
        </p:txBody>
      </p:sp>
    </p:spTree>
    <p:extLst>
      <p:ext uri="{BB962C8B-B14F-4D97-AF65-F5344CB8AC3E}">
        <p14:creationId xmlns:p14="http://schemas.microsoft.com/office/powerpoint/2010/main" val="388355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6" cy="496966"/>
          </a:xfrm>
          <a:prstGeom prst="rect">
            <a:avLst/>
          </a:prstGeom>
        </p:spPr>
        <p:txBody>
          <a:bodyPr vert="horz" lIns="91074" tIns="45537" rIns="91074" bIns="45537" rtlCol="0"/>
          <a:lstStyle>
            <a:lvl1pPr algn="l">
              <a:defRPr sz="1200"/>
            </a:lvl1pPr>
          </a:lstStyle>
          <a:p>
            <a:endParaRPr lang="en-MY"/>
          </a:p>
        </p:txBody>
      </p:sp>
      <p:sp>
        <p:nvSpPr>
          <p:cNvPr id="3" name="Date Placeholder 2"/>
          <p:cNvSpPr>
            <a:spLocks noGrp="1"/>
          </p:cNvSpPr>
          <p:nvPr>
            <p:ph type="dt" idx="1"/>
          </p:nvPr>
        </p:nvSpPr>
        <p:spPr>
          <a:xfrm>
            <a:off x="3855838" y="2"/>
            <a:ext cx="2949786" cy="496966"/>
          </a:xfrm>
          <a:prstGeom prst="rect">
            <a:avLst/>
          </a:prstGeom>
        </p:spPr>
        <p:txBody>
          <a:bodyPr vert="horz" lIns="91074" tIns="45537" rIns="91074" bIns="45537" rtlCol="0"/>
          <a:lstStyle>
            <a:lvl1pPr algn="r">
              <a:defRPr sz="1200"/>
            </a:lvl1pPr>
          </a:lstStyle>
          <a:p>
            <a:fld id="{E379E685-0A64-4C78-B409-29B57E746D58}" type="datetimeFigureOut">
              <a:rPr lang="en-MY" smtClean="0"/>
              <a:t>29/11/2016</a:t>
            </a:fld>
            <a:endParaRPr lang="en-MY"/>
          </a:p>
        </p:txBody>
      </p:sp>
      <p:sp>
        <p:nvSpPr>
          <p:cNvPr id="4" name="Slide Image Placeholder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1074" tIns="45537" rIns="91074" bIns="45537" rtlCol="0" anchor="ctr"/>
          <a:lstStyle/>
          <a:p>
            <a:endParaRPr lang="en-MY"/>
          </a:p>
        </p:txBody>
      </p:sp>
      <p:sp>
        <p:nvSpPr>
          <p:cNvPr id="5" name="Notes Placeholder 4"/>
          <p:cNvSpPr>
            <a:spLocks noGrp="1"/>
          </p:cNvSpPr>
          <p:nvPr>
            <p:ph type="body" sz="quarter" idx="3"/>
          </p:nvPr>
        </p:nvSpPr>
        <p:spPr>
          <a:xfrm>
            <a:off x="680721" y="4721187"/>
            <a:ext cx="5445760" cy="4472702"/>
          </a:xfrm>
          <a:prstGeom prst="rect">
            <a:avLst/>
          </a:prstGeom>
        </p:spPr>
        <p:txBody>
          <a:bodyPr vert="horz" lIns="91074" tIns="45537" rIns="91074" bIns="455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1" y="9440648"/>
            <a:ext cx="2949786" cy="496966"/>
          </a:xfrm>
          <a:prstGeom prst="rect">
            <a:avLst/>
          </a:prstGeom>
        </p:spPr>
        <p:txBody>
          <a:bodyPr vert="horz" lIns="91074" tIns="45537" rIns="91074" bIns="45537" rtlCol="0" anchor="b"/>
          <a:lstStyle>
            <a:lvl1pPr algn="l">
              <a:defRPr sz="1200"/>
            </a:lvl1pPr>
          </a:lstStyle>
          <a:p>
            <a:endParaRPr lang="en-MY"/>
          </a:p>
        </p:txBody>
      </p:sp>
      <p:sp>
        <p:nvSpPr>
          <p:cNvPr id="7" name="Slide Number Placeholder 6"/>
          <p:cNvSpPr>
            <a:spLocks noGrp="1"/>
          </p:cNvSpPr>
          <p:nvPr>
            <p:ph type="sldNum" sz="quarter" idx="5"/>
          </p:nvPr>
        </p:nvSpPr>
        <p:spPr>
          <a:xfrm>
            <a:off x="3855838" y="9440648"/>
            <a:ext cx="2949786" cy="496966"/>
          </a:xfrm>
          <a:prstGeom prst="rect">
            <a:avLst/>
          </a:prstGeom>
        </p:spPr>
        <p:txBody>
          <a:bodyPr vert="horz" lIns="91074" tIns="45537" rIns="91074" bIns="45537" rtlCol="0" anchor="b"/>
          <a:lstStyle>
            <a:lvl1pPr algn="r">
              <a:defRPr sz="1200"/>
            </a:lvl1pPr>
          </a:lstStyle>
          <a:p>
            <a:fld id="{66F9CFAA-EE92-4004-9E26-A3FEAEB9365C}" type="slidenum">
              <a:rPr lang="en-MY" smtClean="0"/>
              <a:t>‹#›</a:t>
            </a:fld>
            <a:endParaRPr lang="en-MY"/>
          </a:p>
        </p:txBody>
      </p:sp>
    </p:spTree>
    <p:extLst>
      <p:ext uri="{BB962C8B-B14F-4D97-AF65-F5344CB8AC3E}">
        <p14:creationId xmlns:p14="http://schemas.microsoft.com/office/powerpoint/2010/main" val="927158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73638" cy="3729037"/>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F9CFAA-EE92-4004-9E26-A3FEAEB9365C}" type="slidenum">
              <a:rPr lang="en-MY" smtClean="0"/>
              <a:t>1</a:t>
            </a:fld>
            <a:endParaRPr lang="en-MY"/>
          </a:p>
        </p:txBody>
      </p:sp>
    </p:spTree>
    <p:extLst>
      <p:ext uri="{BB962C8B-B14F-4D97-AF65-F5344CB8AC3E}">
        <p14:creationId xmlns:p14="http://schemas.microsoft.com/office/powerpoint/2010/main" val="164319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a:xfrm>
            <a:off x="917575" y="744538"/>
            <a:ext cx="4973638" cy="3729037"/>
          </a:xfrm>
          <a:ln/>
        </p:spPr>
      </p:sp>
      <p:sp>
        <p:nvSpPr>
          <p:cNvPr id="56323" name="ノート プレースホルダー 2"/>
          <p:cNvSpPr>
            <a:spLocks noGrp="1"/>
          </p:cNvSpPr>
          <p:nvPr>
            <p:ph type="body" idx="1"/>
          </p:nvPr>
        </p:nvSpPr>
        <p:spPr>
          <a:noFill/>
        </p:spPr>
        <p:txBody>
          <a:bodyPr/>
          <a:lstStyle/>
          <a:p>
            <a:r>
              <a:rPr kumimoji="1" lang="en-US" altLang="ja-JP" baseline="0" dirty="0" smtClean="0">
                <a:latin typeface="Arial" pitchFamily="34" charset="0"/>
                <a:cs typeface="Arial" pitchFamily="34" charset="0"/>
              </a:rPr>
              <a:t>There also are useful guidelines and resources developed by the UN system and partners.</a:t>
            </a:r>
          </a:p>
          <a:p>
            <a:r>
              <a:rPr kumimoji="1" lang="en-US" altLang="ja-JP" baseline="0" dirty="0" smtClean="0">
                <a:latin typeface="Arial" pitchFamily="34" charset="0"/>
                <a:cs typeface="Arial" pitchFamily="34" charset="0"/>
              </a:rPr>
              <a:t>For example, the IASC Guidelines on mental health and psychosocial support in emergency settings includes a lot of important principles and action points related to mental and intellectual disabilities in crisis situations.</a:t>
            </a:r>
          </a:p>
          <a:p>
            <a:r>
              <a:rPr kumimoji="1" lang="en-US" altLang="ja-JP" baseline="0" dirty="0" smtClean="0">
                <a:latin typeface="Arial" pitchFamily="34" charset="0"/>
                <a:cs typeface="Arial" pitchFamily="34" charset="0"/>
              </a:rPr>
              <a:t>WHO's </a:t>
            </a:r>
            <a:r>
              <a:rPr kumimoji="1" lang="en-US" altLang="ja-JP" baseline="0" dirty="0" err="1" smtClean="0">
                <a:latin typeface="Arial" pitchFamily="34" charset="0"/>
                <a:cs typeface="Arial" pitchFamily="34" charset="0"/>
              </a:rPr>
              <a:t>mhGAP</a:t>
            </a:r>
            <a:r>
              <a:rPr kumimoji="1" lang="en-US" altLang="ja-JP" baseline="0" dirty="0" smtClean="0">
                <a:latin typeface="Arial" pitchFamily="34" charset="0"/>
                <a:cs typeface="Arial" pitchFamily="34" charset="0"/>
              </a:rPr>
              <a:t> Humanitarian Intervention Guide also includes key principles on human rights protection of persons with mental illness.</a:t>
            </a:r>
          </a:p>
          <a:p>
            <a:r>
              <a:rPr kumimoji="1" lang="en-US" altLang="ja-JP" baseline="0" dirty="0" smtClean="0">
                <a:latin typeface="Arial" pitchFamily="34" charset="0"/>
                <a:cs typeface="Arial" pitchFamily="34" charset="0"/>
              </a:rPr>
              <a:t>Psychological First Aid Field Guide can raise awareness among general public and strengthen individual and community resilience.</a:t>
            </a:r>
          </a:p>
          <a:p>
            <a:r>
              <a:rPr kumimoji="1" lang="en-US" altLang="ja-JP" baseline="0" dirty="0" smtClean="0">
                <a:latin typeface="Arial" pitchFamily="34" charset="0"/>
                <a:cs typeface="Arial" pitchFamily="34" charset="0"/>
              </a:rPr>
              <a:t>Mental Health, Well-being and Disabilities: Key UN Resolutions and Documents as well as the WHO Comprehensive Mental Health Action Plan will be useful in promoting this agenda at the policy level. </a:t>
            </a:r>
          </a:p>
          <a:p>
            <a:r>
              <a:rPr kumimoji="1" lang="en-US" altLang="ja-JP" baseline="0" dirty="0" smtClean="0">
                <a:latin typeface="Arial" pitchFamily="34" charset="0"/>
                <a:cs typeface="Arial" pitchFamily="34" charset="0"/>
              </a:rPr>
              <a:t>Making Invisible Visible which is a report of the UN panel discussion at the last year's International Day of Persons with Disabilities might be also useful in raising awareness among broader stakeholders.</a:t>
            </a:r>
          </a:p>
          <a:p>
            <a:endParaRPr kumimoji="1" lang="en-US" altLang="ja-JP" baseline="0" dirty="0" smtClean="0">
              <a:latin typeface="Arial" pitchFamily="34" charset="0"/>
              <a:cs typeface="Arial" pitchFamily="34" charset="0"/>
            </a:endParaRPr>
          </a:p>
          <a:p>
            <a:r>
              <a:rPr kumimoji="1" lang="en-US" altLang="ja-JP" baseline="0" dirty="0" smtClean="0">
                <a:latin typeface="Arial" pitchFamily="34" charset="0"/>
                <a:cs typeface="Arial" pitchFamily="34" charset="0"/>
              </a:rPr>
              <a:t>We must leave no one behind including persons with mental and intellectual disabilities.</a:t>
            </a:r>
          </a:p>
          <a:p>
            <a:r>
              <a:rPr kumimoji="1" lang="en-US" altLang="ja-JP" baseline="0" dirty="0" smtClean="0">
                <a:latin typeface="Arial" pitchFamily="34" charset="0"/>
                <a:cs typeface="Arial" pitchFamily="34" charset="0"/>
              </a:rPr>
              <a:t>Persons with mental and intellectual disabilities are important contributors to realize reconstruction, recovery, and peace.</a:t>
            </a:r>
          </a:p>
          <a:p>
            <a:r>
              <a:rPr kumimoji="1" lang="en-US" altLang="ja-JP" baseline="0" dirty="0" smtClean="0">
                <a:latin typeface="Arial" pitchFamily="34" charset="0"/>
                <a:cs typeface="Arial" pitchFamily="34" charset="0"/>
              </a:rPr>
              <a:t>All of us, disability community, persons with mental, intellectual, or psychosocial disabilities, human rights and health communities, and all others need to work as one now.</a:t>
            </a:r>
          </a:p>
          <a:p>
            <a:r>
              <a:rPr kumimoji="1" lang="en-US" altLang="ja-JP" baseline="0" dirty="0" smtClean="0">
                <a:latin typeface="Arial" pitchFamily="34" charset="0"/>
                <a:cs typeface="Arial" pitchFamily="34" charset="0"/>
              </a:rPr>
              <a:t>I hope we can further collect good practices and lessons learned on inclusion of mental and intellectual disabilities in humanitarian settings and come up with collective and innovative systems to ensure dignity, well-being and humanity for all.</a:t>
            </a:r>
            <a:endParaRPr kumimoji="1" lang="ja-JP" altLang="en-US" dirty="0" smtClean="0">
              <a:latin typeface="Arial" pitchFamily="34" charset="0"/>
              <a:cs typeface="Arial" pitchFamily="34" charset="0"/>
            </a:endParaRPr>
          </a:p>
        </p:txBody>
      </p:sp>
      <p:sp>
        <p:nvSpPr>
          <p:cNvPr id="56324" name="ヘッダー プレースホルダー 3"/>
          <p:cNvSpPr>
            <a:spLocks noGrp="1"/>
          </p:cNvSpPr>
          <p:nvPr>
            <p:ph type="hdr" sz="quarter"/>
          </p:nvPr>
        </p:nvSpPr>
        <p:spPr>
          <a:noFill/>
        </p:spPr>
        <p:txBody>
          <a:bodyPr/>
          <a:lstStyle>
            <a:lvl1pPr defTabSz="924965" eaLnBrk="0" hangingPunct="0">
              <a:defRPr sz="2000" b="1">
                <a:solidFill>
                  <a:srgbClr val="000066"/>
                </a:solidFill>
                <a:latin typeface="Arial" pitchFamily="34" charset="0"/>
                <a:cs typeface="Arial" pitchFamily="34" charset="0"/>
              </a:defRPr>
            </a:lvl1pPr>
            <a:lvl2pPr marL="739971" indent="-284605" defTabSz="924965" eaLnBrk="0" hangingPunct="0">
              <a:defRPr sz="2000" b="1">
                <a:solidFill>
                  <a:srgbClr val="000066"/>
                </a:solidFill>
                <a:latin typeface="Arial" pitchFamily="34" charset="0"/>
                <a:cs typeface="Arial" pitchFamily="34" charset="0"/>
              </a:defRPr>
            </a:lvl2pPr>
            <a:lvl3pPr marL="1138417" indent="-227684" defTabSz="924965" eaLnBrk="0" hangingPunct="0">
              <a:defRPr sz="2000" b="1">
                <a:solidFill>
                  <a:srgbClr val="000066"/>
                </a:solidFill>
                <a:latin typeface="Arial" pitchFamily="34" charset="0"/>
                <a:cs typeface="Arial" pitchFamily="34" charset="0"/>
              </a:defRPr>
            </a:lvl3pPr>
            <a:lvl4pPr marL="1593783" indent="-227684" defTabSz="924965" eaLnBrk="0" hangingPunct="0">
              <a:defRPr sz="2000" b="1">
                <a:solidFill>
                  <a:srgbClr val="000066"/>
                </a:solidFill>
                <a:latin typeface="Arial" pitchFamily="34" charset="0"/>
                <a:cs typeface="Arial" pitchFamily="34" charset="0"/>
              </a:defRPr>
            </a:lvl4pPr>
            <a:lvl5pPr marL="2049151" indent="-227684" defTabSz="924965" eaLnBrk="0" hangingPunct="0">
              <a:defRPr sz="2000" b="1">
                <a:solidFill>
                  <a:srgbClr val="000066"/>
                </a:solidFill>
                <a:latin typeface="Arial" pitchFamily="34" charset="0"/>
                <a:cs typeface="Arial" pitchFamily="34" charset="0"/>
              </a:defRPr>
            </a:lvl5pPr>
            <a:lvl6pPr marL="2504517"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6pPr>
            <a:lvl7pPr marL="2959884"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7pPr>
            <a:lvl8pPr marL="3415251"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8pPr>
            <a:lvl9pPr marL="3870618"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9pPr>
          </a:lstStyle>
          <a:p>
            <a:pPr eaLnBrk="1" hangingPunct="1"/>
            <a:r>
              <a:rPr lang="en-US" altLang="ja-JP" sz="1200" b="0">
                <a:solidFill>
                  <a:schemeClr val="tx1"/>
                </a:solidFill>
              </a:rPr>
              <a:t>World Health Organization</a:t>
            </a:r>
          </a:p>
        </p:txBody>
      </p:sp>
      <p:sp>
        <p:nvSpPr>
          <p:cNvPr id="56325" name="日付プレースホルダー 4"/>
          <p:cNvSpPr>
            <a:spLocks noGrp="1"/>
          </p:cNvSpPr>
          <p:nvPr>
            <p:ph type="dt" sz="quarter" idx="1"/>
          </p:nvPr>
        </p:nvSpPr>
        <p:spPr>
          <a:noFill/>
        </p:spPr>
        <p:txBody>
          <a:bodyPr/>
          <a:lstStyle>
            <a:lvl1pPr defTabSz="924965" eaLnBrk="0" hangingPunct="0">
              <a:defRPr sz="2000" b="1">
                <a:solidFill>
                  <a:srgbClr val="000066"/>
                </a:solidFill>
                <a:latin typeface="Arial" pitchFamily="34" charset="0"/>
                <a:cs typeface="Arial" pitchFamily="34" charset="0"/>
              </a:defRPr>
            </a:lvl1pPr>
            <a:lvl2pPr marL="739971" indent="-284605" defTabSz="924965" eaLnBrk="0" hangingPunct="0">
              <a:defRPr sz="2000" b="1">
                <a:solidFill>
                  <a:srgbClr val="000066"/>
                </a:solidFill>
                <a:latin typeface="Arial" pitchFamily="34" charset="0"/>
                <a:cs typeface="Arial" pitchFamily="34" charset="0"/>
              </a:defRPr>
            </a:lvl2pPr>
            <a:lvl3pPr marL="1138417" indent="-227684" defTabSz="924965" eaLnBrk="0" hangingPunct="0">
              <a:defRPr sz="2000" b="1">
                <a:solidFill>
                  <a:srgbClr val="000066"/>
                </a:solidFill>
                <a:latin typeface="Arial" pitchFamily="34" charset="0"/>
                <a:cs typeface="Arial" pitchFamily="34" charset="0"/>
              </a:defRPr>
            </a:lvl3pPr>
            <a:lvl4pPr marL="1593783" indent="-227684" defTabSz="924965" eaLnBrk="0" hangingPunct="0">
              <a:defRPr sz="2000" b="1">
                <a:solidFill>
                  <a:srgbClr val="000066"/>
                </a:solidFill>
                <a:latin typeface="Arial" pitchFamily="34" charset="0"/>
                <a:cs typeface="Arial" pitchFamily="34" charset="0"/>
              </a:defRPr>
            </a:lvl4pPr>
            <a:lvl5pPr marL="2049151" indent="-227684" defTabSz="924965" eaLnBrk="0" hangingPunct="0">
              <a:defRPr sz="2000" b="1">
                <a:solidFill>
                  <a:srgbClr val="000066"/>
                </a:solidFill>
                <a:latin typeface="Arial" pitchFamily="34" charset="0"/>
                <a:cs typeface="Arial" pitchFamily="34" charset="0"/>
              </a:defRPr>
            </a:lvl5pPr>
            <a:lvl6pPr marL="2504517"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6pPr>
            <a:lvl7pPr marL="2959884"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7pPr>
            <a:lvl8pPr marL="3415251"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8pPr>
            <a:lvl9pPr marL="3870618"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9pPr>
          </a:lstStyle>
          <a:p>
            <a:pPr eaLnBrk="1" hangingPunct="1"/>
            <a:fld id="{BEF706FF-D74D-4B8A-A2B7-B2E1FA797B19}" type="datetime3">
              <a:rPr lang="en-US" altLang="ja-JP" sz="1200" b="0">
                <a:solidFill>
                  <a:schemeClr val="tx1"/>
                </a:solidFill>
              </a:rPr>
              <a:pPr eaLnBrk="1" hangingPunct="1"/>
              <a:t>29 November 2016</a:t>
            </a:fld>
            <a:endParaRPr lang="en-US" altLang="ja-JP" sz="1200" b="0">
              <a:solidFill>
                <a:schemeClr val="tx1"/>
              </a:solidFill>
            </a:endParaRPr>
          </a:p>
        </p:txBody>
      </p:sp>
      <p:sp>
        <p:nvSpPr>
          <p:cNvPr id="56326" name="スライド番号プレースホルダー 5"/>
          <p:cNvSpPr>
            <a:spLocks noGrp="1"/>
          </p:cNvSpPr>
          <p:nvPr>
            <p:ph type="sldNum" sz="quarter" idx="5"/>
          </p:nvPr>
        </p:nvSpPr>
        <p:spPr>
          <a:noFill/>
        </p:spPr>
        <p:txBody>
          <a:bodyPr/>
          <a:lstStyle>
            <a:lvl1pPr defTabSz="924965" eaLnBrk="0" hangingPunct="0">
              <a:defRPr sz="2000" b="1">
                <a:solidFill>
                  <a:srgbClr val="000066"/>
                </a:solidFill>
                <a:latin typeface="Arial" pitchFamily="34" charset="0"/>
                <a:cs typeface="Arial" pitchFamily="34" charset="0"/>
              </a:defRPr>
            </a:lvl1pPr>
            <a:lvl2pPr marL="739971" indent="-284605" defTabSz="924965" eaLnBrk="0" hangingPunct="0">
              <a:defRPr sz="2000" b="1">
                <a:solidFill>
                  <a:srgbClr val="000066"/>
                </a:solidFill>
                <a:latin typeface="Arial" pitchFamily="34" charset="0"/>
                <a:cs typeface="Arial" pitchFamily="34" charset="0"/>
              </a:defRPr>
            </a:lvl2pPr>
            <a:lvl3pPr marL="1138417" indent="-227684" defTabSz="924965" eaLnBrk="0" hangingPunct="0">
              <a:defRPr sz="2000" b="1">
                <a:solidFill>
                  <a:srgbClr val="000066"/>
                </a:solidFill>
                <a:latin typeface="Arial" pitchFamily="34" charset="0"/>
                <a:cs typeface="Arial" pitchFamily="34" charset="0"/>
              </a:defRPr>
            </a:lvl3pPr>
            <a:lvl4pPr marL="1593783" indent="-227684" defTabSz="924965" eaLnBrk="0" hangingPunct="0">
              <a:defRPr sz="2000" b="1">
                <a:solidFill>
                  <a:srgbClr val="000066"/>
                </a:solidFill>
                <a:latin typeface="Arial" pitchFamily="34" charset="0"/>
                <a:cs typeface="Arial" pitchFamily="34" charset="0"/>
              </a:defRPr>
            </a:lvl4pPr>
            <a:lvl5pPr marL="2049151" indent="-227684" defTabSz="924965" eaLnBrk="0" hangingPunct="0">
              <a:defRPr sz="2000" b="1">
                <a:solidFill>
                  <a:srgbClr val="000066"/>
                </a:solidFill>
                <a:latin typeface="Arial" pitchFamily="34" charset="0"/>
                <a:cs typeface="Arial" pitchFamily="34" charset="0"/>
              </a:defRPr>
            </a:lvl5pPr>
            <a:lvl6pPr marL="2504517"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6pPr>
            <a:lvl7pPr marL="2959884"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7pPr>
            <a:lvl8pPr marL="3415251"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8pPr>
            <a:lvl9pPr marL="3870618" indent="-227684" defTabSz="924965" eaLnBrk="0" fontAlgn="base" hangingPunct="0">
              <a:spcBef>
                <a:spcPct val="0"/>
              </a:spcBef>
              <a:spcAft>
                <a:spcPct val="0"/>
              </a:spcAft>
              <a:buClr>
                <a:srgbClr val="1E7FB8"/>
              </a:buClr>
              <a:defRPr sz="2000" b="1">
                <a:solidFill>
                  <a:srgbClr val="000066"/>
                </a:solidFill>
                <a:latin typeface="Arial" pitchFamily="34" charset="0"/>
                <a:cs typeface="Arial" pitchFamily="34" charset="0"/>
              </a:defRPr>
            </a:lvl9pPr>
          </a:lstStyle>
          <a:p>
            <a:pPr eaLnBrk="1" hangingPunct="1"/>
            <a:fld id="{299B890E-D661-4C89-9143-F1E5FDA32BC3}" type="slidenum">
              <a:rPr lang="en-US" altLang="ja-JP" sz="1200" b="0">
                <a:solidFill>
                  <a:schemeClr val="tx1"/>
                </a:solidFill>
              </a:rPr>
              <a:pPr eaLnBrk="1" hangingPunct="1"/>
              <a:t>10</a:t>
            </a:fld>
            <a:endParaRPr lang="en-US" altLang="ja-JP" sz="1200" b="0">
              <a:solidFill>
                <a:schemeClr val="tx1"/>
              </a:solidFill>
            </a:endParaRPr>
          </a:p>
        </p:txBody>
      </p:sp>
    </p:spTree>
    <p:extLst>
      <p:ext uri="{BB962C8B-B14F-4D97-AF65-F5344CB8AC3E}">
        <p14:creationId xmlns:p14="http://schemas.microsoft.com/office/powerpoint/2010/main" val="138527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17575" y="744538"/>
            <a:ext cx="4973638" cy="3729037"/>
          </a:xfrm>
          <a:ln/>
        </p:spPr>
      </p:sp>
      <p:sp>
        <p:nvSpPr>
          <p:cNvPr id="39939" name="ノート プレースホルダ 2"/>
          <p:cNvSpPr>
            <a:spLocks noGrp="1"/>
          </p:cNvSpPr>
          <p:nvPr>
            <p:ph type="body" idx="1"/>
          </p:nvPr>
        </p:nvSpPr>
        <p:spPr>
          <a:noFill/>
          <a:ln/>
        </p:spPr>
        <p:txBody>
          <a:bodyPr/>
          <a:lstStyle/>
          <a:p>
            <a:pPr eaLnBrk="1" hangingPunct="1"/>
            <a:r>
              <a:rPr lang="en-US" altLang="ja-JP" dirty="0" smtClean="0"/>
              <a:t>As all of</a:t>
            </a:r>
            <a:r>
              <a:rPr lang="en-US" altLang="ja-JP" baseline="0" dirty="0" smtClean="0"/>
              <a:t> us know, the CRPD includes "those who have long-term physical, </a:t>
            </a:r>
            <a:r>
              <a:rPr lang="en-US" altLang="ja-JP" b="1" baseline="0" dirty="0" smtClean="0"/>
              <a:t>mental, intellectual</a:t>
            </a:r>
            <a:r>
              <a:rPr lang="en-US" altLang="ja-JP" baseline="0" dirty="0" smtClean="0"/>
              <a:t> and sensory impairments".</a:t>
            </a:r>
          </a:p>
          <a:p>
            <a:pPr eaLnBrk="1" hangingPunct="1"/>
            <a:r>
              <a:rPr lang="en-US" altLang="ja-JP" baseline="0" dirty="0" smtClean="0"/>
              <a:t>However, even after 10 years since CRPD was adopted, persons with mental or psychosocial disabilities are one of the most forgotten or ostracized in global, national and local communities including those efforts to promote the rights of persons with disabilities.</a:t>
            </a:r>
          </a:p>
          <a:p>
            <a:pPr eaLnBrk="1" hangingPunct="1"/>
            <a:r>
              <a:rPr lang="en-US" altLang="ja-JP" baseline="0" dirty="0" smtClean="0"/>
              <a:t>This has resulted in deprivation of access to information and to even essential services to survive or live in dignity in many part of the world.</a:t>
            </a:r>
          </a:p>
          <a:p>
            <a:pPr eaLnBrk="1" hangingPunct="1"/>
            <a:endParaRPr lang="en-US" altLang="ja-JP" dirty="0" smtClean="0"/>
          </a:p>
          <a:p>
            <a:pPr eaLnBrk="1" hangingPunct="1"/>
            <a:r>
              <a:rPr lang="en-US" altLang="ja-JP" dirty="0" smtClean="0"/>
              <a:t>Though</a:t>
            </a:r>
            <a:r>
              <a:rPr lang="en-US" altLang="ja-JP" baseline="0" dirty="0" smtClean="0"/>
              <a:t> </a:t>
            </a:r>
            <a:r>
              <a:rPr lang="en-US" altLang="ja-JP" baseline="0" dirty="0" smtClean="0"/>
              <a:t>mental or psychosocial disabilities might not be visible and tend to be believed to be small in scale, actually </a:t>
            </a:r>
            <a:r>
              <a:rPr lang="en-US" altLang="ja-JP" dirty="0" smtClean="0"/>
              <a:t>1 out of 4 people</a:t>
            </a:r>
            <a:r>
              <a:rPr lang="en-US" altLang="ja-JP" baseline="0" dirty="0" smtClean="0"/>
              <a:t> will experience a mental health condition at least once in their life time.</a:t>
            </a:r>
          </a:p>
          <a:p>
            <a:pPr eaLnBrk="1" hangingPunct="1"/>
            <a:r>
              <a:rPr lang="en-US" altLang="ja-JP" baseline="0" dirty="0" smtClean="0"/>
              <a:t>And There still are a lot of stigma and discrimination which end up with severe human rights violation on the ground</a:t>
            </a:r>
            <a:r>
              <a:rPr lang="en-US" altLang="ja-JP" baseline="0" dirty="0" smtClean="0"/>
              <a:t>.</a:t>
            </a:r>
          </a:p>
          <a:p>
            <a:pPr eaLnBrk="1" hangingPunct="1"/>
            <a:endParaRPr lang="en-US" altLang="ja-JP" baseline="0" dirty="0" smtClean="0"/>
          </a:p>
          <a:p>
            <a:pPr eaLnBrk="1" hangingPunct="1"/>
            <a:r>
              <a:rPr lang="en-US" altLang="ja-JP" baseline="0" dirty="0" smtClean="0"/>
              <a:t>As a result, a lot of children and adolescents with mental or psychosocial disabilities have limited access to education in many countries.</a:t>
            </a:r>
          </a:p>
          <a:p>
            <a:pPr eaLnBrk="1" hangingPunct="1"/>
            <a:r>
              <a:rPr lang="en-US" altLang="ja-JP" baseline="0" dirty="0" smtClean="0"/>
              <a:t>And 90% of persons with "severe mental illness" are not employed.</a:t>
            </a:r>
          </a:p>
          <a:p>
            <a:pPr eaLnBrk="1" hangingPunct="1"/>
            <a:r>
              <a:rPr lang="en-US" altLang="ja-JP" baseline="0" dirty="0" smtClean="0"/>
              <a:t>In addition, 80% of persons with mental illness can not receive health services in developing countries.</a:t>
            </a:r>
          </a:p>
          <a:p>
            <a:pPr eaLnBrk="1" hangingPunct="1"/>
            <a:r>
              <a:rPr lang="en-US" altLang="ja-JP" baseline="0" dirty="0" smtClean="0"/>
              <a:t>Even in those countries where health services are available as an option, there are many occasions where severe human rights violations are continued even in health systems by health professionals</a:t>
            </a:r>
            <a:r>
              <a:rPr lang="en-US" altLang="ja-JP" baseline="0" dirty="0" smtClean="0"/>
              <a:t>.</a:t>
            </a:r>
          </a:p>
          <a:p>
            <a:pPr eaLnBrk="1" hangingPunct="1"/>
            <a:endParaRPr lang="en-US" altLang="ja-JP" baseline="0" dirty="0" smtClean="0"/>
          </a:p>
          <a:p>
            <a:pPr eaLnBrk="1" hangingPunct="1"/>
            <a:r>
              <a:rPr lang="en-US" altLang="ja-JP" baseline="0" dirty="0" smtClean="0"/>
              <a:t>These </a:t>
            </a:r>
            <a:r>
              <a:rPr lang="en-US" altLang="ja-JP" baseline="0" dirty="0" smtClean="0"/>
              <a:t>situations </a:t>
            </a:r>
            <a:r>
              <a:rPr lang="en-US" altLang="ja-JP" baseline="0" dirty="0" smtClean="0"/>
              <a:t>got worse in humanitarian emergencies.</a:t>
            </a:r>
          </a:p>
          <a:p>
            <a:pPr eaLnBrk="1" hangingPunct="1"/>
            <a:r>
              <a:rPr lang="en-US" altLang="ja-JP" baseline="0" dirty="0" smtClean="0"/>
              <a:t>For example, after humanitarian crises, persons with mental or psychosocial disabilities can be excluded from evacuation sites, and instead, locked in institutions without access to food, information, medical services, or minimum sanitation at times. </a:t>
            </a:r>
          </a:p>
          <a:p>
            <a:pPr eaLnBrk="1" hangingPunct="1"/>
            <a:r>
              <a:rPr lang="en-US" altLang="ja-JP" baseline="0" dirty="0" smtClean="0"/>
              <a:t>They might get left behind chained or constrained even others are evacuating from the dangerous area where Tsunami or bombs are approaching. </a:t>
            </a:r>
          </a:p>
          <a:p>
            <a:pPr eaLnBrk="1" hangingPunct="1"/>
            <a:r>
              <a:rPr lang="en-US" altLang="ja-JP" baseline="0" dirty="0" smtClean="0"/>
              <a:t>And they can be targets of sexual or physical violence, and murder. </a:t>
            </a:r>
          </a:p>
        </p:txBody>
      </p:sp>
      <p:sp>
        <p:nvSpPr>
          <p:cNvPr id="39940" name="スライド番号プレースホルダ 3"/>
          <p:cNvSpPr>
            <a:spLocks noGrp="1"/>
          </p:cNvSpPr>
          <p:nvPr>
            <p:ph type="sldNum" sz="quarter" idx="5"/>
          </p:nvPr>
        </p:nvSpPr>
        <p:spPr>
          <a:noFill/>
        </p:spPr>
        <p:txBody>
          <a:bodyPr/>
          <a:lstStyle/>
          <a:p>
            <a:fld id="{9F0DBBDD-E283-43B0-86ED-08FA3613A9EF}" type="slidenum">
              <a:rPr lang="en-US" altLang="ja-JP" smtClean="0">
                <a:latin typeface="ＭＳ Ｐゴシック" charset="-128"/>
                <a:ea typeface="ＭＳ Ｐゴシック" charset="-128"/>
              </a:rPr>
              <a:pPr/>
              <a:t>2</a:t>
            </a:fld>
            <a:endParaRPr lang="en-US" altLang="ja-JP" smtClean="0">
              <a:latin typeface="ＭＳ Ｐゴシック" charset="-128"/>
              <a:ea typeface="ＭＳ Ｐゴシック" charset="-128"/>
            </a:endParaRPr>
          </a:p>
        </p:txBody>
      </p:sp>
    </p:spTree>
    <p:extLst>
      <p:ext uri="{BB962C8B-B14F-4D97-AF65-F5344CB8AC3E}">
        <p14:creationId xmlns:p14="http://schemas.microsoft.com/office/powerpoint/2010/main" val="27948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17575" y="744538"/>
            <a:ext cx="4973638" cy="3729037"/>
          </a:xfrm>
          <a:ln/>
        </p:spPr>
      </p:sp>
      <p:sp>
        <p:nvSpPr>
          <p:cNvPr id="39939" name="ノート プレースホルダ 2"/>
          <p:cNvSpPr>
            <a:spLocks noGrp="1"/>
          </p:cNvSpPr>
          <p:nvPr>
            <p:ph type="body" idx="1"/>
          </p:nvPr>
        </p:nvSpPr>
        <p:spPr>
          <a:noFill/>
          <a:ln/>
        </p:spPr>
        <p:txBody>
          <a:bodyPr/>
          <a:lstStyle/>
          <a:p>
            <a:pPr eaLnBrk="1" hangingPunct="1"/>
            <a:r>
              <a:rPr lang="en-US" altLang="ja-JP" baseline="0" dirty="0" smtClean="0"/>
              <a:t>However, at the same time, there are many success stories coming up regarding awareness raising, community-based inclusion, realization of dreams and so on.</a:t>
            </a:r>
          </a:p>
          <a:p>
            <a:pPr eaLnBrk="1" hangingPunct="1"/>
            <a:endParaRPr lang="en-US" altLang="ja-JP" baseline="0" dirty="0" smtClean="0"/>
          </a:p>
          <a:p>
            <a:pPr eaLnBrk="1" hangingPunct="1"/>
            <a:r>
              <a:rPr lang="en-US" altLang="ja-JP" baseline="0" dirty="0" smtClean="0"/>
              <a:t>For instance, there are more good practices started to be shared regarding mental or psychosocial disabilities worldwide.</a:t>
            </a:r>
          </a:p>
          <a:p>
            <a:pPr eaLnBrk="1" hangingPunct="1"/>
            <a:r>
              <a:rPr lang="en-US" altLang="ja-JP" baseline="0" dirty="0" smtClean="0"/>
              <a:t>Visibility and correct information has been helpful in mobilizing political support as well as addressing stigma and misconceptions.</a:t>
            </a:r>
          </a:p>
          <a:p>
            <a:pPr eaLnBrk="1" hangingPunct="1"/>
            <a:r>
              <a:rPr lang="en-US" altLang="ja-JP" baseline="0" dirty="0" smtClean="0"/>
              <a:t>In Japan, we have started to collect good practices and lessons learned regarding addressing barriers related to mental or psychosocial disabilities in the 2011 Great East Japan Earthquake and Tsunami.</a:t>
            </a:r>
          </a:p>
          <a:p>
            <a:pPr eaLnBrk="1" hangingPunct="1"/>
            <a:endParaRPr lang="en-US" altLang="ja-JP" baseline="0" dirty="0" smtClean="0"/>
          </a:p>
          <a:p>
            <a:pPr eaLnBrk="1" hangingPunct="1"/>
            <a:r>
              <a:rPr lang="en-US" altLang="ja-JP" baseline="0" dirty="0" smtClean="0"/>
              <a:t>And there have been a lot of great successes in various areas by "</a:t>
            </a:r>
            <a:r>
              <a:rPr lang="en-US" altLang="ja-JP" b="1" baseline="0" dirty="0" smtClean="0"/>
              <a:t>organizations of persons with psychosocial disabilities</a:t>
            </a:r>
            <a:r>
              <a:rPr lang="en-US" altLang="ja-JP" baseline="0" dirty="0" smtClean="0"/>
              <a:t>".</a:t>
            </a:r>
          </a:p>
          <a:p>
            <a:pPr eaLnBrk="1" hangingPunct="1"/>
            <a:r>
              <a:rPr lang="en-US" altLang="ja-JP" baseline="0" dirty="0" smtClean="0"/>
              <a:t>In many countries, activities by </a:t>
            </a:r>
            <a:r>
              <a:rPr lang="en-US" altLang="ja-JP" b="1" baseline="0" dirty="0" smtClean="0"/>
              <a:t>organizations of persons with psychosocial disabilities</a:t>
            </a:r>
            <a:r>
              <a:rPr lang="en-US" altLang="ja-JP" baseline="0" dirty="0" smtClean="0"/>
              <a:t> have been more and more active, and producing notable success in getting together, promoting awareness, realizing anti-discrimination, advocacy, and empowerment.</a:t>
            </a:r>
          </a:p>
          <a:p>
            <a:pPr eaLnBrk="1" hangingPunct="1"/>
            <a:endParaRPr lang="en-US" altLang="ja-JP" baseline="0" dirty="0" smtClean="0"/>
          </a:p>
          <a:p>
            <a:pPr eaLnBrk="1" hangingPunct="1"/>
            <a:r>
              <a:rPr lang="en-US" altLang="ja-JP" baseline="0" dirty="0" smtClean="0"/>
              <a:t>In addition, many global and local for a and strategies have started to look into mental or psychosocial disabilities.</a:t>
            </a:r>
          </a:p>
          <a:p>
            <a:pPr eaLnBrk="1" hangingPunct="1"/>
            <a:r>
              <a:rPr lang="en-US" altLang="ja-JP" baseline="0" dirty="0" smtClean="0"/>
              <a:t>For example, this years CRPD Conference of State Parties had several sessions on mental or psychosocial disabilities. </a:t>
            </a:r>
          </a:p>
          <a:p>
            <a:pPr eaLnBrk="1" hangingPunct="1"/>
            <a:endParaRPr lang="en-US" altLang="ja-JP" baseline="0" dirty="0" smtClean="0"/>
          </a:p>
          <a:p>
            <a:pPr eaLnBrk="1" hangingPunct="1"/>
            <a:r>
              <a:rPr lang="en-US" altLang="ja-JP" baseline="0" dirty="0" smtClean="0"/>
              <a:t>And </a:t>
            </a:r>
            <a:r>
              <a:rPr lang="en-US" altLang="ja-JP" baseline="0" dirty="0" smtClean="0"/>
              <a:t>importantly, the SDGs integrated "promotion of mental well-being" as a new priority, finally, as a great first step.</a:t>
            </a:r>
          </a:p>
          <a:p>
            <a:pPr eaLnBrk="1" hangingPunct="1"/>
            <a:r>
              <a:rPr lang="en-US" altLang="ja-JP" baseline="0" dirty="0" smtClean="0"/>
              <a:t>This is an outcome of joint efforts by member states, UN entities, CSOs including persons with mental or psychosocial disabilities</a:t>
            </a:r>
            <a:r>
              <a:rPr lang="en-US" altLang="ja-JP" baseline="0" dirty="0" smtClean="0"/>
              <a:t>.</a:t>
            </a:r>
          </a:p>
          <a:p>
            <a:pPr eaLnBrk="1" hangingPunct="1"/>
            <a:endParaRPr lang="en-US" altLang="ja-JP" baseline="0" dirty="0" smtClean="0"/>
          </a:p>
          <a:p>
            <a:pPr eaLnBrk="1" hangingPunct="1"/>
            <a:r>
              <a:rPr lang="en-US" altLang="ja-JP" baseline="0" dirty="0" smtClean="0"/>
              <a:t>Given the history in which some health system has done grave human rights violations, the inclusion of mental health and mental well-being in the global priority is a wonderful opportunity to ensure quality, human rights-based health system for all</a:t>
            </a:r>
            <a:r>
              <a:rPr lang="en-US" altLang="ja-JP" baseline="0" dirty="0" smtClean="0"/>
              <a:t>.</a:t>
            </a:r>
          </a:p>
          <a:p>
            <a:pPr eaLnBrk="1" hangingPunct="1"/>
            <a:endParaRPr lang="en-US" altLang="ja-JP" baseline="0" dirty="0" smtClean="0"/>
          </a:p>
          <a:p>
            <a:r>
              <a:rPr lang="en-US" altLang="ja-JP" sz="1200" b="0" i="0" kern="1200" dirty="0" smtClean="0">
                <a:solidFill>
                  <a:schemeClr val="tx1"/>
                </a:solidFill>
                <a:effectLst/>
                <a:latin typeface="+mn-lt"/>
                <a:ea typeface="+mn-ea"/>
                <a:cs typeface="+mn-cs"/>
              </a:rPr>
              <a:t>This includes</a:t>
            </a:r>
            <a:r>
              <a:rPr lang="en-US" altLang="ja-JP" sz="1200" b="0" i="0" kern="1200" baseline="0" dirty="0" smtClean="0">
                <a:solidFill>
                  <a:schemeClr val="tx1"/>
                </a:solidFill>
                <a:effectLst/>
                <a:latin typeface="+mn-lt"/>
                <a:ea typeface="+mn-ea"/>
                <a:cs typeface="+mn-cs"/>
              </a:rPr>
              <a:t> prevention of </a:t>
            </a:r>
            <a:r>
              <a:rPr lang="en-US" altLang="ja-JP" sz="1200" b="0" i="0" kern="1200" dirty="0" smtClean="0">
                <a:solidFill>
                  <a:schemeClr val="tx1"/>
                </a:solidFill>
                <a:effectLst/>
                <a:latin typeface="+mn-lt"/>
                <a:ea typeface="+mn-ea"/>
                <a:cs typeface="+mn-cs"/>
              </a:rPr>
              <a:t>cruel, inhuman or degrading treatment in health systems,</a:t>
            </a:r>
            <a:r>
              <a:rPr lang="en-US" altLang="ja-JP" sz="1200" b="0" i="0" kern="1200" baseline="0" dirty="0" smtClean="0">
                <a:solidFill>
                  <a:schemeClr val="tx1"/>
                </a:solidFill>
                <a:effectLst/>
                <a:latin typeface="+mn-lt"/>
                <a:ea typeface="+mn-ea"/>
                <a:cs typeface="+mn-cs"/>
              </a:rPr>
              <a:t> p</a:t>
            </a:r>
            <a:r>
              <a:rPr lang="en-US" altLang="ja-JP" sz="1200" b="0" i="0" kern="1200" dirty="0" smtClean="0">
                <a:solidFill>
                  <a:schemeClr val="tx1"/>
                </a:solidFill>
                <a:effectLst/>
                <a:latin typeface="+mn-lt"/>
                <a:ea typeface="+mn-ea"/>
                <a:cs typeface="+mn-cs"/>
              </a:rPr>
              <a:t>rovision</a:t>
            </a:r>
            <a:r>
              <a:rPr lang="en-US" altLang="ja-JP" sz="1200" b="0" i="0" kern="1200" baseline="0" dirty="0" smtClean="0">
                <a:solidFill>
                  <a:schemeClr val="tx1"/>
                </a:solidFill>
                <a:effectLst/>
                <a:latin typeface="+mn-lt"/>
                <a:ea typeface="+mn-ea"/>
                <a:cs typeface="+mn-cs"/>
              </a:rPr>
              <a:t> of</a:t>
            </a:r>
            <a:r>
              <a:rPr lang="en-US" altLang="ja-JP" sz="1200" b="0" i="0" kern="1200" dirty="0" smtClean="0">
                <a:solidFill>
                  <a:schemeClr val="tx1"/>
                </a:solidFill>
                <a:effectLst/>
                <a:latin typeface="+mn-lt"/>
                <a:ea typeface="+mn-ea"/>
                <a:cs typeface="+mn-cs"/>
              </a:rPr>
              <a:t> health services in communities,</a:t>
            </a:r>
            <a:r>
              <a:rPr lang="en-US" altLang="ja-JP" sz="1200" b="0" i="0" kern="1200" baseline="0" dirty="0" smtClean="0">
                <a:solidFill>
                  <a:schemeClr val="tx1"/>
                </a:solidFill>
                <a:effectLst/>
                <a:latin typeface="+mn-lt"/>
                <a:ea typeface="+mn-ea"/>
                <a:cs typeface="+mn-cs"/>
              </a:rPr>
              <a:t> informed consent and self determination, and having as "many options to select" as possible. </a:t>
            </a:r>
            <a:endParaRPr lang="en-US" altLang="ja-JP"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kern="1200" dirty="0" smtClean="0">
                <a:solidFill>
                  <a:schemeClr val="tx1"/>
                </a:solidFill>
                <a:effectLst/>
                <a:latin typeface="+mn-lt"/>
                <a:ea typeface="+mn-ea"/>
                <a:cs typeface="+mn-cs"/>
              </a:rPr>
              <a:t>From now on the global community will monitor the policies and implementation related</a:t>
            </a:r>
            <a:r>
              <a:rPr lang="en-US" altLang="ja-JP" sz="1200" b="0" i="0" kern="1200" baseline="0" dirty="0" smtClean="0">
                <a:solidFill>
                  <a:schemeClr val="tx1"/>
                </a:solidFill>
                <a:effectLst/>
                <a:latin typeface="+mn-lt"/>
                <a:ea typeface="+mn-ea"/>
                <a:cs typeface="+mn-cs"/>
              </a:rPr>
              <a:t> to </a:t>
            </a:r>
            <a:r>
              <a:rPr lang="en-US" altLang="ja-JP" sz="1200" b="0" i="0" kern="1200" dirty="0" smtClean="0">
                <a:solidFill>
                  <a:schemeClr val="tx1"/>
                </a:solidFill>
                <a:effectLst/>
                <a:latin typeface="+mn-lt"/>
                <a:ea typeface="+mn-ea"/>
                <a:cs typeface="+mn-cs"/>
              </a:rPr>
              <a:t>mental health services</a:t>
            </a:r>
            <a:r>
              <a:rPr lang="en-US" altLang="ja-JP" sz="12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kern="1200" baseline="0" dirty="0" smtClean="0">
                <a:solidFill>
                  <a:schemeClr val="tx1"/>
                </a:solidFill>
                <a:effectLst/>
                <a:latin typeface="+mn-lt"/>
                <a:ea typeface="+mn-ea"/>
                <a:cs typeface="+mn-cs"/>
              </a:rPr>
              <a:t>We should use this positively and strategically.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kern="1200" baseline="0" dirty="0" smtClean="0">
                <a:solidFill>
                  <a:schemeClr val="tx1"/>
                </a:solidFill>
                <a:effectLst/>
                <a:latin typeface="+mn-lt"/>
                <a:ea typeface="+mn-ea"/>
                <a:cs typeface="+mn-cs"/>
              </a:rPr>
              <a:t>And the UN Sendai Framework for Disaster </a:t>
            </a:r>
            <a:r>
              <a:rPr lang="en-US" altLang="ja-JP" sz="1200" b="0" i="0" kern="1200" baseline="0" dirty="0" smtClean="0">
                <a:solidFill>
                  <a:schemeClr val="tx1"/>
                </a:solidFill>
                <a:effectLst/>
                <a:latin typeface="+mn-lt"/>
                <a:ea typeface="+mn-ea"/>
                <a:cs typeface="+mn-cs"/>
              </a:rPr>
              <a:t>Risk Reduction </a:t>
            </a:r>
            <a:r>
              <a:rPr lang="en-US" altLang="ja-JP" sz="1200" b="0" i="0" kern="1200" baseline="0" dirty="0" smtClean="0">
                <a:solidFill>
                  <a:schemeClr val="tx1"/>
                </a:solidFill>
                <a:effectLst/>
                <a:latin typeface="+mn-lt"/>
                <a:ea typeface="+mn-ea"/>
                <a:cs typeface="+mn-cs"/>
              </a:rPr>
              <a:t>also newly includes "provision of psychosocial services available for all people in need" as a priority.  </a:t>
            </a:r>
            <a:endParaRPr lang="en-US" altLang="ja-JP"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i="0"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eaLnBrk="1" hangingPunct="1"/>
            <a:endParaRPr lang="en-US" altLang="ja-JP" baseline="0" dirty="0" smtClean="0"/>
          </a:p>
          <a:p>
            <a:pPr eaLnBrk="1" hangingPunct="1"/>
            <a:endParaRPr lang="en-US" altLang="ja-JP" baseline="0" dirty="0" smtClean="0"/>
          </a:p>
        </p:txBody>
      </p:sp>
      <p:sp>
        <p:nvSpPr>
          <p:cNvPr id="39940" name="スライド番号プレースホルダ 3"/>
          <p:cNvSpPr>
            <a:spLocks noGrp="1"/>
          </p:cNvSpPr>
          <p:nvPr>
            <p:ph type="sldNum" sz="quarter" idx="5"/>
          </p:nvPr>
        </p:nvSpPr>
        <p:spPr>
          <a:noFill/>
        </p:spPr>
        <p:txBody>
          <a:bodyPr/>
          <a:lstStyle/>
          <a:p>
            <a:fld id="{9F0DBBDD-E283-43B0-86ED-08FA3613A9EF}" type="slidenum">
              <a:rPr lang="en-US" altLang="ja-JP" smtClean="0">
                <a:latin typeface="ＭＳ Ｐゴシック" charset="-128"/>
                <a:ea typeface="ＭＳ Ｐゴシック" charset="-128"/>
              </a:rPr>
              <a:pPr/>
              <a:t>3</a:t>
            </a:fld>
            <a:endParaRPr lang="en-US" altLang="ja-JP" smtClean="0">
              <a:latin typeface="ＭＳ Ｐゴシック" charset="-128"/>
              <a:ea typeface="ＭＳ Ｐゴシック" charset="-128"/>
            </a:endParaRPr>
          </a:p>
        </p:txBody>
      </p:sp>
    </p:spTree>
    <p:extLst>
      <p:ext uri="{BB962C8B-B14F-4D97-AF65-F5344CB8AC3E}">
        <p14:creationId xmlns:p14="http://schemas.microsoft.com/office/powerpoint/2010/main" val="161722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917575" y="744538"/>
            <a:ext cx="4973638" cy="3729037"/>
          </a:xfrm>
          <a:ln/>
        </p:spPr>
      </p:sp>
      <p:sp>
        <p:nvSpPr>
          <p:cNvPr id="40963" name="ノート プレースホル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ts val="3300"/>
              </a:lnSpc>
              <a:spcBef>
                <a:spcPct val="20000"/>
              </a:spcBef>
            </a:pPr>
            <a:r>
              <a:rPr kumimoji="1" lang="en-US" altLang="ja-JP" baseline="0" dirty="0" smtClean="0"/>
              <a:t>In addition to SDGs and the Sendai framework, the UN system has been getting more and more active in shedding light on the promotion of rights of persons with mental or psychosocial disabilities. </a:t>
            </a:r>
          </a:p>
          <a:p>
            <a:pPr>
              <a:lnSpc>
                <a:spcPts val="3300"/>
              </a:lnSpc>
              <a:spcBef>
                <a:spcPct val="20000"/>
              </a:spcBef>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 am not gonna go into details, but these are some examples.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 </a:t>
            </a:r>
            <a:r>
              <a:rPr kumimoji="1" lang="en-US" altLang="ja-JP" baseline="0" dirty="0" smtClean="0"/>
              <a:t>hope these initiatives would be continued with expanding its reach and inclusion, including more persons with psychosocial disabilities, NGOs, UN funds and </a:t>
            </a:r>
            <a:r>
              <a:rPr kumimoji="1" lang="en-US" altLang="ja-JP" baseline="0" dirty="0" err="1" smtClean="0"/>
              <a:t>programmes</a:t>
            </a:r>
            <a:r>
              <a:rPr kumimoji="1" lang="en-US" altLang="ja-JP" baseline="0" dirty="0" smtClean="0"/>
              <a:t>, and private sectors.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971" indent="-284605" eaLnBrk="0" hangingPunct="0">
              <a:defRPr>
                <a:solidFill>
                  <a:schemeClr val="tx1"/>
                </a:solidFill>
                <a:latin typeface="Arial" pitchFamily="34" charset="0"/>
                <a:cs typeface="Arial" pitchFamily="34" charset="0"/>
              </a:defRPr>
            </a:lvl2pPr>
            <a:lvl3pPr marL="1138417" indent="-227684" eaLnBrk="0" hangingPunct="0">
              <a:defRPr>
                <a:solidFill>
                  <a:schemeClr val="tx1"/>
                </a:solidFill>
                <a:latin typeface="Arial" pitchFamily="34" charset="0"/>
                <a:cs typeface="Arial" pitchFamily="34" charset="0"/>
              </a:defRPr>
            </a:lvl3pPr>
            <a:lvl4pPr marL="1593783" indent="-227684" eaLnBrk="0" hangingPunct="0">
              <a:defRPr>
                <a:solidFill>
                  <a:schemeClr val="tx1"/>
                </a:solidFill>
                <a:latin typeface="Arial" pitchFamily="34" charset="0"/>
                <a:cs typeface="Arial" pitchFamily="34" charset="0"/>
              </a:defRPr>
            </a:lvl4pPr>
            <a:lvl5pPr marL="2049151" indent="-227684" eaLnBrk="0" hangingPunct="0">
              <a:defRPr>
                <a:solidFill>
                  <a:schemeClr val="tx1"/>
                </a:solidFill>
                <a:latin typeface="Arial" pitchFamily="34" charset="0"/>
                <a:cs typeface="Arial" pitchFamily="34" charset="0"/>
              </a:defRPr>
            </a:lvl5pPr>
            <a:lvl6pPr marL="2504517" indent="-227684" eaLnBrk="0" fontAlgn="base" hangingPunct="0">
              <a:spcBef>
                <a:spcPct val="0"/>
              </a:spcBef>
              <a:spcAft>
                <a:spcPct val="0"/>
              </a:spcAft>
              <a:defRPr>
                <a:solidFill>
                  <a:schemeClr val="tx1"/>
                </a:solidFill>
                <a:latin typeface="Arial" pitchFamily="34" charset="0"/>
                <a:cs typeface="Arial" pitchFamily="34" charset="0"/>
              </a:defRPr>
            </a:lvl6pPr>
            <a:lvl7pPr marL="2959884" indent="-227684" eaLnBrk="0" fontAlgn="base" hangingPunct="0">
              <a:spcBef>
                <a:spcPct val="0"/>
              </a:spcBef>
              <a:spcAft>
                <a:spcPct val="0"/>
              </a:spcAft>
              <a:defRPr>
                <a:solidFill>
                  <a:schemeClr val="tx1"/>
                </a:solidFill>
                <a:latin typeface="Arial" pitchFamily="34" charset="0"/>
                <a:cs typeface="Arial" pitchFamily="34" charset="0"/>
              </a:defRPr>
            </a:lvl7pPr>
            <a:lvl8pPr marL="3415251" indent="-227684" eaLnBrk="0" fontAlgn="base" hangingPunct="0">
              <a:spcBef>
                <a:spcPct val="0"/>
              </a:spcBef>
              <a:spcAft>
                <a:spcPct val="0"/>
              </a:spcAft>
              <a:defRPr>
                <a:solidFill>
                  <a:schemeClr val="tx1"/>
                </a:solidFill>
                <a:latin typeface="Arial" pitchFamily="34" charset="0"/>
                <a:cs typeface="Arial" pitchFamily="34" charset="0"/>
              </a:defRPr>
            </a:lvl8pPr>
            <a:lvl9pPr marL="3870618" indent="-22768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FD0D43-1E4D-4FCE-8505-17562849D141}" type="slidenum">
              <a:rPr lang="en-US" altLang="ja-JP"/>
              <a:pPr eaLnBrk="1" hangingPunct="1"/>
              <a:t>4</a:t>
            </a:fld>
            <a:endParaRPr lang="en-US" altLang="ja-JP"/>
          </a:p>
        </p:txBody>
      </p:sp>
    </p:spTree>
    <p:extLst>
      <p:ext uri="{BB962C8B-B14F-4D97-AF65-F5344CB8AC3E}">
        <p14:creationId xmlns:p14="http://schemas.microsoft.com/office/powerpoint/2010/main" val="28589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17575" y="744538"/>
            <a:ext cx="4973638" cy="3729037"/>
          </a:xfrm>
          <a:ln/>
        </p:spPr>
      </p:sp>
      <p:sp>
        <p:nvSpPr>
          <p:cNvPr id="39939" name="ノート プレースホルダ 2"/>
          <p:cNvSpPr>
            <a:spLocks noGrp="1"/>
          </p:cNvSpPr>
          <p:nvPr>
            <p:ph type="body" idx="1"/>
          </p:nvPr>
        </p:nvSpPr>
        <p:spPr>
          <a:noFill/>
          <a:ln/>
        </p:spPr>
        <p:txBody>
          <a:bodyPr/>
          <a:lstStyle/>
          <a:p>
            <a:pPr eaLnBrk="1" hangingPunct="1"/>
            <a:r>
              <a:rPr lang="en-US" altLang="ja-JP" baseline="0" dirty="0" smtClean="0"/>
              <a:t>This is a small local example from our initiatives in Japan.</a:t>
            </a:r>
          </a:p>
          <a:p>
            <a:pPr eaLnBrk="1" hangingPunct="1"/>
            <a:r>
              <a:rPr lang="en-US" altLang="ja-JP" baseline="0" dirty="0" smtClean="0"/>
              <a:t>Currently we are developing an e-orientation module on "psychological first aid after disasters"  using our governmental AMED funding, since, as you know, we have a lot of disasters in Japan.</a:t>
            </a:r>
          </a:p>
          <a:p>
            <a:pPr eaLnBrk="1" hangingPunct="1"/>
            <a:r>
              <a:rPr lang="en-US" altLang="ja-JP" baseline="0" dirty="0" smtClean="0"/>
              <a:t>This might not be directly related to mental or psychosocial disabilities, but the purposes of this initiative includes</a:t>
            </a:r>
          </a:p>
          <a:p>
            <a:pPr>
              <a:lnSpc>
                <a:spcPts val="3300"/>
              </a:lnSpc>
              <a:spcBef>
                <a:spcPct val="20000"/>
              </a:spcBef>
            </a:pPr>
            <a:r>
              <a:rPr lang="en-US" altLang="ja-JP" sz="1200" dirty="0" smtClean="0">
                <a:solidFill>
                  <a:srgbClr val="93CDDD"/>
                </a:solidFill>
              </a:rPr>
              <a:t>     </a:t>
            </a:r>
            <a:r>
              <a:rPr lang="en-US" altLang="ja-JP" sz="1200" dirty="0" smtClean="0">
                <a:solidFill>
                  <a:schemeClr val="accent5">
                    <a:lumMod val="40000"/>
                    <a:lumOff val="60000"/>
                  </a:schemeClr>
                </a:solidFill>
              </a:rPr>
              <a:t>Addressing</a:t>
            </a:r>
            <a:r>
              <a:rPr lang="en-US" altLang="ja-JP" sz="1200" dirty="0" smtClean="0">
                <a:solidFill>
                  <a:srgbClr val="93CDDD"/>
                </a:solidFill>
              </a:rPr>
              <a:t> misconceptions </a:t>
            </a:r>
            <a:r>
              <a:rPr lang="en-US" altLang="ja-JP" sz="1200" dirty="0" smtClean="0">
                <a:solidFill>
                  <a:schemeClr val="tx2"/>
                </a:solidFill>
              </a:rPr>
              <a:t>&amp;</a:t>
            </a:r>
            <a:r>
              <a:rPr lang="en-US" altLang="ja-JP" sz="1200" dirty="0" smtClean="0">
                <a:solidFill>
                  <a:srgbClr val="93CDDD"/>
                </a:solidFill>
              </a:rPr>
              <a:t> raising awareness on</a:t>
            </a:r>
            <a:r>
              <a:rPr lang="en-US" altLang="ja-JP" sz="1200" baseline="0" dirty="0" smtClean="0">
                <a:solidFill>
                  <a:srgbClr val="93CDDD"/>
                </a:solidFill>
              </a:rPr>
              <a:t> mental or psychosocial disabilities</a:t>
            </a:r>
            <a:endParaRPr lang="en-US" altLang="ja-JP" sz="1200" dirty="0" smtClean="0">
              <a:solidFill>
                <a:srgbClr val="93CDDD"/>
              </a:solidFill>
            </a:endParaRPr>
          </a:p>
          <a:p>
            <a:pPr>
              <a:lnSpc>
                <a:spcPts val="3300"/>
              </a:lnSpc>
              <a:spcBef>
                <a:spcPct val="20000"/>
              </a:spcBef>
            </a:pPr>
            <a:r>
              <a:rPr lang="en-US" altLang="ja-JP" sz="1200" dirty="0" smtClean="0">
                <a:solidFill>
                  <a:srgbClr val="93CDDD"/>
                </a:solidFill>
              </a:rPr>
              <a:t>     </a:t>
            </a:r>
            <a:r>
              <a:rPr lang="en-US" altLang="ja-JP" sz="1200" baseline="0" dirty="0" smtClean="0">
                <a:solidFill>
                  <a:schemeClr val="tx2"/>
                </a:solidFill>
              </a:rPr>
              <a:t>t</a:t>
            </a:r>
            <a:r>
              <a:rPr lang="en-US" altLang="ja-JP" sz="1200" dirty="0" smtClean="0">
                <a:solidFill>
                  <a:schemeClr val="tx2"/>
                </a:solidFill>
              </a:rPr>
              <a:t>o </a:t>
            </a:r>
            <a:r>
              <a:rPr lang="en-US" altLang="ja-JP" sz="1200" dirty="0" smtClean="0">
                <a:solidFill>
                  <a:schemeClr val="accent5">
                    <a:lumMod val="60000"/>
                    <a:lumOff val="40000"/>
                  </a:schemeClr>
                </a:solidFill>
              </a:rPr>
              <a:t>address</a:t>
            </a:r>
            <a:r>
              <a:rPr lang="en-US" altLang="ja-JP" sz="1200" dirty="0" smtClean="0">
                <a:solidFill>
                  <a:srgbClr val="93CDDD"/>
                </a:solidFill>
              </a:rPr>
              <a:t> over-medicalization </a:t>
            </a:r>
            <a:r>
              <a:rPr lang="en-US" altLang="ja-JP" sz="1200" dirty="0" smtClean="0">
                <a:solidFill>
                  <a:schemeClr val="tx2"/>
                </a:solidFill>
              </a:rPr>
              <a:t>&amp;</a:t>
            </a:r>
            <a:r>
              <a:rPr lang="en-US" altLang="ja-JP" sz="1200" dirty="0" smtClean="0">
                <a:solidFill>
                  <a:srgbClr val="93CDDD"/>
                </a:solidFill>
              </a:rPr>
              <a:t> promote humane/integrated approach among community</a:t>
            </a:r>
            <a:r>
              <a:rPr lang="en-US" altLang="ja-JP" sz="1200" baseline="0" dirty="0" smtClean="0">
                <a:solidFill>
                  <a:srgbClr val="93CDDD"/>
                </a:solidFill>
              </a:rPr>
              <a:t> members</a:t>
            </a:r>
            <a:endParaRPr lang="en-US" altLang="ja-JP" sz="1200" dirty="0" smtClean="0">
              <a:solidFill>
                <a:srgbClr val="93CDDD"/>
              </a:solidFill>
            </a:endParaRPr>
          </a:p>
          <a:p>
            <a:pPr>
              <a:lnSpc>
                <a:spcPts val="3300"/>
              </a:lnSpc>
              <a:spcBef>
                <a:spcPct val="20000"/>
              </a:spcBef>
            </a:pPr>
            <a:r>
              <a:rPr lang="en-US" altLang="ja-JP" sz="1200" dirty="0" smtClean="0">
                <a:solidFill>
                  <a:srgbClr val="93CDDD"/>
                </a:solidFill>
              </a:rPr>
              <a:t>     And</a:t>
            </a:r>
            <a:r>
              <a:rPr lang="en-US" altLang="ja-JP" sz="1200" baseline="0" dirty="0" smtClean="0">
                <a:solidFill>
                  <a:srgbClr val="93CDDD"/>
                </a:solidFill>
              </a:rPr>
              <a:t> </a:t>
            </a:r>
            <a:r>
              <a:rPr lang="en-US" altLang="ja-JP" sz="1200" baseline="0" dirty="0" smtClean="0">
                <a:solidFill>
                  <a:schemeClr val="tx2"/>
                </a:solidFill>
              </a:rPr>
              <a:t>t</a:t>
            </a:r>
            <a:r>
              <a:rPr lang="en-US" altLang="ja-JP" sz="1200" dirty="0" smtClean="0">
                <a:solidFill>
                  <a:schemeClr val="tx2"/>
                </a:solidFill>
              </a:rPr>
              <a:t>o</a:t>
            </a:r>
            <a:r>
              <a:rPr lang="en-US" altLang="ja-JP" sz="1200" dirty="0" smtClean="0">
                <a:solidFill>
                  <a:srgbClr val="93CDDD"/>
                </a:solidFill>
              </a:rPr>
              <a:t> promote social support </a:t>
            </a:r>
            <a:r>
              <a:rPr lang="en-US" altLang="ja-JP" sz="1200" dirty="0" smtClean="0">
                <a:solidFill>
                  <a:schemeClr val="tx2"/>
                </a:solidFill>
              </a:rPr>
              <a:t>&amp;</a:t>
            </a:r>
            <a:r>
              <a:rPr lang="en-US" altLang="ja-JP" sz="1200" dirty="0" smtClean="0">
                <a:solidFill>
                  <a:srgbClr val="93CDDD"/>
                </a:solidFill>
              </a:rPr>
              <a:t> empowerment rather than unnecessary psychiatric interventions after disasters</a:t>
            </a:r>
          </a:p>
          <a:p>
            <a:pPr>
              <a:lnSpc>
                <a:spcPts val="3300"/>
              </a:lnSpc>
              <a:spcBef>
                <a:spcPct val="20000"/>
              </a:spcBef>
            </a:pPr>
            <a:r>
              <a:rPr lang="en-US" altLang="ja-JP" sz="1200" dirty="0" smtClean="0">
                <a:solidFill>
                  <a:srgbClr val="93CDDD"/>
                </a:solidFill>
              </a:rPr>
              <a:t> </a:t>
            </a:r>
            <a:r>
              <a:rPr lang="en-US" altLang="ja-JP" sz="1200" dirty="0" smtClean="0">
                <a:solidFill>
                  <a:srgbClr val="93CDDD"/>
                </a:solidFill>
              </a:rPr>
              <a:t>And to</a:t>
            </a:r>
            <a:r>
              <a:rPr lang="en-US" altLang="ja-JP" sz="1200" baseline="0" dirty="0" smtClean="0">
                <a:solidFill>
                  <a:srgbClr val="93CDDD"/>
                </a:solidFill>
              </a:rPr>
              <a:t> e</a:t>
            </a:r>
            <a:r>
              <a:rPr lang="en-US" altLang="ja-JP" sz="1200" dirty="0" smtClean="0">
                <a:solidFill>
                  <a:srgbClr val="93CDDD"/>
                </a:solidFill>
              </a:rPr>
              <a:t>nsure</a:t>
            </a:r>
            <a:r>
              <a:rPr lang="en-US" altLang="ja-JP" sz="1200" baseline="0" dirty="0" smtClean="0">
                <a:solidFill>
                  <a:srgbClr val="93CDDD"/>
                </a:solidFill>
              </a:rPr>
              <a:t> </a:t>
            </a:r>
            <a:r>
              <a:rPr lang="en-US" altLang="ja-JP" sz="1200" baseline="0" dirty="0" smtClean="0">
                <a:solidFill>
                  <a:srgbClr val="93CDDD"/>
                </a:solidFill>
              </a:rPr>
              <a:t>interventions </a:t>
            </a:r>
            <a:r>
              <a:rPr lang="en-US" altLang="ja-JP" sz="1200" baseline="0" dirty="0" smtClean="0">
                <a:solidFill>
                  <a:srgbClr val="93CDDD"/>
                </a:solidFill>
              </a:rPr>
              <a:t>would not cause</a:t>
            </a:r>
            <a:r>
              <a:rPr lang="en-US" altLang="ja-JP" sz="1200" dirty="0" smtClean="0">
                <a:solidFill>
                  <a:srgbClr val="93CDDD"/>
                </a:solidFill>
              </a:rPr>
              <a:t> </a:t>
            </a:r>
            <a:r>
              <a:rPr lang="en-US" altLang="ja-JP" sz="1200" dirty="0" smtClean="0">
                <a:solidFill>
                  <a:srgbClr val="93CDDD"/>
                </a:solidFill>
              </a:rPr>
              <a:t>any harm.</a:t>
            </a:r>
          </a:p>
          <a:p>
            <a:pPr eaLnBrk="1" hangingPunct="1"/>
            <a:endParaRPr lang="en-US" altLang="ja-JP" baseline="0" dirty="0" smtClean="0"/>
          </a:p>
          <a:p>
            <a:pPr eaLnBrk="1" hangingPunct="1"/>
            <a:endParaRPr lang="en-US" altLang="ja-JP" baseline="0" dirty="0" smtClean="0"/>
          </a:p>
        </p:txBody>
      </p:sp>
      <p:sp>
        <p:nvSpPr>
          <p:cNvPr id="39940" name="スライド番号プレースホルダ 3"/>
          <p:cNvSpPr>
            <a:spLocks noGrp="1"/>
          </p:cNvSpPr>
          <p:nvPr>
            <p:ph type="sldNum" sz="quarter" idx="5"/>
          </p:nvPr>
        </p:nvSpPr>
        <p:spPr>
          <a:noFill/>
        </p:spPr>
        <p:txBody>
          <a:bodyPr/>
          <a:lstStyle/>
          <a:p>
            <a:fld id="{9F0DBBDD-E283-43B0-86ED-08FA3613A9EF}" type="slidenum">
              <a:rPr lang="en-US" altLang="ja-JP" smtClean="0">
                <a:latin typeface="ＭＳ Ｐゴシック" charset="-128"/>
                <a:ea typeface="ＭＳ Ｐゴシック" charset="-128"/>
              </a:rPr>
              <a:pPr/>
              <a:t>5</a:t>
            </a:fld>
            <a:endParaRPr lang="en-US" altLang="ja-JP" smtClean="0">
              <a:latin typeface="ＭＳ Ｐゴシック" charset="-128"/>
              <a:ea typeface="ＭＳ Ｐゴシック" charset="-128"/>
            </a:endParaRPr>
          </a:p>
        </p:txBody>
      </p:sp>
    </p:spTree>
    <p:extLst>
      <p:ext uri="{BB962C8B-B14F-4D97-AF65-F5344CB8AC3E}">
        <p14:creationId xmlns:p14="http://schemas.microsoft.com/office/powerpoint/2010/main" val="112744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917575" y="744538"/>
            <a:ext cx="4973638" cy="3729037"/>
          </a:xfrm>
          <a:ln/>
        </p:spPr>
      </p:sp>
      <p:sp>
        <p:nvSpPr>
          <p:cNvPr id="39939" name="ノート プレースホルダ 2"/>
          <p:cNvSpPr>
            <a:spLocks noGrp="1"/>
          </p:cNvSpPr>
          <p:nvPr>
            <p:ph type="body" idx="1"/>
          </p:nvPr>
        </p:nvSpPr>
        <p:spPr>
          <a:noFill/>
          <a:ln/>
        </p:spPr>
        <p:txBody>
          <a:bodyPr/>
          <a:lstStyle/>
          <a:p>
            <a:pPr eaLnBrk="1" hangingPunct="1"/>
            <a:r>
              <a:rPr lang="en-US" altLang="ja-JP" baseline="0" dirty="0" smtClean="0"/>
              <a:t>These are the action points that I think is important for us now.</a:t>
            </a:r>
          </a:p>
          <a:p>
            <a:pPr eaLnBrk="1" hangingPunct="1"/>
            <a:endParaRPr lang="en-US" altLang="ja-JP" baseline="0" dirty="0" smtClean="0"/>
          </a:p>
          <a:p>
            <a:pPr eaLnBrk="1" hangingPunct="1"/>
            <a:r>
              <a:rPr lang="en-US" altLang="ja-JP" baseline="0" dirty="0" smtClean="0"/>
              <a:t>First of all, we need to ensure that we shift from the "health-only approach" or "medical approach" to "integrated social model approach" to mental or psychosocial disabilities too, which is unfortunately not yet realized in many parts of our world. </a:t>
            </a:r>
          </a:p>
          <a:p>
            <a:pPr eaLnBrk="1" hangingPunct="1"/>
            <a:r>
              <a:rPr lang="en-US" altLang="ja-JP" baseline="0" dirty="0" smtClean="0"/>
              <a:t>Just like all the disabilities, rights of persons with mental or psychosocial disabilities are universal.</a:t>
            </a:r>
          </a:p>
          <a:p>
            <a:pPr eaLnBrk="1" hangingPunct="1"/>
            <a:r>
              <a:rPr lang="en-US" altLang="ja-JP" baseline="0" dirty="0" smtClean="0"/>
              <a:t>Health is very important part of it, but we need to ensure access to eduction, employment, social protection, reproductive rights, social life and others too.</a:t>
            </a:r>
          </a:p>
          <a:p>
            <a:pPr eaLnBrk="1" hangingPunct="1"/>
            <a:endParaRPr lang="en-US" altLang="ja-JP" baseline="0" dirty="0" smtClean="0"/>
          </a:p>
          <a:p>
            <a:pPr eaLnBrk="1" hangingPunct="1"/>
            <a:r>
              <a:rPr lang="en-US" altLang="ja-JP" baseline="0" dirty="0" smtClean="0"/>
              <a:t>One of the possible unique barriers to mental and psychosocial disabilities is that we do not have common agreement on terminologies and strategies yet in various settings. </a:t>
            </a:r>
          </a:p>
          <a:p>
            <a:pPr eaLnBrk="1" hangingPunct="1"/>
            <a:r>
              <a:rPr lang="en-US" altLang="ja-JP" baseline="0" dirty="0" smtClean="0"/>
              <a:t>For example, some people prefer to use mental disabilities while others prefer psychosocial disabilities. And we have not yet a common agreement. It is important to come up with an easy-to-understand common languages and common strategies to be successful.</a:t>
            </a:r>
          </a:p>
          <a:p>
            <a:pPr eaLnBrk="1" hangingPunct="1"/>
            <a:endParaRPr lang="en-US" altLang="ja-JP" baseline="0" dirty="0" smtClean="0"/>
          </a:p>
          <a:p>
            <a:pPr eaLnBrk="1" hangingPunct="1"/>
            <a:r>
              <a:rPr lang="en-US" altLang="ja-JP" baseline="0" dirty="0" smtClean="0"/>
              <a:t>And Now we have SDGs and the Sendai Framework and others, it is important to strategically utilize this momentum.</a:t>
            </a:r>
          </a:p>
          <a:p>
            <a:pPr eaLnBrk="1" hangingPunct="1"/>
            <a:r>
              <a:rPr lang="en-US" altLang="ja-JP" baseline="0" dirty="0" smtClean="0"/>
              <a:t>We need to come up with strategies on how to ensure all the disability-related SDGs, SDGs 3.4 on mental health and well-being and other SDGs such as education &amp; employment SDGs, will contribute to persons with mental or psychosocial disabilities</a:t>
            </a:r>
            <a:r>
              <a:rPr lang="en-US" altLang="ja-JP" baseline="0" dirty="0" smtClean="0"/>
              <a:t>.</a:t>
            </a:r>
          </a:p>
          <a:p>
            <a:pPr eaLnBrk="1" hangingPunct="1"/>
            <a:endParaRPr lang="en-US" altLang="ja-JP" baseline="0" dirty="0" smtClean="0"/>
          </a:p>
          <a:p>
            <a:pPr eaLnBrk="1" hangingPunct="1"/>
            <a:r>
              <a:rPr lang="en-US" altLang="ja-JP" baseline="0" dirty="0" smtClean="0"/>
              <a:t>For that, it is very important to further mobilize knowledge and experience in constructive diplomacy and politics, and most importantly positive multi-stakeholder partnerships for psychosocial disabilities at the UN as well as at national and local levels.</a:t>
            </a:r>
          </a:p>
          <a:p>
            <a:pPr eaLnBrk="1" hangingPunct="1"/>
            <a:endParaRPr lang="en-US" altLang="ja-JP" baseline="0" dirty="0" smtClean="0"/>
          </a:p>
          <a:p>
            <a:pPr eaLnBrk="1" hangingPunct="1"/>
            <a:r>
              <a:rPr lang="en-US" altLang="ja-JP" baseline="0" dirty="0" smtClean="0"/>
              <a:t>And, we need to ensure that all the efforts related to accessibility and universal design will integrate perspectives of mental or psychosocial disabilities. Currently, unfortunately, voices of persons with psychosocial disabilities tend to be  unheard or forgotten in many occasions.</a:t>
            </a:r>
          </a:p>
          <a:p>
            <a:pPr eaLnBrk="1" hangingPunct="1"/>
            <a:r>
              <a:rPr lang="en-US" altLang="ja-JP" baseline="0" dirty="0" smtClean="0"/>
              <a:t>Not paying attention to mental or psychosocial </a:t>
            </a:r>
            <a:r>
              <a:rPr lang="en-US" altLang="ja-JP" baseline="0" dirty="0" smtClean="0"/>
              <a:t>disabilities in accessibility and universal deign </a:t>
            </a:r>
            <a:r>
              <a:rPr lang="en-US" altLang="ja-JP" baseline="0" dirty="0" smtClean="0"/>
              <a:t>is not consistent with the concepts of "universal" or "leaving no one behind"</a:t>
            </a:r>
          </a:p>
          <a:p>
            <a:pPr eaLnBrk="1" hangingPunct="1"/>
            <a:endParaRPr lang="en-US" altLang="ja-JP" baseline="0" dirty="0" smtClean="0"/>
          </a:p>
          <a:p>
            <a:pPr eaLnBrk="1" hangingPunct="1"/>
            <a:r>
              <a:rPr lang="en-US" altLang="ja-JP" baseline="0" dirty="0" smtClean="0"/>
              <a:t>Lastly, due to these marginalization, it is very important to ensure that </a:t>
            </a:r>
            <a:r>
              <a:rPr lang="en-US" altLang="ja-JP" b="1" baseline="0" dirty="0" smtClean="0"/>
              <a:t>we will have targets and indicators to monitor inclusion and accessibility of persons with mental or psychosocial disabilities in</a:t>
            </a:r>
            <a:r>
              <a:rPr lang="en-US" altLang="ja-JP" baseline="0" dirty="0" smtClean="0"/>
              <a:t> the </a:t>
            </a:r>
            <a:r>
              <a:rPr lang="en-US" altLang="ja-JP" baseline="0" dirty="0" smtClean="0"/>
              <a:t>UN disability </a:t>
            </a:r>
            <a:r>
              <a:rPr lang="en-US" altLang="ja-JP" baseline="0" dirty="0" smtClean="0"/>
              <a:t>monitoring frameworks, just like women, children or older persons are highlighted in most of monitoring schemes. </a:t>
            </a:r>
            <a:endParaRPr lang="en-US" altLang="ja-JP" baseline="0" dirty="0" smtClean="0"/>
          </a:p>
          <a:p>
            <a:pPr eaLnBrk="1" hangingPunct="1"/>
            <a:endParaRPr lang="en-US" altLang="ja-JP" baseline="0" dirty="0" smtClean="0"/>
          </a:p>
          <a:p>
            <a:pPr eaLnBrk="1" hangingPunct="1"/>
            <a:r>
              <a:rPr lang="en-US" altLang="ja-JP" baseline="0" dirty="0" smtClean="0"/>
              <a:t>For instance, the SDGs monitoring framework will most probably employ depression and suicide-related indicators.</a:t>
            </a:r>
          </a:p>
          <a:p>
            <a:pPr eaLnBrk="1" hangingPunct="1"/>
            <a:r>
              <a:rPr lang="en-US" altLang="ja-JP" baseline="0" dirty="0" smtClean="0"/>
              <a:t>These </a:t>
            </a:r>
            <a:r>
              <a:rPr lang="en-US" altLang="ja-JP" baseline="0" dirty="0" smtClean="0"/>
              <a:t>SDGs indicators will </a:t>
            </a:r>
            <a:r>
              <a:rPr lang="en-US" altLang="ja-JP" baseline="0" dirty="0" smtClean="0"/>
              <a:t>be helpful to </a:t>
            </a:r>
            <a:r>
              <a:rPr lang="en-US" altLang="ja-JP" baseline="0" dirty="0" smtClean="0"/>
              <a:t>monitor health aspects of mental or psychosocial disabilities, but it won't be</a:t>
            </a:r>
            <a:r>
              <a:rPr lang="en-US" altLang="ja-JP" baseline="0" dirty="0" smtClean="0"/>
              <a:t> </a:t>
            </a:r>
            <a:r>
              <a:rPr lang="en-US" altLang="ja-JP" baseline="0" dirty="0" smtClean="0"/>
              <a:t>enough </a:t>
            </a:r>
            <a:r>
              <a:rPr lang="en-US" altLang="ja-JP" baseline="0" dirty="0" smtClean="0"/>
              <a:t>to monitor and change this Extremely delayed progress in inclusion </a:t>
            </a:r>
            <a:r>
              <a:rPr lang="en-US" altLang="ja-JP" baseline="0" dirty="0" smtClean="0"/>
              <a:t>of persons with mental or psychosocial disabilities</a:t>
            </a:r>
            <a:r>
              <a:rPr lang="en-US" altLang="ja-JP" baseline="0" dirty="0" smtClean="0"/>
              <a:t>.</a:t>
            </a:r>
          </a:p>
          <a:p>
            <a:pPr eaLnBrk="1" hangingPunct="1"/>
            <a:endParaRPr lang="en-US" altLang="ja-JP" baseline="0" dirty="0" smtClean="0"/>
          </a:p>
          <a:p>
            <a:pPr eaLnBrk="1" hangingPunct="1"/>
            <a:r>
              <a:rPr lang="en-US" altLang="ja-JP" baseline="0" dirty="0" smtClean="0"/>
              <a:t>Yesterday we heard about wonderful </a:t>
            </a:r>
            <a:r>
              <a:rPr lang="en-US" altLang="ja-JP" baseline="0" dirty="0" smtClean="0"/>
              <a:t>development by the Washington </a:t>
            </a:r>
            <a:r>
              <a:rPr lang="en-US" altLang="ja-JP" baseline="0" dirty="0" smtClean="0"/>
              <a:t>Group, </a:t>
            </a:r>
            <a:r>
              <a:rPr lang="en-US" altLang="ja-JP" baseline="0" dirty="0" smtClean="0"/>
              <a:t>and based on their great work, it is important to have a few specific indicators for psychosocial disabilities in the disability monitoring </a:t>
            </a:r>
            <a:r>
              <a:rPr lang="en-US" altLang="ja-JP" baseline="0" dirty="0" smtClean="0"/>
              <a:t>framework at the UN, </a:t>
            </a:r>
            <a:r>
              <a:rPr lang="en-US" altLang="ja-JP" baseline="0" dirty="0" smtClean="0"/>
              <a:t>we believe.</a:t>
            </a:r>
          </a:p>
          <a:p>
            <a:pPr eaLnBrk="1" hangingPunct="1"/>
            <a:endParaRPr lang="en-US" altLang="ja-JP" baseline="0" dirty="0" smtClean="0"/>
          </a:p>
          <a:p>
            <a:pPr eaLnBrk="1" hangingPunct="1"/>
            <a:r>
              <a:rPr lang="en-US" altLang="ja-JP" baseline="0" dirty="0" smtClean="0"/>
              <a:t>To come up with these common terminologies, strategies, and targets and indicators, </a:t>
            </a:r>
            <a:r>
              <a:rPr lang="en-US" altLang="ja-JP" baseline="0" dirty="0" smtClean="0"/>
              <a:t>it </a:t>
            </a:r>
            <a:r>
              <a:rPr lang="en-US" altLang="ja-JP" baseline="0" dirty="0" smtClean="0"/>
              <a:t>would be very useful to develop an inter-agency group on mental well-being and disability </a:t>
            </a:r>
            <a:r>
              <a:rPr lang="en-US" altLang="ja-JP" baseline="0" dirty="0" smtClean="0"/>
              <a:t>among </a:t>
            </a:r>
            <a:r>
              <a:rPr lang="en-US" altLang="ja-JP" baseline="0" dirty="0" smtClean="0"/>
              <a:t>UN </a:t>
            </a:r>
            <a:r>
              <a:rPr lang="en-US" altLang="ja-JP" baseline="0" dirty="0" smtClean="0"/>
              <a:t>agencies together with persons with mental or psychosocial disabilities. </a:t>
            </a:r>
            <a:r>
              <a:rPr lang="en-US" altLang="ja-JP" baseline="0" dirty="0" smtClean="0"/>
              <a:t>And we will work together.</a:t>
            </a:r>
          </a:p>
          <a:p>
            <a:pPr eaLnBrk="1" hangingPunct="1"/>
            <a:r>
              <a:rPr lang="en-US" altLang="ja-JP" baseline="0" dirty="0" smtClean="0"/>
              <a:t>It </a:t>
            </a:r>
            <a:r>
              <a:rPr lang="en-US" altLang="ja-JP" baseline="0" dirty="0" smtClean="0"/>
              <a:t>might be a good idea to start with </a:t>
            </a:r>
            <a:r>
              <a:rPr lang="en-US" altLang="ja-JP" baseline="0" dirty="0" smtClean="0"/>
              <a:t> </a:t>
            </a:r>
            <a:r>
              <a:rPr lang="en-US" altLang="ja-JP" baseline="0" dirty="0" smtClean="0"/>
              <a:t>trying to</a:t>
            </a:r>
            <a:r>
              <a:rPr lang="en-US" altLang="ja-JP" baseline="0" dirty="0" smtClean="0"/>
              <a:t> </a:t>
            </a:r>
            <a:r>
              <a:rPr lang="en-US" altLang="ja-JP" baseline="0" dirty="0" smtClean="0"/>
              <a:t>develop a terminology guidelines for overall disability-inclusive development just like UNAIDS </a:t>
            </a:r>
            <a:r>
              <a:rPr lang="en-US" altLang="ja-JP" baseline="0" dirty="0" smtClean="0"/>
              <a:t>periodic terminology </a:t>
            </a:r>
            <a:r>
              <a:rPr lang="en-US" altLang="ja-JP" baseline="0" dirty="0" smtClean="0"/>
              <a:t>guide </a:t>
            </a:r>
            <a:r>
              <a:rPr lang="en-US" altLang="ja-JP" baseline="0" dirty="0" smtClean="0"/>
              <a:t>which has contributed </a:t>
            </a:r>
            <a:r>
              <a:rPr lang="en-US" altLang="ja-JP" baseline="0" dirty="0" smtClean="0"/>
              <a:t>to addressing various barriers.</a:t>
            </a:r>
          </a:p>
          <a:p>
            <a:pPr eaLnBrk="1" hangingPunct="1"/>
            <a:endParaRPr lang="en-US" altLang="ja-JP" baseline="0" dirty="0" smtClean="0"/>
          </a:p>
          <a:p>
            <a:pPr eaLnBrk="1" hangingPunct="1"/>
            <a:endParaRPr lang="en-US" altLang="ja-JP" baseline="0" dirty="0" smtClean="0"/>
          </a:p>
        </p:txBody>
      </p:sp>
      <p:sp>
        <p:nvSpPr>
          <p:cNvPr id="39940" name="スライド番号プレースホルダ 3"/>
          <p:cNvSpPr>
            <a:spLocks noGrp="1"/>
          </p:cNvSpPr>
          <p:nvPr>
            <p:ph type="sldNum" sz="quarter" idx="5"/>
          </p:nvPr>
        </p:nvSpPr>
        <p:spPr>
          <a:noFill/>
        </p:spPr>
        <p:txBody>
          <a:bodyPr/>
          <a:lstStyle/>
          <a:p>
            <a:fld id="{9F0DBBDD-E283-43B0-86ED-08FA3613A9EF}" type="slidenum">
              <a:rPr lang="en-US" altLang="ja-JP" smtClean="0">
                <a:latin typeface="ＭＳ Ｐゴシック" charset="-128"/>
                <a:ea typeface="ＭＳ Ｐゴシック" charset="-128"/>
              </a:rPr>
              <a:pPr/>
              <a:t>6</a:t>
            </a:fld>
            <a:endParaRPr lang="en-US" altLang="ja-JP" smtClean="0">
              <a:latin typeface="ＭＳ Ｐゴシック" charset="-128"/>
              <a:ea typeface="ＭＳ Ｐゴシック" charset="-128"/>
            </a:endParaRPr>
          </a:p>
        </p:txBody>
      </p:sp>
    </p:spTree>
    <p:extLst>
      <p:ext uri="{BB962C8B-B14F-4D97-AF65-F5344CB8AC3E}">
        <p14:creationId xmlns:p14="http://schemas.microsoft.com/office/powerpoint/2010/main" val="116283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917575" y="744538"/>
            <a:ext cx="4973638" cy="3729037"/>
          </a:xfrm>
          <a:ln/>
        </p:spPr>
      </p:sp>
      <p:sp>
        <p:nvSpPr>
          <p:cNvPr id="40963" name="ノート プレースホル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altLang="ja-JP" baseline="0" dirty="0" smtClean="0"/>
              <a:t>In conclusion, now is the time that the whole disability community work as one together with UN and other stakeholders </a:t>
            </a:r>
            <a:r>
              <a:rPr kumimoji="1" lang="en-US" altLang="ja-JP" baseline="0" dirty="0" smtClean="0"/>
              <a:t>to change the situation where progress related to mental </a:t>
            </a:r>
            <a:r>
              <a:rPr kumimoji="1" lang="en-US" altLang="ja-JP" baseline="0" dirty="0" smtClean="0"/>
              <a:t>or psychosocial disabilities </a:t>
            </a:r>
            <a:r>
              <a:rPr kumimoji="1" lang="en-US" altLang="ja-JP" baseline="0" dirty="0" smtClean="0"/>
              <a:t>are way behind compared to </a:t>
            </a:r>
            <a:r>
              <a:rPr kumimoji="1" lang="en-US" altLang="ja-JP" baseline="0" dirty="0" smtClean="0"/>
              <a:t>other disabilities even after 10 years since CRPD.</a:t>
            </a:r>
            <a:endParaRPr kumimoji="1" lang="en-US" altLang="ja-JP" baseline="0" dirty="0" smtClean="0"/>
          </a:p>
          <a:p>
            <a:r>
              <a:rPr kumimoji="1" lang="en-US" altLang="ja-JP" baseline="0" dirty="0" smtClean="0"/>
              <a:t>We need to streamline various vertical or </a:t>
            </a:r>
            <a:r>
              <a:rPr kumimoji="1" lang="en-US" altLang="ja-JP" baseline="0" dirty="0" err="1" smtClean="0"/>
              <a:t>in-sylo</a:t>
            </a:r>
            <a:r>
              <a:rPr kumimoji="1" lang="en-US" altLang="ja-JP" baseline="0" dirty="0" smtClean="0"/>
              <a:t> </a:t>
            </a:r>
            <a:r>
              <a:rPr kumimoji="1" lang="en-US" altLang="ja-JP" baseline="0" dirty="0" smtClean="0"/>
              <a:t>efforts in disability </a:t>
            </a:r>
            <a:r>
              <a:rPr kumimoji="1" lang="en-US" altLang="ja-JP" baseline="0" dirty="0" err="1" smtClean="0"/>
              <a:t>commmunity</a:t>
            </a:r>
            <a:r>
              <a:rPr kumimoji="1" lang="en-US" altLang="ja-JP" baseline="0" dirty="0" smtClean="0"/>
              <a:t>, health community and development community,  </a:t>
            </a:r>
            <a:r>
              <a:rPr kumimoji="1" lang="en-US" altLang="ja-JP" baseline="0" dirty="0" smtClean="0"/>
              <a:t>into </a:t>
            </a:r>
            <a:r>
              <a:rPr kumimoji="1" lang="en-US" altLang="ja-JP" baseline="0" dirty="0" smtClean="0"/>
              <a:t>concerted, </a:t>
            </a:r>
            <a:r>
              <a:rPr kumimoji="1" lang="en-US" altLang="ja-JP" baseline="0" dirty="0" smtClean="0"/>
              <a:t>coordinated </a:t>
            </a:r>
            <a:r>
              <a:rPr kumimoji="1" lang="en-US" altLang="ja-JP" baseline="0" dirty="0" smtClean="0"/>
              <a:t>and visible actions </a:t>
            </a:r>
            <a:r>
              <a:rPr kumimoji="1" lang="en-US" altLang="ja-JP" baseline="0" dirty="0" smtClean="0"/>
              <a:t>beyond differences</a:t>
            </a:r>
            <a:r>
              <a:rPr kumimoji="1" lang="en-US" altLang="ja-JP" baseline="0" dirty="0" smtClean="0"/>
              <a:t>. </a:t>
            </a:r>
          </a:p>
          <a:p>
            <a:endParaRPr kumimoji="1" lang="en-US" altLang="ja-JP" baseline="0" dirty="0" smtClean="0"/>
          </a:p>
          <a:p>
            <a:r>
              <a:rPr kumimoji="1" lang="en-US" altLang="ja-JP" baseline="0" dirty="0" smtClean="0"/>
              <a:t>Namely, we need a comprehensive and multi-stakeholder approach including development, financial, disaster risk reduction as well as peace and security stakeholders </a:t>
            </a:r>
            <a:r>
              <a:rPr kumimoji="1" lang="en-US" altLang="ja-JP" baseline="0" dirty="0" smtClean="0"/>
              <a:t>and </a:t>
            </a:r>
            <a:r>
              <a:rPr kumimoji="1" lang="en-US" altLang="ja-JP" baseline="0" dirty="0" smtClean="0"/>
              <a:t>health communities, </a:t>
            </a:r>
            <a:r>
              <a:rPr kumimoji="1" lang="en-US" altLang="ja-JP" baseline="0" dirty="0" smtClean="0"/>
              <a:t>and </a:t>
            </a:r>
            <a:r>
              <a:rPr kumimoji="1" lang="en-US" altLang="ja-JP" baseline="0" dirty="0" smtClean="0"/>
              <a:t>of course, human rights sector.</a:t>
            </a:r>
          </a:p>
          <a:p>
            <a:r>
              <a:rPr kumimoji="1" lang="en-US" altLang="ja-JP" baseline="0" dirty="0" smtClean="0"/>
              <a:t>And together, I hope we can come up with a monitoring mechanism and common inter-agency strategy to ensure persons with mental or psychosocial disabilities are not left behind in all countries.</a:t>
            </a:r>
          </a:p>
          <a:p>
            <a:r>
              <a:rPr kumimoji="1" lang="en-US" altLang="ja-JP" baseline="0" dirty="0" smtClean="0"/>
              <a:t>I hope we can develop an friendly and constructive inter-disciplinary and inter-agency partnership for mainstreaming mental or psychosocial disabilities.</a:t>
            </a:r>
          </a:p>
          <a:p>
            <a:r>
              <a:rPr kumimoji="1" lang="en-US" altLang="ja-JP" baseline="0" dirty="0" smtClean="0"/>
              <a:t>Thank you.</a:t>
            </a:r>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971" indent="-284605" eaLnBrk="0" hangingPunct="0">
              <a:defRPr>
                <a:solidFill>
                  <a:schemeClr val="tx1"/>
                </a:solidFill>
                <a:latin typeface="Arial" pitchFamily="34" charset="0"/>
                <a:cs typeface="Arial" pitchFamily="34" charset="0"/>
              </a:defRPr>
            </a:lvl2pPr>
            <a:lvl3pPr marL="1138417" indent="-227684" eaLnBrk="0" hangingPunct="0">
              <a:defRPr>
                <a:solidFill>
                  <a:schemeClr val="tx1"/>
                </a:solidFill>
                <a:latin typeface="Arial" pitchFamily="34" charset="0"/>
                <a:cs typeface="Arial" pitchFamily="34" charset="0"/>
              </a:defRPr>
            </a:lvl3pPr>
            <a:lvl4pPr marL="1593783" indent="-227684" eaLnBrk="0" hangingPunct="0">
              <a:defRPr>
                <a:solidFill>
                  <a:schemeClr val="tx1"/>
                </a:solidFill>
                <a:latin typeface="Arial" pitchFamily="34" charset="0"/>
                <a:cs typeface="Arial" pitchFamily="34" charset="0"/>
              </a:defRPr>
            </a:lvl4pPr>
            <a:lvl5pPr marL="2049151" indent="-227684" eaLnBrk="0" hangingPunct="0">
              <a:defRPr>
                <a:solidFill>
                  <a:schemeClr val="tx1"/>
                </a:solidFill>
                <a:latin typeface="Arial" pitchFamily="34" charset="0"/>
                <a:cs typeface="Arial" pitchFamily="34" charset="0"/>
              </a:defRPr>
            </a:lvl5pPr>
            <a:lvl6pPr marL="2504517" indent="-227684" eaLnBrk="0" fontAlgn="base" hangingPunct="0">
              <a:spcBef>
                <a:spcPct val="0"/>
              </a:spcBef>
              <a:spcAft>
                <a:spcPct val="0"/>
              </a:spcAft>
              <a:defRPr>
                <a:solidFill>
                  <a:schemeClr val="tx1"/>
                </a:solidFill>
                <a:latin typeface="Arial" pitchFamily="34" charset="0"/>
                <a:cs typeface="Arial" pitchFamily="34" charset="0"/>
              </a:defRPr>
            </a:lvl6pPr>
            <a:lvl7pPr marL="2959884" indent="-227684" eaLnBrk="0" fontAlgn="base" hangingPunct="0">
              <a:spcBef>
                <a:spcPct val="0"/>
              </a:spcBef>
              <a:spcAft>
                <a:spcPct val="0"/>
              </a:spcAft>
              <a:defRPr>
                <a:solidFill>
                  <a:schemeClr val="tx1"/>
                </a:solidFill>
                <a:latin typeface="Arial" pitchFamily="34" charset="0"/>
                <a:cs typeface="Arial" pitchFamily="34" charset="0"/>
              </a:defRPr>
            </a:lvl7pPr>
            <a:lvl8pPr marL="3415251" indent="-227684" eaLnBrk="0" fontAlgn="base" hangingPunct="0">
              <a:spcBef>
                <a:spcPct val="0"/>
              </a:spcBef>
              <a:spcAft>
                <a:spcPct val="0"/>
              </a:spcAft>
              <a:defRPr>
                <a:solidFill>
                  <a:schemeClr val="tx1"/>
                </a:solidFill>
                <a:latin typeface="Arial" pitchFamily="34" charset="0"/>
                <a:cs typeface="Arial" pitchFamily="34" charset="0"/>
              </a:defRPr>
            </a:lvl8pPr>
            <a:lvl9pPr marL="3870618" indent="-22768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FD0D43-1E4D-4FCE-8505-17562849D141}" type="slidenum">
              <a:rPr lang="en-US" altLang="ja-JP"/>
              <a:pPr eaLnBrk="1" hangingPunct="1"/>
              <a:t>7</a:t>
            </a:fld>
            <a:endParaRPr lang="en-US" altLang="ja-JP"/>
          </a:p>
        </p:txBody>
      </p:sp>
    </p:spTree>
    <p:extLst>
      <p:ext uri="{BB962C8B-B14F-4D97-AF65-F5344CB8AC3E}">
        <p14:creationId xmlns:p14="http://schemas.microsoft.com/office/powerpoint/2010/main" val="168200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917575" y="744538"/>
            <a:ext cx="4973638" cy="3729037"/>
          </a:xfrm>
          <a:ln/>
        </p:spPr>
      </p:sp>
      <p:sp>
        <p:nvSpPr>
          <p:cNvPr id="40963" name="ノート プレースホル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For example, in the 2030 agenda and SDGs, in addition to 5 goals related to disability, we can utilize the Goal 3 Target 4 which is about promoting mental health and well-being. This is a newly added target after a lot of persistent efforts and advocacy by some member states, UN system, DPOs, and persons with mental and intellectual disabilities and their families worldwide.</a:t>
            </a:r>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971" indent="-284605" eaLnBrk="0" hangingPunct="0">
              <a:defRPr>
                <a:solidFill>
                  <a:schemeClr val="tx1"/>
                </a:solidFill>
                <a:latin typeface="Arial" pitchFamily="34" charset="0"/>
                <a:cs typeface="Arial" pitchFamily="34" charset="0"/>
              </a:defRPr>
            </a:lvl2pPr>
            <a:lvl3pPr marL="1138417" indent="-227684" eaLnBrk="0" hangingPunct="0">
              <a:defRPr>
                <a:solidFill>
                  <a:schemeClr val="tx1"/>
                </a:solidFill>
                <a:latin typeface="Arial" pitchFamily="34" charset="0"/>
                <a:cs typeface="Arial" pitchFamily="34" charset="0"/>
              </a:defRPr>
            </a:lvl3pPr>
            <a:lvl4pPr marL="1593783" indent="-227684" eaLnBrk="0" hangingPunct="0">
              <a:defRPr>
                <a:solidFill>
                  <a:schemeClr val="tx1"/>
                </a:solidFill>
                <a:latin typeface="Arial" pitchFamily="34" charset="0"/>
                <a:cs typeface="Arial" pitchFamily="34" charset="0"/>
              </a:defRPr>
            </a:lvl4pPr>
            <a:lvl5pPr marL="2049151" indent="-227684" eaLnBrk="0" hangingPunct="0">
              <a:defRPr>
                <a:solidFill>
                  <a:schemeClr val="tx1"/>
                </a:solidFill>
                <a:latin typeface="Arial" pitchFamily="34" charset="0"/>
                <a:cs typeface="Arial" pitchFamily="34" charset="0"/>
              </a:defRPr>
            </a:lvl5pPr>
            <a:lvl6pPr marL="2504517" indent="-227684" eaLnBrk="0" fontAlgn="base" hangingPunct="0">
              <a:spcBef>
                <a:spcPct val="0"/>
              </a:spcBef>
              <a:spcAft>
                <a:spcPct val="0"/>
              </a:spcAft>
              <a:defRPr>
                <a:solidFill>
                  <a:schemeClr val="tx1"/>
                </a:solidFill>
                <a:latin typeface="Arial" pitchFamily="34" charset="0"/>
                <a:cs typeface="Arial" pitchFamily="34" charset="0"/>
              </a:defRPr>
            </a:lvl6pPr>
            <a:lvl7pPr marL="2959884" indent="-227684" eaLnBrk="0" fontAlgn="base" hangingPunct="0">
              <a:spcBef>
                <a:spcPct val="0"/>
              </a:spcBef>
              <a:spcAft>
                <a:spcPct val="0"/>
              </a:spcAft>
              <a:defRPr>
                <a:solidFill>
                  <a:schemeClr val="tx1"/>
                </a:solidFill>
                <a:latin typeface="Arial" pitchFamily="34" charset="0"/>
                <a:cs typeface="Arial" pitchFamily="34" charset="0"/>
              </a:defRPr>
            </a:lvl7pPr>
            <a:lvl8pPr marL="3415251" indent="-227684" eaLnBrk="0" fontAlgn="base" hangingPunct="0">
              <a:spcBef>
                <a:spcPct val="0"/>
              </a:spcBef>
              <a:spcAft>
                <a:spcPct val="0"/>
              </a:spcAft>
              <a:defRPr>
                <a:solidFill>
                  <a:schemeClr val="tx1"/>
                </a:solidFill>
                <a:latin typeface="Arial" pitchFamily="34" charset="0"/>
                <a:cs typeface="Arial" pitchFamily="34" charset="0"/>
              </a:defRPr>
            </a:lvl8pPr>
            <a:lvl9pPr marL="3870618" indent="-22768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FD0D43-1E4D-4FCE-8505-17562849D141}" type="slidenum">
              <a:rPr lang="en-US" altLang="ja-JP"/>
              <a:pPr eaLnBrk="1" hangingPunct="1"/>
              <a:t>8</a:t>
            </a:fld>
            <a:endParaRPr lang="en-US" altLang="ja-JP"/>
          </a:p>
        </p:txBody>
      </p:sp>
    </p:spTree>
    <p:extLst>
      <p:ext uri="{BB962C8B-B14F-4D97-AF65-F5344CB8AC3E}">
        <p14:creationId xmlns:p14="http://schemas.microsoft.com/office/powerpoint/2010/main" val="204311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917575" y="744538"/>
            <a:ext cx="4973638" cy="3729037"/>
          </a:xfrm>
          <a:ln/>
        </p:spPr>
      </p:sp>
      <p:sp>
        <p:nvSpPr>
          <p:cNvPr id="40963" name="ノート プレースホル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en-US" altLang="ja-JP" dirty="0" smtClean="0"/>
              <a:t>In addition,</a:t>
            </a:r>
            <a:r>
              <a:rPr kumimoji="1" lang="en-US" altLang="ja-JP" baseline="0" dirty="0" smtClean="0"/>
              <a:t> the Sendai Framework for DRR 2015-2030 adopted at the World Conference on DRR last year includes “provision of psychosocial support and mental health service for all people in need” as part of priorities.</a:t>
            </a:r>
          </a:p>
          <a:p>
            <a:endParaRPr kumimoji="1" lang="ja-JP" altLang="en-US" dirty="0" smtClean="0"/>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971" indent="-284605" eaLnBrk="0" hangingPunct="0">
              <a:defRPr>
                <a:solidFill>
                  <a:schemeClr val="tx1"/>
                </a:solidFill>
                <a:latin typeface="Arial" pitchFamily="34" charset="0"/>
                <a:cs typeface="Arial" pitchFamily="34" charset="0"/>
              </a:defRPr>
            </a:lvl2pPr>
            <a:lvl3pPr marL="1138417" indent="-227684" eaLnBrk="0" hangingPunct="0">
              <a:defRPr>
                <a:solidFill>
                  <a:schemeClr val="tx1"/>
                </a:solidFill>
                <a:latin typeface="Arial" pitchFamily="34" charset="0"/>
                <a:cs typeface="Arial" pitchFamily="34" charset="0"/>
              </a:defRPr>
            </a:lvl3pPr>
            <a:lvl4pPr marL="1593783" indent="-227684" eaLnBrk="0" hangingPunct="0">
              <a:defRPr>
                <a:solidFill>
                  <a:schemeClr val="tx1"/>
                </a:solidFill>
                <a:latin typeface="Arial" pitchFamily="34" charset="0"/>
                <a:cs typeface="Arial" pitchFamily="34" charset="0"/>
              </a:defRPr>
            </a:lvl4pPr>
            <a:lvl5pPr marL="2049151" indent="-227684" eaLnBrk="0" hangingPunct="0">
              <a:defRPr>
                <a:solidFill>
                  <a:schemeClr val="tx1"/>
                </a:solidFill>
                <a:latin typeface="Arial" pitchFamily="34" charset="0"/>
                <a:cs typeface="Arial" pitchFamily="34" charset="0"/>
              </a:defRPr>
            </a:lvl5pPr>
            <a:lvl6pPr marL="2504517" indent="-227684" eaLnBrk="0" fontAlgn="base" hangingPunct="0">
              <a:spcBef>
                <a:spcPct val="0"/>
              </a:spcBef>
              <a:spcAft>
                <a:spcPct val="0"/>
              </a:spcAft>
              <a:defRPr>
                <a:solidFill>
                  <a:schemeClr val="tx1"/>
                </a:solidFill>
                <a:latin typeface="Arial" pitchFamily="34" charset="0"/>
                <a:cs typeface="Arial" pitchFamily="34" charset="0"/>
              </a:defRPr>
            </a:lvl6pPr>
            <a:lvl7pPr marL="2959884" indent="-227684" eaLnBrk="0" fontAlgn="base" hangingPunct="0">
              <a:spcBef>
                <a:spcPct val="0"/>
              </a:spcBef>
              <a:spcAft>
                <a:spcPct val="0"/>
              </a:spcAft>
              <a:defRPr>
                <a:solidFill>
                  <a:schemeClr val="tx1"/>
                </a:solidFill>
                <a:latin typeface="Arial" pitchFamily="34" charset="0"/>
                <a:cs typeface="Arial" pitchFamily="34" charset="0"/>
              </a:defRPr>
            </a:lvl7pPr>
            <a:lvl8pPr marL="3415251" indent="-227684" eaLnBrk="0" fontAlgn="base" hangingPunct="0">
              <a:spcBef>
                <a:spcPct val="0"/>
              </a:spcBef>
              <a:spcAft>
                <a:spcPct val="0"/>
              </a:spcAft>
              <a:defRPr>
                <a:solidFill>
                  <a:schemeClr val="tx1"/>
                </a:solidFill>
                <a:latin typeface="Arial" pitchFamily="34" charset="0"/>
                <a:cs typeface="Arial" pitchFamily="34" charset="0"/>
              </a:defRPr>
            </a:lvl8pPr>
            <a:lvl9pPr marL="3870618" indent="-22768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FD0D43-1E4D-4FCE-8505-17562849D141}" type="slidenum">
              <a:rPr lang="en-US" altLang="ja-JP"/>
              <a:pPr eaLnBrk="1" hangingPunct="1"/>
              <a:t>9</a:t>
            </a:fld>
            <a:endParaRPr lang="en-US" altLang="ja-JP"/>
          </a:p>
        </p:txBody>
      </p:sp>
    </p:spTree>
    <p:extLst>
      <p:ext uri="{BB962C8B-B14F-4D97-AF65-F5344CB8AC3E}">
        <p14:creationId xmlns:p14="http://schemas.microsoft.com/office/powerpoint/2010/main" val="428695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D1D110F-3F4E-48D9-B8AA-5D0E825AFDBA}" type="datetime1">
              <a:rPr lang="en-US" smtClean="0"/>
              <a:pPr/>
              <a:t>11/29/16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671632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D1D110F-3F4E-48D9-B8AA-5D0E825AFDBA}" type="datetime1">
              <a:rPr lang="en-US" smtClean="0"/>
              <a:pPr/>
              <a:t>11/29/16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238870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D1D110F-3F4E-48D9-B8AA-5D0E825AFDBA}" type="datetime1">
              <a:rPr lang="en-US" smtClean="0"/>
              <a:pPr/>
              <a:t>11/29/16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0010512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D1D110F-3F4E-48D9-B8AA-5D0E825AFDBA}" type="datetime1">
              <a:rPr lang="en-US" smtClean="0"/>
              <a:pPr/>
              <a:t>11/29/16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712661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11/29/16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019509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9D1D110F-3F4E-48D9-B8AA-5D0E825AFDBA}" type="datetime1">
              <a:rPr lang="en-US" smtClean="0"/>
              <a:pPr/>
              <a:t>11/29/16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6491735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9D1D110F-3F4E-48D9-B8AA-5D0E825AFDBA}" type="datetime1">
              <a:rPr lang="en-US" smtClean="0"/>
              <a:pPr/>
              <a:t>11/29/16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454414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D1D110F-3F4E-48D9-B8AA-5D0E825AFDBA}" type="datetime1">
              <a:rPr lang="en-US" smtClean="0"/>
              <a:pPr/>
              <a:t>11/29/16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5929123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D110F-3F4E-48D9-B8AA-5D0E825AFDBA}" type="datetime1">
              <a:rPr lang="en-US" smtClean="0"/>
              <a:pPr/>
              <a:t>11/29/16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930288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11/29/16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8897894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11/29/16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8803798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alpha val="9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11/29/16</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240877229"/>
      </p:ext>
    </p:extLst>
  </p:cSld>
  <p:clrMap bg1="dk1" tx1="lt1" bg2="dk2" tx2="lt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8391" y="4533192"/>
            <a:ext cx="9015211" cy="1402606"/>
          </a:xfrm>
        </p:spPr>
        <p:txBody>
          <a:bodyPr>
            <a:normAutofit fontScale="90000"/>
          </a:bodyPr>
          <a:lstStyle/>
          <a:p>
            <a:pPr>
              <a:lnSpc>
                <a:spcPct val="80000"/>
              </a:lnSpc>
            </a:pPr>
            <a:endParaRPr lang="en-US" altLang="ja-JP" sz="3600" dirty="0">
              <a:solidFill>
                <a:srgbClr val="EEECE1"/>
              </a:solidFill>
            </a:endParaRPr>
          </a:p>
          <a:p>
            <a:pPr>
              <a:lnSpc>
                <a:spcPct val="80000"/>
              </a:lnSpc>
            </a:pPr>
            <a:r>
              <a:rPr lang="en-US" altLang="ja-JP" sz="2800" i="1" dirty="0" smtClean="0">
                <a:solidFill>
                  <a:schemeClr val="tx2"/>
                </a:solidFill>
              </a:rPr>
              <a:t>Mainstreaming Mental or Psychosocial Disabilities</a:t>
            </a:r>
            <a:r>
              <a:rPr lang="en-US" altLang="ja-JP" sz="2800" dirty="0" smtClean="0">
                <a:solidFill>
                  <a:srgbClr val="EEECE1"/>
                </a:solidFill>
              </a:rPr>
              <a:t/>
            </a:r>
            <a:br>
              <a:rPr lang="en-US" altLang="ja-JP" sz="2800" dirty="0" smtClean="0">
                <a:solidFill>
                  <a:srgbClr val="EEECE1"/>
                </a:solidFill>
              </a:rPr>
            </a:br>
            <a:endParaRPr lang="en-US" altLang="ja-JP" sz="900" dirty="0" smtClean="0">
              <a:solidFill>
                <a:srgbClr val="EEECE1"/>
              </a:solidFill>
            </a:endParaRPr>
          </a:p>
          <a:p>
            <a:pPr>
              <a:lnSpc>
                <a:spcPct val="80000"/>
              </a:lnSpc>
            </a:pPr>
            <a:r>
              <a:rPr lang="en-US" altLang="ja-JP" sz="2900" dirty="0" smtClean="0">
                <a:solidFill>
                  <a:schemeClr val="accent5">
                    <a:lumMod val="60000"/>
                    <a:lumOff val="40000"/>
                  </a:schemeClr>
                </a:solidFill>
              </a:rPr>
              <a:t>into Efforts to Achieve the Agenda 2030 &amp; SDGs</a:t>
            </a:r>
            <a:r>
              <a:rPr lang="en-US" altLang="ja-JP" sz="2800" dirty="0">
                <a:solidFill>
                  <a:schemeClr val="accent5">
                    <a:lumMod val="40000"/>
                    <a:lumOff val="60000"/>
                  </a:schemeClr>
                </a:solidFill>
              </a:rPr>
              <a:t/>
            </a:r>
            <a:br>
              <a:rPr lang="en-US" altLang="ja-JP" sz="2800" dirty="0">
                <a:solidFill>
                  <a:schemeClr val="accent5">
                    <a:lumMod val="40000"/>
                    <a:lumOff val="60000"/>
                  </a:schemeClr>
                </a:solidFill>
              </a:rPr>
            </a:br>
            <a:endParaRPr kumimoji="1" lang="ja-JP" altLang="en-US" sz="2800" dirty="0">
              <a:solidFill>
                <a:schemeClr val="accent5">
                  <a:lumMod val="40000"/>
                  <a:lumOff val="60000"/>
                </a:schemeClr>
              </a:solidFill>
            </a:endParaRPr>
          </a:p>
        </p:txBody>
      </p:sp>
      <p:sp>
        <p:nvSpPr>
          <p:cNvPr id="5" name="サブタイトル 2"/>
          <p:cNvSpPr txBox="1">
            <a:spLocks/>
          </p:cNvSpPr>
          <p:nvPr/>
        </p:nvSpPr>
        <p:spPr>
          <a:xfrm>
            <a:off x="1645700" y="5766009"/>
            <a:ext cx="9144000" cy="900898"/>
          </a:xfrm>
          <a:prstGeom prst="rect">
            <a:avLst/>
          </a:prstGeom>
        </p:spPr>
        <p:txBody>
          <a:bodyPr vert="horz" lIns="91440" tIns="45720" rIns="91440" bIns="45720" numCol="1"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kumimoji="1" lang="en-US" altLang="ja-JP" sz="2400" dirty="0" smtClean="0">
                <a:solidFill>
                  <a:schemeClr val="tx2"/>
                </a:solidFill>
              </a:rPr>
              <a:t>                   </a:t>
            </a:r>
            <a:r>
              <a:rPr kumimoji="1" lang="en-US" altLang="ja-JP" sz="2100" dirty="0" err="1" smtClean="0">
                <a:solidFill>
                  <a:schemeClr val="tx2"/>
                </a:solidFill>
              </a:rPr>
              <a:t>Takashi</a:t>
            </a:r>
            <a:r>
              <a:rPr kumimoji="1" lang="en-US" altLang="ja-JP" sz="2100" dirty="0" smtClean="0">
                <a:solidFill>
                  <a:schemeClr val="tx2"/>
                </a:solidFill>
              </a:rPr>
              <a:t> Izutsu, </a:t>
            </a:r>
            <a:r>
              <a:rPr kumimoji="1" lang="en-US" altLang="ja-JP" sz="2100" dirty="0">
                <a:solidFill>
                  <a:schemeClr val="tx2"/>
                </a:solidFill>
              </a:rPr>
              <a:t>Ph.D</a:t>
            </a:r>
            <a:r>
              <a:rPr kumimoji="1" lang="en-US" altLang="ja-JP" sz="2100" dirty="0" smtClean="0">
                <a:solidFill>
                  <a:schemeClr val="tx2"/>
                </a:solidFill>
              </a:rPr>
              <a:t>.                            Atsuro </a:t>
            </a:r>
            <a:r>
              <a:rPr kumimoji="1" lang="en-US" altLang="ja-JP" sz="2100" dirty="0" err="1">
                <a:solidFill>
                  <a:schemeClr val="tx2"/>
                </a:solidFill>
              </a:rPr>
              <a:t>Tsutsumi</a:t>
            </a:r>
            <a:r>
              <a:rPr kumimoji="1" lang="en-US" altLang="ja-JP" sz="2100" dirty="0">
                <a:solidFill>
                  <a:schemeClr val="tx2"/>
                </a:solidFill>
              </a:rPr>
              <a:t>, </a:t>
            </a:r>
            <a:r>
              <a:rPr kumimoji="1" lang="en-US" altLang="ja-JP" sz="2100" dirty="0" smtClean="0">
                <a:solidFill>
                  <a:schemeClr val="tx2"/>
                </a:solidFill>
              </a:rPr>
              <a:t>Ph.D</a:t>
            </a:r>
          </a:p>
          <a:p>
            <a:pPr algn="l"/>
            <a:r>
              <a:rPr kumimoji="1" lang="en-US" altLang="ja-JP" sz="2100" dirty="0" smtClean="0">
                <a:solidFill>
                  <a:schemeClr val="tx2"/>
                </a:solidFill>
              </a:rPr>
              <a:t>                   </a:t>
            </a:r>
            <a:r>
              <a:rPr kumimoji="1" lang="en-US" altLang="ja-JP" sz="2000" dirty="0" smtClean="0">
                <a:solidFill>
                  <a:schemeClr val="tx2"/>
                </a:solidFill>
              </a:rPr>
              <a:t>The University of Tokyo                               Kanazawa University</a:t>
            </a:r>
            <a:endParaRPr kumimoji="1" lang="en-US" altLang="ja-JP" sz="2000" dirty="0">
              <a:solidFill>
                <a:schemeClr val="tx2"/>
              </a:solidFill>
            </a:endParaRPr>
          </a:p>
        </p:txBody>
      </p:sp>
      <p:pic>
        <p:nvPicPr>
          <p:cNvPr id="7" name="Picture 2"/>
          <p:cNvPicPr>
            <a:picLocks noChangeAspect="1"/>
          </p:cNvPicPr>
          <p:nvPr/>
        </p:nvPicPr>
        <p:blipFill>
          <a:blip r:embed="rId3"/>
          <a:stretch>
            <a:fillRect/>
          </a:stretch>
        </p:blipFill>
        <p:spPr>
          <a:xfrm>
            <a:off x="2551913" y="0"/>
            <a:ext cx="7088169" cy="4697126"/>
          </a:xfrm>
          <a:prstGeom prst="rect">
            <a:avLst/>
          </a:prstGeom>
        </p:spPr>
      </p:pic>
    </p:spTree>
    <p:extLst>
      <p:ext uri="{BB962C8B-B14F-4D97-AF65-F5344CB8AC3E}">
        <p14:creationId xmlns:p14="http://schemas.microsoft.com/office/powerpoint/2010/main" val="139382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72" name="Picture 8" descr="http://www.who.int/entity/hac/network/interagency/news/iasc_guidelines_mental_health_psychososial.jpg"/>
          <p:cNvPicPr>
            <a:picLocks noChangeAspect="1" noChangeArrowheads="1"/>
          </p:cNvPicPr>
          <p:nvPr/>
        </p:nvPicPr>
        <p:blipFill>
          <a:blip r:embed="rId3"/>
          <a:srcRect/>
          <a:stretch>
            <a:fillRect/>
          </a:stretch>
        </p:blipFill>
        <p:spPr bwMode="auto">
          <a:xfrm>
            <a:off x="2623431" y="552317"/>
            <a:ext cx="748748" cy="122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9" descr="ig"/>
          <p:cNvPicPr>
            <a:picLocks noChangeAspect="1" noChangeArrowheads="1"/>
          </p:cNvPicPr>
          <p:nvPr/>
        </p:nvPicPr>
        <p:blipFill>
          <a:blip r:embed="rId4"/>
          <a:srcRect/>
          <a:stretch>
            <a:fillRect/>
          </a:stretch>
        </p:blipFill>
        <p:spPr bwMode="auto">
          <a:xfrm>
            <a:off x="2466274" y="1848173"/>
            <a:ext cx="1001031" cy="707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https://encrypted-tbn3.gstatic.com/images?q=tbn:ANd9GcR4EuzEouxMdLHObL0JFNlDF5xIuhFgKNP4Uu_GwQuayOtGe55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6055" y="2622942"/>
            <a:ext cx="686124" cy="9348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580513" y="759988"/>
            <a:ext cx="7701670" cy="5595378"/>
          </a:xfrm>
          <a:prstGeom prst="rect">
            <a:avLst/>
          </a:prstGeom>
          <a:noFill/>
        </p:spPr>
        <p:txBody>
          <a:bodyPr wrap="square" rtlCol="0">
            <a:spAutoFit/>
          </a:bodyPr>
          <a:lstStyle/>
          <a:p>
            <a:r>
              <a:rPr lang="en-MY" altLang="ja-JP" sz="2000" dirty="0">
                <a:solidFill>
                  <a:schemeClr val="tx2"/>
                </a:solidFill>
              </a:rPr>
              <a:t>IASC Guidelines on Mental Health and </a:t>
            </a:r>
          </a:p>
          <a:p>
            <a:r>
              <a:rPr lang="en-MY" altLang="ja-JP" sz="2000" dirty="0">
                <a:solidFill>
                  <a:schemeClr val="tx2"/>
                </a:solidFill>
              </a:rPr>
              <a:t>Psychosocial Support in Emergency </a:t>
            </a:r>
            <a:r>
              <a:rPr lang="en-MY" altLang="ja-JP" sz="2000" dirty="0" smtClean="0">
                <a:solidFill>
                  <a:schemeClr val="tx2"/>
                </a:solidFill>
              </a:rPr>
              <a:t>Settings</a:t>
            </a:r>
            <a:r>
              <a:rPr lang="en-US" altLang="ja-JP" sz="2000" dirty="0" smtClean="0">
                <a:solidFill>
                  <a:schemeClr val="tx2"/>
                </a:solidFill>
              </a:rPr>
              <a:t> (IASC</a:t>
            </a:r>
            <a:r>
              <a:rPr lang="en-US" altLang="ja-JP" sz="2000" dirty="0">
                <a:solidFill>
                  <a:schemeClr val="tx2"/>
                </a:solidFill>
              </a:rPr>
              <a:t>, 2007) </a:t>
            </a:r>
            <a:endParaRPr lang="en-US" altLang="ja-JP" sz="2000" dirty="0" smtClean="0">
              <a:solidFill>
                <a:schemeClr val="tx2"/>
              </a:solidFill>
            </a:endParaRPr>
          </a:p>
          <a:p>
            <a:endParaRPr lang="en-MY" altLang="ja-JP" sz="3600" dirty="0">
              <a:solidFill>
                <a:schemeClr val="tx2"/>
              </a:solidFill>
            </a:endParaRPr>
          </a:p>
          <a:p>
            <a:r>
              <a:rPr lang="en-US" altLang="ja-JP" sz="2000" dirty="0" err="1" smtClean="0">
                <a:solidFill>
                  <a:schemeClr val="tx2"/>
                </a:solidFill>
              </a:rPr>
              <a:t>mhGAP</a:t>
            </a:r>
            <a:r>
              <a:rPr lang="ja-JP" altLang="en-US" sz="2000" dirty="0" smtClean="0">
                <a:solidFill>
                  <a:schemeClr val="tx2"/>
                </a:solidFill>
              </a:rPr>
              <a:t> </a:t>
            </a:r>
            <a:r>
              <a:rPr lang="en-US" altLang="ja-JP" sz="2000" dirty="0">
                <a:solidFill>
                  <a:schemeClr val="tx2"/>
                </a:solidFill>
              </a:rPr>
              <a:t>Humanitarian Intervention Guide (WHO, 2015</a:t>
            </a:r>
            <a:r>
              <a:rPr lang="en-US" altLang="ja-JP" sz="2000" dirty="0" smtClean="0">
                <a:solidFill>
                  <a:schemeClr val="tx2"/>
                </a:solidFill>
              </a:rPr>
              <a:t>)</a:t>
            </a:r>
          </a:p>
          <a:p>
            <a:endParaRPr lang="en-US" sz="3600" dirty="0">
              <a:solidFill>
                <a:schemeClr val="tx2"/>
              </a:solidFill>
            </a:endParaRPr>
          </a:p>
          <a:p>
            <a:r>
              <a:rPr lang="en-MY" altLang="ja-JP" sz="2000" dirty="0">
                <a:solidFill>
                  <a:schemeClr val="tx2"/>
                </a:solidFill>
              </a:rPr>
              <a:t>Psychological First Aid: Guide for Field Workers (WHO et. al., 2011</a:t>
            </a:r>
            <a:r>
              <a:rPr lang="en-MY" altLang="ja-JP" sz="2000" dirty="0" smtClean="0">
                <a:solidFill>
                  <a:schemeClr val="tx2"/>
                </a:solidFill>
              </a:rPr>
              <a:t>)</a:t>
            </a:r>
            <a:endParaRPr lang="en-US" altLang="ja-JP" sz="2000" dirty="0" smtClean="0">
              <a:solidFill>
                <a:schemeClr val="tx2"/>
              </a:solidFill>
            </a:endParaRPr>
          </a:p>
          <a:p>
            <a:endParaRPr lang="en-US" sz="3600" dirty="0" smtClean="0">
              <a:solidFill>
                <a:schemeClr val="tx2"/>
              </a:solidFill>
            </a:endParaRPr>
          </a:p>
          <a:p>
            <a:r>
              <a:rPr lang="en-MY" sz="2000" dirty="0" smtClean="0">
                <a:solidFill>
                  <a:schemeClr val="tx2"/>
                </a:solidFill>
              </a:rPr>
              <a:t>Mental </a:t>
            </a:r>
            <a:r>
              <a:rPr lang="en-MY" sz="2000" dirty="0">
                <a:solidFill>
                  <a:schemeClr val="tx2"/>
                </a:solidFill>
              </a:rPr>
              <a:t>Health, Well-being and Disability: A New Global Priority: Key UN Resolutions </a:t>
            </a:r>
            <a:r>
              <a:rPr lang="en-US" sz="2000" dirty="0">
                <a:solidFill>
                  <a:schemeClr val="tx2"/>
                </a:solidFill>
              </a:rPr>
              <a:t>&amp;</a:t>
            </a:r>
            <a:r>
              <a:rPr lang="en-MY" sz="2000" dirty="0" smtClean="0">
                <a:solidFill>
                  <a:schemeClr val="tx2"/>
                </a:solidFill>
              </a:rPr>
              <a:t> </a:t>
            </a:r>
            <a:r>
              <a:rPr lang="en-MY" sz="2000" dirty="0">
                <a:solidFill>
                  <a:schemeClr val="tx2"/>
                </a:solidFill>
              </a:rPr>
              <a:t>Documents </a:t>
            </a:r>
            <a:r>
              <a:rPr lang="en-MY" altLang="ja-JP" sz="2000" dirty="0">
                <a:solidFill>
                  <a:schemeClr val="tx2"/>
                </a:solidFill>
              </a:rPr>
              <a:t>(</a:t>
            </a:r>
            <a:r>
              <a:rPr lang="en-MY" altLang="ja-JP" sz="2000" dirty="0" smtClean="0">
                <a:solidFill>
                  <a:schemeClr val="tx2"/>
                </a:solidFill>
              </a:rPr>
              <a:t>U</a:t>
            </a:r>
            <a:r>
              <a:rPr lang="en-US" altLang="ja-JP" sz="2000" dirty="0" smtClean="0">
                <a:solidFill>
                  <a:schemeClr val="tx2"/>
                </a:solidFill>
              </a:rPr>
              <a:t>T</a:t>
            </a:r>
            <a:r>
              <a:rPr lang="en-MY" altLang="ja-JP" sz="2000" dirty="0" smtClean="0">
                <a:solidFill>
                  <a:schemeClr val="tx2"/>
                </a:solidFill>
              </a:rPr>
              <a:t>okyo</a:t>
            </a:r>
            <a:r>
              <a:rPr lang="en-US" altLang="ja-JP" sz="2000" dirty="0" smtClean="0">
                <a:solidFill>
                  <a:schemeClr val="tx2"/>
                </a:solidFill>
              </a:rPr>
              <a:t> &amp; UN</a:t>
            </a:r>
            <a:r>
              <a:rPr lang="en-MY" altLang="ja-JP" sz="2000" dirty="0" smtClean="0">
                <a:solidFill>
                  <a:schemeClr val="tx2"/>
                </a:solidFill>
              </a:rPr>
              <a:t>, </a:t>
            </a:r>
            <a:r>
              <a:rPr lang="en-MY" altLang="ja-JP" sz="2000" dirty="0">
                <a:solidFill>
                  <a:schemeClr val="tx2"/>
                </a:solidFill>
              </a:rPr>
              <a:t>2015</a:t>
            </a:r>
            <a:r>
              <a:rPr lang="en-MY" altLang="ja-JP" sz="2000" dirty="0" smtClean="0">
                <a:solidFill>
                  <a:schemeClr val="tx2"/>
                </a:solidFill>
              </a:rPr>
              <a:t>)</a:t>
            </a:r>
            <a:endParaRPr lang="en-MY" sz="2000" dirty="0">
              <a:solidFill>
                <a:schemeClr val="tx2"/>
              </a:solidFill>
            </a:endParaRPr>
          </a:p>
          <a:p>
            <a:pPr>
              <a:lnSpc>
                <a:spcPct val="60000"/>
              </a:lnSpc>
            </a:pPr>
            <a:endParaRPr lang="en-US" sz="2000" dirty="0" smtClean="0">
              <a:solidFill>
                <a:schemeClr val="tx2"/>
              </a:solidFill>
            </a:endParaRPr>
          </a:p>
          <a:p>
            <a:pPr>
              <a:lnSpc>
                <a:spcPct val="60000"/>
              </a:lnSpc>
            </a:pPr>
            <a:endParaRPr lang="en-MY" sz="2000" dirty="0">
              <a:solidFill>
                <a:schemeClr val="tx2"/>
              </a:solidFill>
            </a:endParaRPr>
          </a:p>
          <a:p>
            <a:r>
              <a:rPr lang="en-MY" sz="2000" dirty="0" smtClean="0">
                <a:solidFill>
                  <a:schemeClr val="tx2"/>
                </a:solidFill>
              </a:rPr>
              <a:t>Comprehensive Mental </a:t>
            </a:r>
            <a:r>
              <a:rPr lang="en-MY" sz="2000" dirty="0">
                <a:solidFill>
                  <a:schemeClr val="tx2"/>
                </a:solidFill>
              </a:rPr>
              <a:t>Health Action Plan 2013-2020</a:t>
            </a:r>
          </a:p>
          <a:p>
            <a:r>
              <a:rPr lang="en-MY" sz="2000" dirty="0">
                <a:solidFill>
                  <a:schemeClr val="tx2"/>
                </a:solidFill>
              </a:rPr>
              <a:t>(WHO, 2014)</a:t>
            </a:r>
          </a:p>
          <a:p>
            <a:pPr>
              <a:lnSpc>
                <a:spcPct val="60000"/>
              </a:lnSpc>
            </a:pPr>
            <a:endParaRPr lang="en-US" sz="3600" dirty="0" smtClean="0">
              <a:solidFill>
                <a:schemeClr val="tx2"/>
              </a:solidFill>
            </a:endParaRPr>
          </a:p>
          <a:p>
            <a:pPr>
              <a:lnSpc>
                <a:spcPct val="60000"/>
              </a:lnSpc>
            </a:pPr>
            <a:endParaRPr lang="en-US" sz="2000" dirty="0">
              <a:solidFill>
                <a:schemeClr val="tx2"/>
              </a:solidFill>
            </a:endParaRPr>
          </a:p>
          <a:p>
            <a:pPr>
              <a:lnSpc>
                <a:spcPct val="60000"/>
              </a:lnSpc>
            </a:pPr>
            <a:r>
              <a:rPr lang="en-US" sz="2000" dirty="0" smtClean="0">
                <a:solidFill>
                  <a:schemeClr val="tx2"/>
                </a:solidFill>
              </a:rPr>
              <a:t>Making Invisible Visible: Taking Action for Invisible Disabilities</a:t>
            </a:r>
          </a:p>
          <a:p>
            <a:r>
              <a:rPr lang="en-MY" altLang="ja-JP" sz="2000" dirty="0" smtClean="0">
                <a:solidFill>
                  <a:schemeClr val="tx2"/>
                </a:solidFill>
              </a:rPr>
              <a:t>(</a:t>
            </a:r>
            <a:r>
              <a:rPr lang="en-US" altLang="ja-JP" sz="2000" dirty="0" err="1" smtClean="0">
                <a:solidFill>
                  <a:schemeClr val="tx2"/>
                </a:solidFill>
              </a:rPr>
              <a:t>Utokyo</a:t>
            </a:r>
            <a:r>
              <a:rPr lang="en-US" altLang="ja-JP" sz="2000" dirty="0">
                <a:solidFill>
                  <a:schemeClr val="tx2"/>
                </a:solidFill>
              </a:rPr>
              <a:t> </a:t>
            </a:r>
            <a:r>
              <a:rPr lang="en-US" altLang="ja-JP" sz="2000" dirty="0" smtClean="0">
                <a:solidFill>
                  <a:schemeClr val="tx2"/>
                </a:solidFill>
              </a:rPr>
              <a:t>&amp; UN</a:t>
            </a:r>
            <a:r>
              <a:rPr lang="en-MY" altLang="ja-JP" sz="2000" dirty="0" smtClean="0">
                <a:solidFill>
                  <a:schemeClr val="tx2"/>
                </a:solidFill>
              </a:rPr>
              <a:t>, 201</a:t>
            </a:r>
            <a:r>
              <a:rPr lang="en-US" altLang="ja-JP" sz="2000" dirty="0" smtClean="0">
                <a:solidFill>
                  <a:schemeClr val="tx2"/>
                </a:solidFill>
              </a:rPr>
              <a:t>6</a:t>
            </a:r>
            <a:r>
              <a:rPr lang="en-MY" altLang="ja-JP" sz="2000" dirty="0" smtClean="0">
                <a:solidFill>
                  <a:schemeClr val="tx2"/>
                </a:solidFill>
              </a:rPr>
              <a:t>)</a:t>
            </a:r>
            <a:endParaRPr lang="en-MY" altLang="ja-JP" sz="2000" dirty="0">
              <a:solidFill>
                <a:schemeClr val="tx2"/>
              </a:solidFill>
            </a:endParaRPr>
          </a:p>
        </p:txBody>
      </p:sp>
      <p:pic>
        <p:nvPicPr>
          <p:cNvPr id="2" name="Picture 2" descr="http://www.who.int/entity/mental_health/publications/action_plan_publicat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89325" y="4441356"/>
            <a:ext cx="682854" cy="96327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7"/>
          <a:stretch>
            <a:fillRect/>
          </a:stretch>
        </p:blipFill>
        <p:spPr>
          <a:xfrm>
            <a:off x="2466274" y="3624894"/>
            <a:ext cx="1033488" cy="749353"/>
          </a:xfrm>
          <a:prstGeom prst="rect">
            <a:avLst/>
          </a:prstGeom>
        </p:spPr>
      </p:pic>
      <p:pic>
        <p:nvPicPr>
          <p:cNvPr id="3" name="図 2"/>
          <p:cNvPicPr>
            <a:picLocks noChangeAspect="1"/>
          </p:cNvPicPr>
          <p:nvPr/>
        </p:nvPicPr>
        <p:blipFill>
          <a:blip r:embed="rId8"/>
          <a:stretch>
            <a:fillRect/>
          </a:stretch>
        </p:blipFill>
        <p:spPr>
          <a:xfrm>
            <a:off x="2694306" y="5471739"/>
            <a:ext cx="727896" cy="1234426"/>
          </a:xfrm>
          <a:prstGeom prst="rect">
            <a:avLst/>
          </a:prstGeom>
        </p:spPr>
      </p:pic>
    </p:spTree>
    <p:extLst>
      <p:ext uri="{BB962C8B-B14F-4D97-AF65-F5344CB8AC3E}">
        <p14:creationId xmlns:p14="http://schemas.microsoft.com/office/powerpoint/2010/main" val="404109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2476645" y="412406"/>
            <a:ext cx="7286625" cy="526170"/>
          </a:xfrm>
          <a:prstGeom prst="rect">
            <a:avLst/>
          </a:prstGeom>
          <a:noFill/>
          <a:ln w="9525">
            <a:noFill/>
            <a:miter lim="800000"/>
            <a:headEnd/>
            <a:tailEnd/>
          </a:ln>
        </p:spPr>
        <p:txBody>
          <a:bodyPr lIns="92075" tIns="46038" rIns="92075" bIns="46038"/>
          <a:lstStyle/>
          <a:p>
            <a:pPr algn="ctr">
              <a:lnSpc>
                <a:spcPct val="50000"/>
              </a:lnSpc>
              <a:spcBef>
                <a:spcPct val="20000"/>
              </a:spcBef>
            </a:pPr>
            <a:r>
              <a:rPr lang="en-US" altLang="ja-JP" sz="3200" dirty="0" smtClean="0">
                <a:solidFill>
                  <a:srgbClr val="EEECE1"/>
                </a:solidFill>
                <a:ea typeface="ＭＳ Ｐゴシック" charset="-128"/>
                <a:cs typeface="Arial" charset="0"/>
              </a:rPr>
              <a:t>Barriers</a:t>
            </a:r>
          </a:p>
          <a:p>
            <a:pPr algn="ctr">
              <a:lnSpc>
                <a:spcPct val="50000"/>
              </a:lnSpc>
              <a:spcBef>
                <a:spcPct val="20000"/>
              </a:spcBef>
            </a:pPr>
            <a:endParaRPr lang="en-US" altLang="ja-JP" sz="3200" dirty="0" smtClean="0">
              <a:solidFill>
                <a:srgbClr val="EEECE1"/>
              </a:solidFill>
              <a:ea typeface="ＭＳ Ｐゴシック" charset="-128"/>
              <a:cs typeface="Arial" charset="0"/>
            </a:endParaRPr>
          </a:p>
        </p:txBody>
      </p:sp>
      <p:sp>
        <p:nvSpPr>
          <p:cNvPr id="11268" name="Rectangle 3"/>
          <p:cNvSpPr txBox="1">
            <a:spLocks noChangeArrowheads="1"/>
          </p:cNvSpPr>
          <p:nvPr/>
        </p:nvSpPr>
        <p:spPr bwMode="auto">
          <a:xfrm>
            <a:off x="963715" y="1168533"/>
            <a:ext cx="10942192" cy="4952133"/>
          </a:xfrm>
          <a:prstGeom prst="rect">
            <a:avLst/>
          </a:prstGeom>
          <a:noFill/>
          <a:ln w="9525">
            <a:noFill/>
            <a:miter lim="800000"/>
            <a:headEnd/>
            <a:tailEnd/>
          </a:ln>
        </p:spPr>
        <p:txBody>
          <a:bodyPr/>
          <a:lstStyle/>
          <a:p>
            <a:pPr marL="342900" indent="-342900" algn="l">
              <a:lnSpc>
                <a:spcPts val="3600"/>
              </a:lnSpc>
              <a:spcBef>
                <a:spcPct val="20000"/>
              </a:spcBef>
              <a:buFontTx/>
              <a:buChar char="•"/>
            </a:pPr>
            <a:r>
              <a:rPr lang="en-US" altLang="ja-JP" sz="2200" dirty="0" smtClean="0">
                <a:solidFill>
                  <a:schemeClr val="tx2"/>
                </a:solidFill>
                <a:ea typeface="+mj-ea"/>
              </a:rPr>
              <a:t>Persons w/ mental or psychosoci</a:t>
            </a:r>
            <a:r>
              <a:rPr lang="en-US" altLang="ja-JP" sz="2200" dirty="0">
                <a:solidFill>
                  <a:schemeClr val="tx2"/>
                </a:solidFill>
                <a:ea typeface="+mj-ea"/>
              </a:rPr>
              <a:t>a</a:t>
            </a:r>
            <a:r>
              <a:rPr lang="en-US" altLang="ja-JP" sz="2200" dirty="0" smtClean="0">
                <a:solidFill>
                  <a:schemeClr val="tx2"/>
                </a:solidFill>
                <a:ea typeface="+mj-ea"/>
              </a:rPr>
              <a:t>l disabilities</a:t>
            </a:r>
            <a:r>
              <a:rPr lang="en-US" altLang="ja-JP" sz="2200" dirty="0" smtClean="0">
                <a:solidFill>
                  <a:schemeClr val="accent5">
                    <a:lumMod val="60000"/>
                    <a:lumOff val="40000"/>
                  </a:schemeClr>
                </a:solidFill>
                <a:ea typeface="+mj-ea"/>
              </a:rPr>
              <a:t>: Most marginalized </a:t>
            </a:r>
            <a:r>
              <a:rPr lang="en-US" altLang="ja-JP" sz="2200" dirty="0" smtClean="0">
                <a:solidFill>
                  <a:schemeClr val="tx2"/>
                </a:solidFill>
                <a:ea typeface="+mj-ea"/>
              </a:rPr>
              <a:t>&amp;</a:t>
            </a:r>
            <a:r>
              <a:rPr lang="en-US" altLang="ja-JP" sz="2200" dirty="0" smtClean="0">
                <a:solidFill>
                  <a:schemeClr val="accent5">
                    <a:lumMod val="60000"/>
                    <a:lumOff val="40000"/>
                  </a:schemeClr>
                </a:solidFill>
                <a:ea typeface="+mj-ea"/>
              </a:rPr>
              <a:t> most at risk</a:t>
            </a:r>
          </a:p>
          <a:p>
            <a:pPr marL="342900" indent="-342900">
              <a:lnSpc>
                <a:spcPts val="3600"/>
              </a:lnSpc>
              <a:spcBef>
                <a:spcPct val="20000"/>
              </a:spcBef>
              <a:buFontTx/>
              <a:buChar char="•"/>
            </a:pPr>
            <a:r>
              <a:rPr lang="en-US" altLang="ja-JP" sz="2200" dirty="0">
                <a:solidFill>
                  <a:schemeClr val="accent5">
                    <a:lumMod val="60000"/>
                    <a:lumOff val="40000"/>
                  </a:schemeClr>
                </a:solidFill>
              </a:rPr>
              <a:t>Deprived of </a:t>
            </a:r>
            <a:r>
              <a:rPr lang="en-US" altLang="ja-JP" sz="2200" dirty="0">
                <a:solidFill>
                  <a:schemeClr val="tx2"/>
                </a:solidFill>
              </a:rPr>
              <a:t>access to essential</a:t>
            </a:r>
            <a:r>
              <a:rPr lang="en-US" altLang="ja-JP" sz="2200" dirty="0">
                <a:solidFill>
                  <a:schemeClr val="accent5">
                    <a:lumMod val="60000"/>
                    <a:lumOff val="40000"/>
                  </a:schemeClr>
                </a:solidFill>
              </a:rPr>
              <a:t> services </a:t>
            </a:r>
            <a:r>
              <a:rPr lang="en-US" altLang="ja-JP" sz="2200" dirty="0">
                <a:solidFill>
                  <a:schemeClr val="tx2"/>
                </a:solidFill>
              </a:rPr>
              <a:t>to</a:t>
            </a:r>
            <a:r>
              <a:rPr lang="en-US" altLang="ja-JP" sz="2200" dirty="0">
                <a:solidFill>
                  <a:srgbClr val="93CDDD"/>
                </a:solidFill>
              </a:rPr>
              <a:t> survive </a:t>
            </a:r>
            <a:r>
              <a:rPr lang="en-US" altLang="ja-JP" sz="2200" dirty="0">
                <a:solidFill>
                  <a:schemeClr val="tx2"/>
                </a:solidFill>
              </a:rPr>
              <a:t>and</a:t>
            </a:r>
            <a:r>
              <a:rPr lang="en-US" altLang="ja-JP" sz="2200" dirty="0">
                <a:solidFill>
                  <a:srgbClr val="93CDDD"/>
                </a:solidFill>
              </a:rPr>
              <a:t> live in dignity</a:t>
            </a:r>
          </a:p>
          <a:p>
            <a:pPr marL="342900" indent="-342900" algn="l">
              <a:lnSpc>
                <a:spcPts val="3600"/>
              </a:lnSpc>
              <a:spcBef>
                <a:spcPct val="20000"/>
              </a:spcBef>
              <a:buFontTx/>
              <a:buChar char="•"/>
            </a:pPr>
            <a:r>
              <a:rPr lang="en-US" altLang="ja-JP" sz="2200" dirty="0" smtClean="0">
                <a:solidFill>
                  <a:schemeClr val="accent5">
                    <a:lumMod val="60000"/>
                    <a:lumOff val="40000"/>
                  </a:schemeClr>
                </a:solidFill>
                <a:ea typeface="+mj-ea"/>
              </a:rPr>
              <a:t>"Invisibility": </a:t>
            </a:r>
            <a:r>
              <a:rPr lang="en-US" altLang="ja-JP" sz="2200" dirty="0" smtClean="0">
                <a:solidFill>
                  <a:schemeClr val="tx2"/>
                </a:solidFill>
                <a:ea typeface="+mj-ea"/>
              </a:rPr>
              <a:t>But</a:t>
            </a:r>
            <a:r>
              <a:rPr lang="en-US" altLang="ja-JP" sz="2200" dirty="0" smtClean="0">
                <a:solidFill>
                  <a:schemeClr val="accent5">
                    <a:lumMod val="60000"/>
                    <a:lumOff val="40000"/>
                  </a:schemeClr>
                </a:solidFill>
                <a:ea typeface="+mj-ea"/>
              </a:rPr>
              <a:t> 1 in 4 </a:t>
            </a:r>
            <a:r>
              <a:rPr lang="en-US" altLang="ja-JP" sz="2200" dirty="0" smtClean="0">
                <a:solidFill>
                  <a:srgbClr val="EEECE1"/>
                </a:solidFill>
                <a:ea typeface="+mj-ea"/>
              </a:rPr>
              <a:t>people experience a mental health condition</a:t>
            </a:r>
          </a:p>
          <a:p>
            <a:pPr marL="342900" indent="-342900">
              <a:lnSpc>
                <a:spcPts val="3300"/>
              </a:lnSpc>
              <a:spcBef>
                <a:spcPct val="20000"/>
              </a:spcBef>
              <a:buFontTx/>
              <a:buChar char="•"/>
            </a:pPr>
            <a:r>
              <a:rPr lang="en-US" altLang="ja-JP" sz="2200" dirty="0" smtClean="0">
                <a:solidFill>
                  <a:schemeClr val="accent5">
                    <a:lumMod val="60000"/>
                    <a:lumOff val="40000"/>
                  </a:schemeClr>
                </a:solidFill>
              </a:rPr>
              <a:t>Stigma &amp; Discrimination</a:t>
            </a:r>
            <a:r>
              <a:rPr lang="en-US" altLang="ja-JP" sz="2200" dirty="0" smtClean="0">
                <a:solidFill>
                  <a:schemeClr val="tx2"/>
                </a:solidFill>
              </a:rPr>
              <a:t>: Barriers to complete</a:t>
            </a:r>
            <a:r>
              <a:rPr lang="en-US" altLang="ja-JP" sz="2200" dirty="0" smtClean="0">
                <a:solidFill>
                  <a:srgbClr val="93CDDD"/>
                </a:solidFill>
              </a:rPr>
              <a:t> education</a:t>
            </a:r>
          </a:p>
          <a:p>
            <a:pPr marL="342900" indent="-342900">
              <a:lnSpc>
                <a:spcPts val="3300"/>
              </a:lnSpc>
              <a:spcBef>
                <a:spcPct val="20000"/>
              </a:spcBef>
              <a:buFontTx/>
              <a:buChar char="•"/>
            </a:pPr>
            <a:r>
              <a:rPr lang="en-US" altLang="ja-JP" sz="2200" dirty="0" smtClean="0">
                <a:solidFill>
                  <a:srgbClr val="93CDDD"/>
                </a:solidFill>
              </a:rPr>
              <a:t>90</a:t>
            </a:r>
            <a:r>
              <a:rPr lang="en-US" altLang="ja-JP" sz="2200" dirty="0">
                <a:solidFill>
                  <a:srgbClr val="93CDDD"/>
                </a:solidFill>
              </a:rPr>
              <a:t>% </a:t>
            </a:r>
            <a:r>
              <a:rPr lang="en-US" altLang="ja-JP" sz="2200" dirty="0">
                <a:solidFill>
                  <a:schemeClr val="tx2"/>
                </a:solidFill>
              </a:rPr>
              <a:t>of persons with severe mental illnesses are</a:t>
            </a:r>
            <a:r>
              <a:rPr lang="en-US" altLang="ja-JP" sz="2200" dirty="0">
                <a:solidFill>
                  <a:srgbClr val="93CDDD"/>
                </a:solidFill>
              </a:rPr>
              <a:t> unemployed</a:t>
            </a:r>
          </a:p>
          <a:p>
            <a:pPr marL="342900" indent="-342900">
              <a:lnSpc>
                <a:spcPts val="3300"/>
              </a:lnSpc>
              <a:spcBef>
                <a:spcPct val="20000"/>
              </a:spcBef>
              <a:buFontTx/>
              <a:buChar char="•"/>
            </a:pPr>
            <a:r>
              <a:rPr lang="en-US" altLang="ja-JP" sz="2200" dirty="0">
                <a:solidFill>
                  <a:srgbClr val="93CDDD"/>
                </a:solidFill>
              </a:rPr>
              <a:t>80% </a:t>
            </a:r>
            <a:r>
              <a:rPr lang="en-US" altLang="ja-JP" sz="2200" dirty="0">
                <a:solidFill>
                  <a:srgbClr val="EEECE1"/>
                </a:solidFill>
              </a:rPr>
              <a:t>of persons </a:t>
            </a:r>
            <a:r>
              <a:rPr lang="en-US" altLang="ja-JP" sz="2200" dirty="0" smtClean="0">
                <a:solidFill>
                  <a:srgbClr val="EEECE1"/>
                </a:solidFill>
              </a:rPr>
              <a:t>w/ </a:t>
            </a:r>
            <a:r>
              <a:rPr lang="en-US" altLang="ja-JP" sz="2200" dirty="0">
                <a:solidFill>
                  <a:srgbClr val="EEECE1"/>
                </a:solidFill>
              </a:rPr>
              <a:t>mental illness </a:t>
            </a:r>
            <a:r>
              <a:rPr lang="en-US" altLang="ja-JP" sz="2200" dirty="0" err="1" smtClean="0">
                <a:solidFill>
                  <a:srgbClr val="EEECE1"/>
                </a:solidFill>
              </a:rPr>
              <a:t>do</a:t>
            </a:r>
            <a:r>
              <a:rPr lang="en-US" altLang="ja-JP" sz="2200" dirty="0" err="1" smtClean="0">
                <a:solidFill>
                  <a:srgbClr val="93CDDD"/>
                </a:solidFill>
              </a:rPr>
              <a:t>not</a:t>
            </a:r>
            <a:r>
              <a:rPr lang="en-US" altLang="ja-JP" sz="2200" dirty="0" smtClean="0">
                <a:solidFill>
                  <a:srgbClr val="93CDDD"/>
                </a:solidFill>
              </a:rPr>
              <a:t> receive</a:t>
            </a:r>
            <a:r>
              <a:rPr lang="en-US" altLang="ja-JP" sz="2200" dirty="0" smtClean="0">
                <a:solidFill>
                  <a:srgbClr val="EEECE1"/>
                </a:solidFill>
              </a:rPr>
              <a:t> </a:t>
            </a:r>
            <a:r>
              <a:rPr lang="en-US" altLang="ja-JP" sz="2200" dirty="0">
                <a:solidFill>
                  <a:srgbClr val="93CDDD"/>
                </a:solidFill>
              </a:rPr>
              <a:t>health services</a:t>
            </a:r>
            <a:r>
              <a:rPr lang="en-US" altLang="ja-JP" sz="2200" dirty="0">
                <a:solidFill>
                  <a:srgbClr val="EEECE1"/>
                </a:solidFill>
              </a:rPr>
              <a:t> in developing </a:t>
            </a:r>
            <a:r>
              <a:rPr lang="en-US" altLang="ja-JP" sz="2200" dirty="0" smtClean="0">
                <a:solidFill>
                  <a:srgbClr val="EEECE1"/>
                </a:solidFill>
              </a:rPr>
              <a:t>countries</a:t>
            </a:r>
          </a:p>
          <a:p>
            <a:pPr marL="342900" indent="-342900">
              <a:lnSpc>
                <a:spcPts val="3300"/>
              </a:lnSpc>
              <a:spcBef>
                <a:spcPct val="20000"/>
              </a:spcBef>
              <a:buFontTx/>
              <a:buChar char="•"/>
            </a:pPr>
            <a:r>
              <a:rPr lang="en-US" altLang="ja-JP" sz="2200" dirty="0" smtClean="0">
                <a:solidFill>
                  <a:srgbClr val="EEECE1"/>
                </a:solidFill>
              </a:rPr>
              <a:t>Human rights </a:t>
            </a:r>
            <a:r>
              <a:rPr lang="en-US" altLang="ja-JP" sz="2200" dirty="0" smtClean="0">
                <a:solidFill>
                  <a:schemeClr val="accent5">
                    <a:lumMod val="60000"/>
                    <a:lumOff val="40000"/>
                  </a:schemeClr>
                </a:solidFill>
              </a:rPr>
              <a:t>violation at health systems</a:t>
            </a:r>
            <a:r>
              <a:rPr lang="en-US" altLang="ja-JP" sz="2200" dirty="0" smtClean="0">
                <a:solidFill>
                  <a:srgbClr val="EEECE1"/>
                </a:solidFill>
              </a:rPr>
              <a:t> &amp; </a:t>
            </a:r>
            <a:r>
              <a:rPr lang="en-US" altLang="ja-JP" sz="2200" dirty="0" smtClean="0">
                <a:solidFill>
                  <a:schemeClr val="accent5">
                    <a:lumMod val="40000"/>
                    <a:lumOff val="60000"/>
                  </a:schemeClr>
                </a:solidFill>
              </a:rPr>
              <a:t>over-medicalization</a:t>
            </a:r>
          </a:p>
          <a:p>
            <a:pPr marL="342900" indent="-342900">
              <a:lnSpc>
                <a:spcPts val="3300"/>
              </a:lnSpc>
              <a:spcBef>
                <a:spcPct val="20000"/>
              </a:spcBef>
              <a:buFontTx/>
              <a:buChar char="•"/>
            </a:pPr>
            <a:r>
              <a:rPr lang="en-US" altLang="ja-JP" sz="2200" dirty="0" smtClean="0">
                <a:solidFill>
                  <a:schemeClr val="tx2"/>
                </a:solidFill>
              </a:rPr>
              <a:t>Can </a:t>
            </a:r>
            <a:r>
              <a:rPr lang="en-US" altLang="ja-JP" sz="2200" dirty="0">
                <a:solidFill>
                  <a:schemeClr val="tx2"/>
                </a:solidFill>
              </a:rPr>
              <a:t>be</a:t>
            </a:r>
            <a:r>
              <a:rPr lang="en-US" altLang="ja-JP" sz="2200" dirty="0">
                <a:solidFill>
                  <a:srgbClr val="93CDDD"/>
                </a:solidFill>
              </a:rPr>
              <a:t> abandoned </a:t>
            </a:r>
            <a:r>
              <a:rPr lang="en-US" altLang="ja-JP" sz="2200" dirty="0">
                <a:solidFill>
                  <a:schemeClr val="tx2"/>
                </a:solidFill>
              </a:rPr>
              <a:t>or left behind</a:t>
            </a:r>
            <a:r>
              <a:rPr lang="en-US" altLang="ja-JP" sz="2200" dirty="0">
                <a:solidFill>
                  <a:srgbClr val="93CDDD"/>
                </a:solidFill>
              </a:rPr>
              <a:t> in chain and </a:t>
            </a:r>
            <a:r>
              <a:rPr lang="en-US" altLang="ja-JP" sz="2200" dirty="0" smtClean="0">
                <a:solidFill>
                  <a:srgbClr val="93CDDD"/>
                </a:solidFill>
              </a:rPr>
              <a:t>locked </a:t>
            </a:r>
            <a:r>
              <a:rPr lang="en-US" altLang="ja-JP" sz="2200" dirty="0" smtClean="0">
                <a:solidFill>
                  <a:schemeClr val="tx2"/>
                </a:solidFill>
              </a:rPr>
              <a:t>in</a:t>
            </a:r>
            <a:r>
              <a:rPr lang="en-US" altLang="ja-JP" sz="2200" dirty="0" smtClean="0">
                <a:solidFill>
                  <a:srgbClr val="93CDDD"/>
                </a:solidFill>
              </a:rPr>
              <a:t> humanitarian crises</a:t>
            </a:r>
          </a:p>
          <a:p>
            <a:pPr marL="342900" indent="-342900">
              <a:lnSpc>
                <a:spcPts val="3300"/>
              </a:lnSpc>
              <a:spcBef>
                <a:spcPct val="20000"/>
              </a:spcBef>
              <a:buFontTx/>
              <a:buChar char="•"/>
            </a:pPr>
            <a:r>
              <a:rPr lang="en-US" altLang="ja-JP" sz="2200" dirty="0">
                <a:solidFill>
                  <a:schemeClr val="tx2"/>
                </a:solidFill>
              </a:rPr>
              <a:t>At risk of</a:t>
            </a:r>
            <a:r>
              <a:rPr lang="en-US" altLang="ja-JP" sz="2200" dirty="0">
                <a:solidFill>
                  <a:srgbClr val="93CDDD"/>
                </a:solidFill>
              </a:rPr>
              <a:t> sexual violence, physical assault, and murder</a:t>
            </a:r>
            <a:endParaRPr lang="en-US" altLang="ja-JP" sz="2200" dirty="0">
              <a:solidFill>
                <a:srgbClr val="EEECE1"/>
              </a:solidFill>
            </a:endParaRPr>
          </a:p>
          <a:p>
            <a:pPr marL="342900" indent="-342900">
              <a:lnSpc>
                <a:spcPts val="3300"/>
              </a:lnSpc>
              <a:spcBef>
                <a:spcPct val="20000"/>
              </a:spcBef>
              <a:buFontTx/>
              <a:buChar char="•"/>
            </a:pPr>
            <a:endParaRPr lang="en-US" altLang="ja-JP" sz="2200" dirty="0">
              <a:solidFill>
                <a:srgbClr val="93CDDD"/>
              </a:solidFill>
            </a:endParaRPr>
          </a:p>
        </p:txBody>
      </p:sp>
      <p:sp>
        <p:nvSpPr>
          <p:cNvPr id="5" name="TextBox 4"/>
          <p:cNvSpPr txBox="1"/>
          <p:nvPr/>
        </p:nvSpPr>
        <p:spPr>
          <a:xfrm>
            <a:off x="5623241" y="5976502"/>
            <a:ext cx="6085594" cy="584776"/>
          </a:xfrm>
          <a:prstGeom prst="rect">
            <a:avLst/>
          </a:prstGeom>
          <a:noFill/>
        </p:spPr>
        <p:txBody>
          <a:bodyPr wrap="square" rtlCol="0">
            <a:spAutoFit/>
          </a:bodyPr>
          <a:lstStyle/>
          <a:p>
            <a:r>
              <a:rPr lang="en-US" altLang="ja-JP" sz="1600" dirty="0" smtClean="0">
                <a:solidFill>
                  <a:schemeClr val="tx2"/>
                </a:solidFill>
              </a:rPr>
              <a:t>Mental Health</a:t>
            </a:r>
            <a:r>
              <a:rPr lang="ja-JP" altLang="en-US" sz="1600" dirty="0" smtClean="0">
                <a:solidFill>
                  <a:schemeClr val="tx2"/>
                </a:solidFill>
              </a:rPr>
              <a:t> </a:t>
            </a:r>
            <a:r>
              <a:rPr lang="en-US" altLang="ja-JP" sz="1600" dirty="0" smtClean="0">
                <a:solidFill>
                  <a:schemeClr val="tx2"/>
                </a:solidFill>
              </a:rPr>
              <a:t>Action</a:t>
            </a:r>
            <a:r>
              <a:rPr lang="ja-JP" altLang="en-US" sz="1600" dirty="0" smtClean="0">
                <a:solidFill>
                  <a:schemeClr val="tx2"/>
                </a:solidFill>
              </a:rPr>
              <a:t> </a:t>
            </a:r>
            <a:r>
              <a:rPr lang="en-US" altLang="ja-JP" sz="1600" dirty="0" smtClean="0">
                <a:solidFill>
                  <a:schemeClr val="tx2"/>
                </a:solidFill>
              </a:rPr>
              <a:t>Plan</a:t>
            </a:r>
            <a:r>
              <a:rPr lang="en-US" sz="1600" dirty="0" smtClean="0">
                <a:solidFill>
                  <a:schemeClr val="tx2"/>
                </a:solidFill>
              </a:rPr>
              <a:t>, WHO. 2013; World Report on Disability, WHO. 2011; </a:t>
            </a:r>
            <a:r>
              <a:rPr lang="en-US" altLang="ja-JP" sz="1600" dirty="0">
                <a:solidFill>
                  <a:schemeClr val="tx2"/>
                </a:solidFill>
              </a:rPr>
              <a:t>Out of the Shadows, World Bank Group &amp; WHO. 2016</a:t>
            </a:r>
            <a:endParaRPr lang="en-MY" sz="1600" dirty="0">
              <a:solidFill>
                <a:schemeClr val="tx2"/>
              </a:solidFill>
            </a:endParaRPr>
          </a:p>
        </p:txBody>
      </p:sp>
    </p:spTree>
    <p:extLst>
      <p:ext uri="{BB962C8B-B14F-4D97-AF65-F5344CB8AC3E}">
        <p14:creationId xmlns:p14="http://schemas.microsoft.com/office/powerpoint/2010/main" val="80345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2476645" y="412406"/>
            <a:ext cx="7286625" cy="526170"/>
          </a:xfrm>
          <a:prstGeom prst="rect">
            <a:avLst/>
          </a:prstGeom>
          <a:noFill/>
          <a:ln w="9525">
            <a:noFill/>
            <a:miter lim="800000"/>
            <a:headEnd/>
            <a:tailEnd/>
          </a:ln>
        </p:spPr>
        <p:txBody>
          <a:bodyPr lIns="92075" tIns="46038" rIns="92075" bIns="46038"/>
          <a:lstStyle/>
          <a:p>
            <a:pPr algn="ctr">
              <a:lnSpc>
                <a:spcPct val="50000"/>
              </a:lnSpc>
              <a:spcBef>
                <a:spcPct val="20000"/>
              </a:spcBef>
            </a:pPr>
            <a:r>
              <a:rPr lang="en-US" altLang="ja-JP" sz="3200" dirty="0" smtClean="0">
                <a:solidFill>
                  <a:srgbClr val="EEECE1"/>
                </a:solidFill>
                <a:ea typeface="ＭＳ Ｐゴシック" charset="-128"/>
                <a:cs typeface="Arial" charset="0"/>
              </a:rPr>
              <a:t>Increasing Successes</a:t>
            </a:r>
          </a:p>
          <a:p>
            <a:pPr algn="ctr">
              <a:lnSpc>
                <a:spcPct val="50000"/>
              </a:lnSpc>
              <a:spcBef>
                <a:spcPct val="20000"/>
              </a:spcBef>
            </a:pPr>
            <a:endParaRPr lang="en-US" altLang="ja-JP" sz="3200" dirty="0" smtClean="0">
              <a:solidFill>
                <a:srgbClr val="EEECE1"/>
              </a:solidFill>
              <a:ea typeface="ＭＳ Ｐゴシック" charset="-128"/>
              <a:cs typeface="Arial" charset="0"/>
            </a:endParaRPr>
          </a:p>
        </p:txBody>
      </p:sp>
      <p:sp>
        <p:nvSpPr>
          <p:cNvPr id="11268" name="Rectangle 3"/>
          <p:cNvSpPr txBox="1">
            <a:spLocks noChangeArrowheads="1"/>
          </p:cNvSpPr>
          <p:nvPr/>
        </p:nvSpPr>
        <p:spPr bwMode="auto">
          <a:xfrm>
            <a:off x="1265710" y="1665930"/>
            <a:ext cx="10199341" cy="3035964"/>
          </a:xfrm>
          <a:prstGeom prst="rect">
            <a:avLst/>
          </a:prstGeom>
          <a:noFill/>
          <a:ln w="9525">
            <a:noFill/>
            <a:miter lim="800000"/>
            <a:headEnd/>
            <a:tailEnd/>
          </a:ln>
        </p:spPr>
        <p:txBody>
          <a:bodyPr/>
          <a:lstStyle/>
          <a:p>
            <a:pPr marL="342900" indent="-342900">
              <a:lnSpc>
                <a:spcPts val="3300"/>
              </a:lnSpc>
              <a:spcBef>
                <a:spcPct val="20000"/>
              </a:spcBef>
              <a:buFontTx/>
              <a:buChar char="•"/>
            </a:pPr>
            <a:r>
              <a:rPr lang="en-US" altLang="ja-JP" sz="2200" dirty="0" smtClean="0"/>
              <a:t>Many </a:t>
            </a:r>
            <a:r>
              <a:rPr lang="en-US" altLang="ja-JP" sz="2200" dirty="0" smtClean="0">
                <a:solidFill>
                  <a:schemeClr val="accent5">
                    <a:lumMod val="60000"/>
                    <a:lumOff val="40000"/>
                  </a:schemeClr>
                </a:solidFill>
              </a:rPr>
              <a:t>good practices</a:t>
            </a:r>
            <a:r>
              <a:rPr lang="en-US" altLang="ja-JP" sz="2200" dirty="0" smtClean="0"/>
              <a:t> shared</a:t>
            </a:r>
          </a:p>
          <a:p>
            <a:pPr marL="342900" indent="-342900">
              <a:lnSpc>
                <a:spcPts val="3300"/>
              </a:lnSpc>
              <a:spcBef>
                <a:spcPct val="20000"/>
              </a:spcBef>
              <a:buFontTx/>
              <a:buChar char="•"/>
            </a:pPr>
            <a:r>
              <a:rPr lang="en-US" altLang="ja-JP" sz="2200" dirty="0" smtClean="0"/>
              <a:t>Efforts by </a:t>
            </a:r>
            <a:r>
              <a:rPr lang="en-US" altLang="ja-JP" sz="2200" dirty="0" smtClean="0">
                <a:solidFill>
                  <a:schemeClr val="accent5">
                    <a:lumMod val="60000"/>
                    <a:lumOff val="40000"/>
                  </a:schemeClr>
                </a:solidFill>
              </a:rPr>
              <a:t>organizations of persons with psychosocial disabilities</a:t>
            </a:r>
          </a:p>
          <a:p>
            <a:pPr marL="342900" indent="-342900">
              <a:lnSpc>
                <a:spcPts val="3300"/>
              </a:lnSpc>
              <a:spcBef>
                <a:spcPct val="20000"/>
              </a:spcBef>
              <a:buFontTx/>
              <a:buChar char="•"/>
            </a:pPr>
            <a:r>
              <a:rPr lang="en-US" altLang="ja-JP" sz="2200" dirty="0" smtClean="0">
                <a:solidFill>
                  <a:schemeClr val="accent5">
                    <a:lumMod val="60000"/>
                    <a:lumOff val="40000"/>
                  </a:schemeClr>
                </a:solidFill>
              </a:rPr>
              <a:t>Inclusion </a:t>
            </a:r>
            <a:r>
              <a:rPr lang="en-US" altLang="ja-JP" sz="2200" dirty="0" smtClean="0">
                <a:solidFill>
                  <a:schemeClr val="tx2"/>
                </a:solidFill>
              </a:rPr>
              <a:t>of</a:t>
            </a:r>
            <a:r>
              <a:rPr lang="en-US" altLang="ja-JP" sz="2200" dirty="0" smtClean="0">
                <a:solidFill>
                  <a:schemeClr val="accent5">
                    <a:lumMod val="60000"/>
                    <a:lumOff val="40000"/>
                  </a:schemeClr>
                </a:solidFill>
              </a:rPr>
              <a:t> mental well-being </a:t>
            </a:r>
            <a:r>
              <a:rPr lang="en-US" altLang="ja-JP" sz="2200" dirty="0" smtClean="0">
                <a:solidFill>
                  <a:schemeClr val="tx2"/>
                </a:solidFill>
              </a:rPr>
              <a:t>in</a:t>
            </a:r>
            <a:r>
              <a:rPr lang="en-US" altLang="ja-JP" sz="2200" dirty="0" smtClean="0">
                <a:solidFill>
                  <a:schemeClr val="accent5">
                    <a:lumMod val="60000"/>
                    <a:lumOff val="40000"/>
                  </a:schemeClr>
                </a:solidFill>
              </a:rPr>
              <a:t> SDGs</a:t>
            </a:r>
            <a:r>
              <a:rPr lang="en-US" altLang="ja-JP" sz="2200" dirty="0" smtClean="0"/>
              <a:t> (SDG3.4) as well as  </a:t>
            </a:r>
            <a:r>
              <a:rPr lang="en-US" altLang="ja-JP" sz="2200" dirty="0" smtClean="0">
                <a:solidFill>
                  <a:schemeClr val="accent5">
                    <a:lumMod val="60000"/>
                    <a:lumOff val="40000"/>
                  </a:schemeClr>
                </a:solidFill>
              </a:rPr>
              <a:t>psychosocial support  </a:t>
            </a:r>
            <a:r>
              <a:rPr lang="en-US" altLang="ja-JP" sz="2200" dirty="0" smtClean="0">
                <a:solidFill>
                  <a:schemeClr val="tx2"/>
                </a:solidFill>
              </a:rPr>
              <a:t>in</a:t>
            </a:r>
            <a:r>
              <a:rPr lang="en-US" altLang="ja-JP" sz="2200" dirty="0" smtClean="0"/>
              <a:t> the </a:t>
            </a:r>
            <a:r>
              <a:rPr lang="en-US" altLang="ja-JP" sz="2200" dirty="0" smtClean="0">
                <a:solidFill>
                  <a:schemeClr val="accent5">
                    <a:lumMod val="60000"/>
                    <a:lumOff val="40000"/>
                  </a:schemeClr>
                </a:solidFill>
              </a:rPr>
              <a:t>Sendai Framework for Disaster Risk Reduction</a:t>
            </a:r>
          </a:p>
          <a:p>
            <a:pPr marL="342900" indent="-342900">
              <a:lnSpc>
                <a:spcPts val="3300"/>
              </a:lnSpc>
              <a:spcBef>
                <a:spcPct val="20000"/>
              </a:spcBef>
              <a:buFontTx/>
              <a:buChar char="•"/>
            </a:pPr>
            <a:r>
              <a:rPr lang="en-US" altLang="ja-JP" sz="2200" dirty="0" smtClean="0">
                <a:solidFill>
                  <a:schemeClr val="accent5">
                    <a:lumMod val="60000"/>
                    <a:lumOff val="40000"/>
                  </a:schemeClr>
                </a:solidFill>
              </a:rPr>
              <a:t>More people are getting involved </a:t>
            </a:r>
            <a:r>
              <a:rPr lang="en-US" altLang="ja-JP" sz="2200" dirty="0" smtClean="0">
                <a:solidFill>
                  <a:schemeClr val="tx2"/>
                </a:solidFill>
              </a:rPr>
              <a:t>(though we need more inclusion)</a:t>
            </a:r>
          </a:p>
          <a:p>
            <a:pPr marL="342900" indent="-342900">
              <a:lnSpc>
                <a:spcPts val="3300"/>
              </a:lnSpc>
              <a:spcBef>
                <a:spcPct val="20000"/>
              </a:spcBef>
              <a:buFontTx/>
              <a:buChar char="•"/>
            </a:pPr>
            <a:endParaRPr lang="en-US" altLang="ja-JP" sz="2200" dirty="0"/>
          </a:p>
        </p:txBody>
      </p:sp>
      <p:pic>
        <p:nvPicPr>
          <p:cNvPr id="6" name="図 5"/>
          <p:cNvPicPr>
            <a:picLocks noChangeAspect="1"/>
          </p:cNvPicPr>
          <p:nvPr/>
        </p:nvPicPr>
        <p:blipFill>
          <a:blip r:embed="rId3"/>
          <a:stretch>
            <a:fillRect/>
          </a:stretch>
        </p:blipFill>
        <p:spPr>
          <a:xfrm>
            <a:off x="592253" y="5429249"/>
            <a:ext cx="11191875" cy="1428751"/>
          </a:xfrm>
          <a:prstGeom prst="rect">
            <a:avLst/>
          </a:prstGeom>
        </p:spPr>
      </p:pic>
      <p:sp>
        <p:nvSpPr>
          <p:cNvPr id="7" name="テキスト ボックス 6"/>
          <p:cNvSpPr txBox="1"/>
          <p:nvPr/>
        </p:nvSpPr>
        <p:spPr>
          <a:xfrm>
            <a:off x="9337961" y="5511403"/>
            <a:ext cx="1068780" cy="369332"/>
          </a:xfrm>
          <a:prstGeom prst="rect">
            <a:avLst/>
          </a:prstGeom>
          <a:noFill/>
        </p:spPr>
        <p:txBody>
          <a:bodyPr wrap="square" rtlCol="0">
            <a:spAutoFit/>
          </a:bodyPr>
          <a:lstStyle/>
          <a:p>
            <a:r>
              <a:rPr kumimoji="1" lang="en-US" altLang="ja-JP" dirty="0">
                <a:solidFill>
                  <a:schemeClr val="bg1"/>
                </a:solidFill>
              </a:rPr>
              <a:t>(</a:t>
            </a:r>
            <a:r>
              <a:rPr kumimoji="1" lang="en-US" altLang="ja-JP" dirty="0" smtClean="0">
                <a:solidFill>
                  <a:schemeClr val="bg1"/>
                </a:solidFill>
              </a:rPr>
              <a:t>C) UN</a:t>
            </a:r>
            <a:endParaRPr kumimoji="1" lang="ja-JP" altLang="en-US" dirty="0">
              <a:solidFill>
                <a:schemeClr val="bg1"/>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9584" y="409452"/>
            <a:ext cx="8299360" cy="941539"/>
          </a:xfrm>
        </p:spPr>
        <p:txBody>
          <a:bodyPr>
            <a:noAutofit/>
          </a:bodyPr>
          <a:lstStyle/>
          <a:p>
            <a:pPr>
              <a:defRPr/>
            </a:pPr>
            <a:r>
              <a:rPr lang="en-US" altLang="ja-JP" sz="2900" dirty="0" smtClean="0">
                <a:solidFill>
                  <a:srgbClr val="EEECE1"/>
                </a:solidFill>
              </a:rPr>
              <a:t>Recent UN Efforts on Mental &amp; Intellectual Disabilities </a:t>
            </a:r>
          </a:p>
        </p:txBody>
      </p:sp>
      <p:sp>
        <p:nvSpPr>
          <p:cNvPr id="186371" name="Content Placeholder 2"/>
          <p:cNvSpPr>
            <a:spLocks noGrp="1"/>
          </p:cNvSpPr>
          <p:nvPr>
            <p:ph idx="4294967295"/>
          </p:nvPr>
        </p:nvSpPr>
        <p:spPr>
          <a:xfrm>
            <a:off x="1685368" y="1172585"/>
            <a:ext cx="10413730" cy="5389581"/>
          </a:xfrm>
        </p:spPr>
        <p:txBody>
          <a:bodyPr>
            <a:noAutofit/>
          </a:bodyPr>
          <a:lstStyle/>
          <a:p>
            <a:pPr marL="0">
              <a:lnSpc>
                <a:spcPts val="2400"/>
              </a:lnSpc>
              <a:spcBef>
                <a:spcPts val="0"/>
              </a:spcBef>
              <a:buSzTx/>
              <a:defRPr/>
            </a:pPr>
            <a:endParaRPr lang="en-US" altLang="ja-JP" sz="2200" dirty="0" smtClean="0">
              <a:ea typeface="ＭＳ Ｐゴシック" charset="-128"/>
            </a:endParaRPr>
          </a:p>
          <a:p>
            <a:pPr marL="0" indent="0">
              <a:lnSpc>
                <a:spcPts val="2400"/>
              </a:lnSpc>
              <a:spcBef>
                <a:spcPts val="0"/>
              </a:spcBef>
              <a:buSzTx/>
              <a:buNone/>
              <a:tabLst>
                <a:tab pos="446088" algn="l"/>
              </a:tabLst>
              <a:defRPr/>
            </a:pPr>
            <a:r>
              <a:rPr lang="en-US" altLang="ja-JP" sz="2800" dirty="0" smtClean="0">
                <a:solidFill>
                  <a:srgbClr val="32CECA"/>
                </a:solidFill>
                <a:ea typeface="ＭＳ Ｐゴシック" charset="-128"/>
              </a:rPr>
              <a:t>  </a:t>
            </a:r>
            <a:endParaRPr lang="en-US" altLang="ja-JP" sz="2800" dirty="0">
              <a:ea typeface="ＭＳ Ｐゴシック" charset="-128"/>
            </a:endParaRPr>
          </a:p>
        </p:txBody>
      </p:sp>
      <p:sp>
        <p:nvSpPr>
          <p:cNvPr id="15364" name="Footer Placeholder 3"/>
          <p:cNvSpPr txBox="1">
            <a:spLocks noGrp="1"/>
          </p:cNvSpPr>
          <p:nvPr/>
        </p:nvSpPr>
        <p:spPr bwMode="auto">
          <a:xfrm>
            <a:off x="5403526" y="6263821"/>
            <a:ext cx="4656961" cy="63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MY" altLang="ja-JP" sz="1400" dirty="0">
                <a:solidFill>
                  <a:schemeClr val="tx2"/>
                </a:solidFill>
              </a:rPr>
              <a:t>Mental Health, Well-being and Disability: </a:t>
            </a:r>
            <a:r>
              <a:rPr lang="en-MY" altLang="ja-JP" sz="1400" dirty="0" smtClean="0">
                <a:solidFill>
                  <a:schemeClr val="tx2"/>
                </a:solidFill>
              </a:rPr>
              <a:t>Key </a:t>
            </a:r>
            <a:r>
              <a:rPr lang="en-MY" altLang="ja-JP" sz="1400" dirty="0">
                <a:solidFill>
                  <a:schemeClr val="tx2"/>
                </a:solidFill>
              </a:rPr>
              <a:t>UN Resolutions </a:t>
            </a:r>
            <a:r>
              <a:rPr lang="en-US" altLang="ja-JP" sz="1400" dirty="0">
                <a:solidFill>
                  <a:schemeClr val="tx2"/>
                </a:solidFill>
              </a:rPr>
              <a:t>&amp;</a:t>
            </a:r>
            <a:r>
              <a:rPr lang="en-MY" altLang="ja-JP" sz="1400" dirty="0">
                <a:solidFill>
                  <a:schemeClr val="tx2"/>
                </a:solidFill>
              </a:rPr>
              <a:t> Documents (Utokyo</a:t>
            </a:r>
            <a:r>
              <a:rPr lang="en-US" altLang="ja-JP" sz="1400" dirty="0">
                <a:solidFill>
                  <a:schemeClr val="tx2"/>
                </a:solidFill>
              </a:rPr>
              <a:t> &amp; UN</a:t>
            </a:r>
            <a:r>
              <a:rPr lang="en-MY" altLang="ja-JP" sz="1400" dirty="0">
                <a:solidFill>
                  <a:schemeClr val="tx2"/>
                </a:solidFill>
              </a:rPr>
              <a:t>, 2015)</a:t>
            </a:r>
          </a:p>
          <a:p>
            <a:pPr eaLnBrk="1" hangingPunct="1"/>
            <a:endParaRPr lang="ja-JP" altLang="ja-JP" sz="1400" dirty="0">
              <a:solidFill>
                <a:srgbClr val="FFFFFF"/>
              </a:solidFill>
              <a:ea typeface="MS PGothic" pitchFamily="34" charset="-128"/>
            </a:endParaRPr>
          </a:p>
        </p:txBody>
      </p:sp>
      <p:sp>
        <p:nvSpPr>
          <p:cNvPr id="4" name="Rectangle 3"/>
          <p:cNvSpPr/>
          <p:nvPr/>
        </p:nvSpPr>
        <p:spPr>
          <a:xfrm>
            <a:off x="1124093" y="1350991"/>
            <a:ext cx="10034337" cy="5847755"/>
          </a:xfrm>
          <a:prstGeom prst="rect">
            <a:avLst/>
          </a:prstGeom>
        </p:spPr>
        <p:txBody>
          <a:bodyPr wrap="square">
            <a:spAutoFit/>
          </a:bodyPr>
          <a:lstStyle/>
          <a:p>
            <a:pPr marL="342900" indent="-342900">
              <a:buFont typeface="Arial" charset="0"/>
              <a:buChar char="•"/>
            </a:pPr>
            <a:r>
              <a:rPr lang="en-US" altLang="ja-JP" sz="2200" dirty="0" smtClean="0">
                <a:solidFill>
                  <a:schemeClr val="accent5">
                    <a:lumMod val="60000"/>
                    <a:lumOff val="40000"/>
                  </a:schemeClr>
                </a:solidFill>
              </a:rPr>
              <a:t>Policy Analysis on Mental Well-being and Development</a:t>
            </a:r>
            <a:r>
              <a:rPr lang="en-US" altLang="ja-JP" sz="2200" dirty="0" smtClean="0">
                <a:solidFill>
                  <a:schemeClr val="accent5"/>
                </a:solidFill>
              </a:rPr>
              <a:t> </a:t>
            </a:r>
          </a:p>
          <a:p>
            <a:r>
              <a:rPr lang="en-US" altLang="ja-JP" sz="2200" dirty="0">
                <a:solidFill>
                  <a:schemeClr val="accent5"/>
                </a:solidFill>
              </a:rPr>
              <a:t> </a:t>
            </a:r>
            <a:r>
              <a:rPr lang="en-US" altLang="ja-JP" sz="2200" dirty="0" smtClean="0">
                <a:solidFill>
                  <a:schemeClr val="accent5"/>
                </a:solidFill>
              </a:rPr>
              <a:t>     </a:t>
            </a:r>
            <a:r>
              <a:rPr lang="en-US" altLang="ja-JP" sz="2200" dirty="0" smtClean="0">
                <a:solidFill>
                  <a:schemeClr val="tx2"/>
                </a:solidFill>
              </a:rPr>
              <a:t>(UN, WHO, 2010)</a:t>
            </a:r>
          </a:p>
          <a:p>
            <a:pPr marL="171450" indent="-171450">
              <a:buFont typeface="Arial" charset="0"/>
              <a:buChar char="•"/>
            </a:pPr>
            <a:endParaRPr lang="en-US" altLang="ja-JP" sz="1100" dirty="0" smtClean="0">
              <a:solidFill>
                <a:schemeClr val="accent5"/>
              </a:solidFill>
            </a:endParaRPr>
          </a:p>
          <a:p>
            <a:pPr marL="342900" indent="-342900">
              <a:buFont typeface="Arial" charset="0"/>
              <a:buChar char="•"/>
            </a:pPr>
            <a:r>
              <a:rPr lang="en-US" altLang="ja-JP" sz="2200" dirty="0" smtClean="0">
                <a:solidFill>
                  <a:schemeClr val="accent5">
                    <a:lumMod val="60000"/>
                    <a:lumOff val="40000"/>
                  </a:schemeClr>
                </a:solidFill>
              </a:rPr>
              <a:t>Int'l Day of Persons with Disabilities Panel Discussions </a:t>
            </a:r>
            <a:r>
              <a:rPr lang="en-US" altLang="ja-JP" sz="2200" dirty="0" smtClean="0">
                <a:solidFill>
                  <a:schemeClr val="tx2"/>
                </a:solidFill>
              </a:rPr>
              <a:t>on Mental Well-being &amp; Disability</a:t>
            </a:r>
            <a:r>
              <a:rPr lang="en-US" altLang="ja-JP" sz="2200" dirty="0" smtClean="0">
                <a:solidFill>
                  <a:schemeClr val="accent5">
                    <a:lumMod val="60000"/>
                    <a:lumOff val="40000"/>
                  </a:schemeClr>
                </a:solidFill>
              </a:rPr>
              <a:t> </a:t>
            </a:r>
            <a:r>
              <a:rPr lang="en-US" altLang="ja-JP" sz="2200" dirty="0" smtClean="0">
                <a:solidFill>
                  <a:srgbClr val="EEECE1"/>
                </a:solidFill>
              </a:rPr>
              <a:t>(NY, 2013, 14, 15)</a:t>
            </a:r>
          </a:p>
          <a:p>
            <a:pPr marL="171450" indent="-171450">
              <a:buFont typeface="Arial" charset="0"/>
              <a:buChar char="•"/>
            </a:pPr>
            <a:endParaRPr lang="en-US" altLang="ja-JP" sz="1100" dirty="0">
              <a:solidFill>
                <a:schemeClr val="accent5">
                  <a:lumMod val="60000"/>
                  <a:lumOff val="40000"/>
                </a:schemeClr>
              </a:solidFill>
            </a:endParaRPr>
          </a:p>
          <a:p>
            <a:pPr marL="342900" indent="-342900">
              <a:buFont typeface="Arial" charset="0"/>
              <a:buChar char="•"/>
            </a:pPr>
            <a:r>
              <a:rPr lang="en-US" altLang="ja-JP" sz="2200" dirty="0" smtClean="0">
                <a:solidFill>
                  <a:schemeClr val="accent5">
                    <a:lumMod val="60000"/>
                    <a:lumOff val="40000"/>
                  </a:schemeClr>
                </a:solidFill>
              </a:rPr>
              <a:t>Expert Group Meetings (EGM)</a:t>
            </a:r>
          </a:p>
          <a:p>
            <a:r>
              <a:rPr lang="en-US" altLang="ja-JP" sz="2200" dirty="0">
                <a:solidFill>
                  <a:schemeClr val="tx2"/>
                </a:solidFill>
              </a:rPr>
              <a:t> </a:t>
            </a:r>
            <a:r>
              <a:rPr lang="en-US" altLang="ja-JP" sz="2200" dirty="0" smtClean="0">
                <a:solidFill>
                  <a:schemeClr val="tx2"/>
                </a:solidFill>
              </a:rPr>
              <a:t>     1. EGM on Mental Well-being, Disability &amp; </a:t>
            </a:r>
            <a:r>
              <a:rPr lang="en-US" altLang="ja-JP" sz="2200" dirty="0" smtClean="0">
                <a:solidFill>
                  <a:schemeClr val="accent5">
                    <a:lumMod val="60000"/>
                    <a:lumOff val="40000"/>
                  </a:schemeClr>
                </a:solidFill>
              </a:rPr>
              <a:t>Development</a:t>
            </a:r>
            <a:r>
              <a:rPr lang="en-US" altLang="ja-JP" sz="2200" dirty="0" smtClean="0">
                <a:solidFill>
                  <a:schemeClr val="tx2"/>
                </a:solidFill>
              </a:rPr>
              <a:t>  (Kuala Lumper, 2013)</a:t>
            </a:r>
          </a:p>
          <a:p>
            <a:r>
              <a:rPr lang="en-US" altLang="ja-JP" sz="2200" dirty="0">
                <a:solidFill>
                  <a:schemeClr val="tx2"/>
                </a:solidFill>
              </a:rPr>
              <a:t> </a:t>
            </a:r>
            <a:r>
              <a:rPr lang="en-US" altLang="ja-JP" sz="2200" dirty="0" smtClean="0">
                <a:solidFill>
                  <a:schemeClr val="tx2"/>
                </a:solidFill>
              </a:rPr>
              <a:t>     2. </a:t>
            </a:r>
            <a:r>
              <a:rPr lang="en-US" altLang="ja-JP" sz="2200" dirty="0" smtClean="0">
                <a:solidFill>
                  <a:srgbClr val="EEECE1"/>
                </a:solidFill>
              </a:rPr>
              <a:t>EGM on Mental Well-being, Disability &amp; </a:t>
            </a:r>
            <a:r>
              <a:rPr lang="en-US" altLang="ja-JP" sz="2200" dirty="0" smtClean="0">
                <a:solidFill>
                  <a:schemeClr val="accent5">
                    <a:lumMod val="60000"/>
                    <a:lumOff val="40000"/>
                  </a:schemeClr>
                </a:solidFill>
              </a:rPr>
              <a:t>Disaster Risk Reduction</a:t>
            </a:r>
            <a:r>
              <a:rPr lang="en-US" altLang="ja-JP" sz="2200" dirty="0" smtClean="0">
                <a:solidFill>
                  <a:srgbClr val="EEECE1"/>
                </a:solidFill>
              </a:rPr>
              <a:t>  (Tokyo, 2014)</a:t>
            </a:r>
          </a:p>
          <a:p>
            <a:r>
              <a:rPr lang="en-US" altLang="ja-JP" sz="2200" dirty="0">
                <a:solidFill>
                  <a:srgbClr val="EEECE1"/>
                </a:solidFill>
              </a:rPr>
              <a:t> </a:t>
            </a:r>
            <a:r>
              <a:rPr lang="en-US" altLang="ja-JP" sz="2200" dirty="0" smtClean="0">
                <a:solidFill>
                  <a:srgbClr val="EEECE1"/>
                </a:solidFill>
              </a:rPr>
              <a:t>     3. EGM on Mental Well-being, Disability &amp; </a:t>
            </a:r>
            <a:r>
              <a:rPr lang="en-US" altLang="ja-JP" sz="2200" dirty="0" smtClean="0">
                <a:solidFill>
                  <a:schemeClr val="accent5">
                    <a:lumMod val="60000"/>
                    <a:lumOff val="40000"/>
                  </a:schemeClr>
                </a:solidFill>
              </a:rPr>
              <a:t>Humanitarian Action</a:t>
            </a:r>
            <a:r>
              <a:rPr lang="en-US" altLang="ja-JP" sz="2200" dirty="0" smtClean="0">
                <a:solidFill>
                  <a:srgbClr val="EEECE1"/>
                </a:solidFill>
              </a:rPr>
              <a:t>  (Manila, 2016)</a:t>
            </a:r>
            <a:endParaRPr lang="en-US" altLang="ja-JP" sz="2200" dirty="0">
              <a:solidFill>
                <a:srgbClr val="EEECE1"/>
              </a:solidFill>
            </a:endParaRPr>
          </a:p>
          <a:p>
            <a:pPr marL="171450" indent="-171450">
              <a:buFont typeface="Arial" charset="0"/>
              <a:buChar char="•"/>
            </a:pPr>
            <a:endParaRPr lang="en-US" altLang="ja-JP" sz="1100" dirty="0">
              <a:solidFill>
                <a:schemeClr val="accent5">
                  <a:lumMod val="60000"/>
                  <a:lumOff val="40000"/>
                </a:schemeClr>
              </a:solidFill>
            </a:endParaRPr>
          </a:p>
          <a:p>
            <a:pPr marL="342900" indent="-342900">
              <a:buFont typeface="Arial" charset="0"/>
              <a:buChar char="•"/>
            </a:pPr>
            <a:r>
              <a:rPr lang="en-US" altLang="ja-JP" sz="2200" dirty="0" smtClean="0">
                <a:solidFill>
                  <a:schemeClr val="accent5">
                    <a:lumMod val="60000"/>
                    <a:lumOff val="40000"/>
                  </a:schemeClr>
                </a:solidFill>
              </a:rPr>
              <a:t>Integration into Key Global Conferences</a:t>
            </a:r>
          </a:p>
          <a:p>
            <a:r>
              <a:rPr lang="en-US" altLang="ja-JP" sz="2200" dirty="0" smtClean="0">
                <a:solidFill>
                  <a:schemeClr val="tx2"/>
                </a:solidFill>
              </a:rPr>
              <a:t>     - World Conference on Disaster Risk Reduction (Sendai, 2015)</a:t>
            </a:r>
          </a:p>
          <a:p>
            <a:r>
              <a:rPr lang="en-US" altLang="ja-JP" sz="2200" dirty="0">
                <a:solidFill>
                  <a:schemeClr val="tx2"/>
                </a:solidFill>
              </a:rPr>
              <a:t> </a:t>
            </a:r>
            <a:r>
              <a:rPr lang="en-US" altLang="ja-JP" sz="2200" dirty="0" smtClean="0">
                <a:solidFill>
                  <a:schemeClr val="tx2"/>
                </a:solidFill>
              </a:rPr>
              <a:t>    - World Humanitarian Summit  (Istanbul, 2016)</a:t>
            </a:r>
          </a:p>
          <a:p>
            <a:r>
              <a:rPr lang="en-US" altLang="ja-JP" sz="2200" dirty="0">
                <a:solidFill>
                  <a:schemeClr val="tx2"/>
                </a:solidFill>
              </a:rPr>
              <a:t> </a:t>
            </a:r>
            <a:r>
              <a:rPr lang="en-US" altLang="ja-JP" sz="2200" dirty="0" smtClean="0">
                <a:solidFill>
                  <a:schemeClr val="tx2"/>
                </a:solidFill>
              </a:rPr>
              <a:t>    - CRPD Conference of State Parties (NY, 2016)</a:t>
            </a:r>
          </a:p>
          <a:p>
            <a:r>
              <a:rPr lang="en-US" altLang="ja-JP" sz="2200" dirty="0">
                <a:solidFill>
                  <a:schemeClr val="tx2"/>
                </a:solidFill>
              </a:rPr>
              <a:t> </a:t>
            </a:r>
            <a:r>
              <a:rPr lang="en-US" altLang="ja-JP" sz="2200" dirty="0" smtClean="0">
                <a:solidFill>
                  <a:schemeClr val="tx2"/>
                </a:solidFill>
              </a:rPr>
              <a:t>    - Habitat III (Quito, 2016)     </a:t>
            </a:r>
            <a:endParaRPr lang="en-US" altLang="ja-JP" sz="2200" dirty="0">
              <a:solidFill>
                <a:schemeClr val="tx2"/>
              </a:solidFill>
            </a:endParaRPr>
          </a:p>
          <a:p>
            <a:endParaRPr lang="en-US" altLang="ja-JP" sz="2200" dirty="0" smtClean="0">
              <a:solidFill>
                <a:srgbClr val="EEECE1"/>
              </a:solidFill>
            </a:endParaRPr>
          </a:p>
          <a:p>
            <a:endParaRPr lang="en-US" altLang="ja-JP" sz="2200" dirty="0" smtClean="0">
              <a:solidFill>
                <a:srgbClr val="EEECE1"/>
              </a:solidFill>
            </a:endParaRPr>
          </a:p>
          <a:p>
            <a:endParaRPr lang="en-US" altLang="ja-JP" sz="1100" dirty="0">
              <a:solidFill>
                <a:srgbClr val="EEECE1"/>
              </a:solidFill>
            </a:endParaRPr>
          </a:p>
        </p:txBody>
      </p:sp>
      <p:pic>
        <p:nvPicPr>
          <p:cNvPr id="3" name="図 2"/>
          <p:cNvPicPr>
            <a:picLocks noChangeAspect="1"/>
          </p:cNvPicPr>
          <p:nvPr/>
        </p:nvPicPr>
        <p:blipFill>
          <a:blip r:embed="rId3"/>
          <a:stretch>
            <a:fillRect/>
          </a:stretch>
        </p:blipFill>
        <p:spPr>
          <a:xfrm>
            <a:off x="9609726" y="5266841"/>
            <a:ext cx="2489372" cy="1453422"/>
          </a:xfrm>
          <a:prstGeom prst="rect">
            <a:avLst/>
          </a:prstGeom>
        </p:spPr>
      </p:pic>
    </p:spTree>
    <p:extLst>
      <p:ext uri="{BB962C8B-B14F-4D97-AF65-F5344CB8AC3E}">
        <p14:creationId xmlns:p14="http://schemas.microsoft.com/office/powerpoint/2010/main" val="75911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2465641" y="412406"/>
            <a:ext cx="7286625" cy="526170"/>
          </a:xfrm>
          <a:prstGeom prst="rect">
            <a:avLst/>
          </a:prstGeom>
          <a:noFill/>
          <a:ln w="9525">
            <a:noFill/>
            <a:miter lim="800000"/>
            <a:headEnd/>
            <a:tailEnd/>
          </a:ln>
        </p:spPr>
        <p:txBody>
          <a:bodyPr lIns="92075" tIns="46038" rIns="92075" bIns="46038"/>
          <a:lstStyle/>
          <a:p>
            <a:pPr algn="ctr">
              <a:lnSpc>
                <a:spcPct val="50000"/>
              </a:lnSpc>
              <a:spcBef>
                <a:spcPct val="20000"/>
              </a:spcBef>
            </a:pPr>
            <a:r>
              <a:rPr lang="en-US" altLang="ja-JP" sz="3200" dirty="0" smtClean="0">
                <a:solidFill>
                  <a:srgbClr val="EEECE1"/>
                </a:solidFill>
                <a:ea typeface="ＭＳ Ｐゴシック" charset="-128"/>
                <a:cs typeface="Arial" charset="0"/>
              </a:rPr>
              <a:t>Psychological First Aid e-Orientation</a:t>
            </a:r>
          </a:p>
        </p:txBody>
      </p:sp>
      <p:sp>
        <p:nvSpPr>
          <p:cNvPr id="11268" name="Rectangle 3"/>
          <p:cNvSpPr txBox="1">
            <a:spLocks noChangeArrowheads="1"/>
          </p:cNvSpPr>
          <p:nvPr/>
        </p:nvSpPr>
        <p:spPr bwMode="auto">
          <a:xfrm>
            <a:off x="1187672" y="851270"/>
            <a:ext cx="10942192" cy="4952133"/>
          </a:xfrm>
          <a:prstGeom prst="rect">
            <a:avLst/>
          </a:prstGeom>
          <a:noFill/>
          <a:ln w="9525">
            <a:noFill/>
            <a:miter lim="800000"/>
            <a:headEnd/>
            <a:tailEnd/>
          </a:ln>
        </p:spPr>
        <p:txBody>
          <a:bodyPr/>
          <a:lstStyle/>
          <a:p>
            <a:pPr marL="342900" indent="-342900">
              <a:lnSpc>
                <a:spcPts val="3300"/>
              </a:lnSpc>
              <a:spcBef>
                <a:spcPct val="20000"/>
              </a:spcBef>
              <a:buFontTx/>
              <a:buChar char="•"/>
            </a:pPr>
            <a:r>
              <a:rPr lang="en-US" altLang="ja-JP" sz="2200" dirty="0" smtClean="0">
                <a:solidFill>
                  <a:schemeClr val="tx2"/>
                </a:solidFill>
              </a:rPr>
              <a:t>2-3h</a:t>
            </a:r>
            <a:r>
              <a:rPr lang="en-US" altLang="ja-JP" sz="2200" dirty="0" smtClean="0">
                <a:solidFill>
                  <a:srgbClr val="93CDDD"/>
                </a:solidFill>
              </a:rPr>
              <a:t> self-administered e-Orientation </a:t>
            </a:r>
            <a:r>
              <a:rPr lang="en-US" altLang="ja-JP" sz="2200" dirty="0" smtClean="0">
                <a:solidFill>
                  <a:schemeClr val="tx2"/>
                </a:solidFill>
              </a:rPr>
              <a:t>re:</a:t>
            </a:r>
            <a:r>
              <a:rPr lang="en-US" altLang="ja-JP" sz="2200" dirty="0" smtClean="0">
                <a:solidFill>
                  <a:srgbClr val="93CDDD"/>
                </a:solidFill>
              </a:rPr>
              <a:t> how to psychosocially support each other after crises </a:t>
            </a:r>
            <a:r>
              <a:rPr lang="en-US" altLang="ja-JP" sz="2200" dirty="0" smtClean="0">
                <a:solidFill>
                  <a:schemeClr val="tx2"/>
                </a:solidFill>
              </a:rPr>
              <a:t>for general public</a:t>
            </a:r>
            <a:r>
              <a:rPr lang="en-US" altLang="ja-JP" sz="2200" dirty="0" smtClean="0">
                <a:solidFill>
                  <a:srgbClr val="93CDDD"/>
                </a:solidFill>
              </a:rPr>
              <a:t> </a:t>
            </a:r>
            <a:r>
              <a:rPr lang="en-US" altLang="ja-JP" sz="2200" dirty="0" smtClean="0">
                <a:solidFill>
                  <a:schemeClr val="tx2"/>
                </a:solidFill>
              </a:rPr>
              <a:t>(Supported by AMED)</a:t>
            </a:r>
          </a:p>
          <a:p>
            <a:pPr marL="342900" indent="-342900">
              <a:lnSpc>
                <a:spcPts val="3300"/>
              </a:lnSpc>
              <a:spcBef>
                <a:spcPct val="20000"/>
              </a:spcBef>
              <a:buFontTx/>
              <a:buChar char="•"/>
            </a:pPr>
            <a:r>
              <a:rPr lang="en-US" altLang="ja-JP" sz="2200" dirty="0">
                <a:solidFill>
                  <a:srgbClr val="93CDDD"/>
                </a:solidFill>
              </a:rPr>
              <a:t>P</a:t>
            </a:r>
            <a:r>
              <a:rPr lang="en-US" altLang="ja-JP" sz="2200" dirty="0" smtClean="0">
                <a:solidFill>
                  <a:srgbClr val="93CDDD"/>
                </a:solidFill>
              </a:rPr>
              <a:t>urposes </a:t>
            </a:r>
            <a:r>
              <a:rPr lang="en-US" altLang="ja-JP" sz="2200" dirty="0" smtClean="0">
                <a:solidFill>
                  <a:schemeClr val="tx2"/>
                </a:solidFill>
              </a:rPr>
              <a:t>include</a:t>
            </a:r>
            <a:r>
              <a:rPr lang="en-US" altLang="ja-JP" sz="2200" dirty="0" smtClean="0">
                <a:solidFill>
                  <a:srgbClr val="93CDDD"/>
                </a:solidFill>
              </a:rPr>
              <a:t> </a:t>
            </a:r>
          </a:p>
          <a:p>
            <a:pPr>
              <a:lnSpc>
                <a:spcPts val="3300"/>
              </a:lnSpc>
              <a:spcBef>
                <a:spcPct val="20000"/>
              </a:spcBef>
            </a:pPr>
            <a:r>
              <a:rPr lang="en-US" altLang="ja-JP" sz="2200" dirty="0">
                <a:solidFill>
                  <a:srgbClr val="93CDDD"/>
                </a:solidFill>
              </a:rPr>
              <a:t> </a:t>
            </a:r>
            <a:r>
              <a:rPr lang="en-US" altLang="ja-JP" sz="2200" dirty="0" smtClean="0">
                <a:solidFill>
                  <a:srgbClr val="93CDDD"/>
                </a:solidFill>
              </a:rPr>
              <a:t>    </a:t>
            </a:r>
            <a:r>
              <a:rPr lang="en-US" altLang="ja-JP" sz="2200" dirty="0" smtClean="0">
                <a:solidFill>
                  <a:schemeClr val="tx2"/>
                </a:solidFill>
              </a:rPr>
              <a:t>1) To</a:t>
            </a:r>
            <a:r>
              <a:rPr lang="en-US" altLang="ja-JP" sz="2200" dirty="0" smtClean="0">
                <a:solidFill>
                  <a:srgbClr val="93CDDD"/>
                </a:solidFill>
              </a:rPr>
              <a:t> </a:t>
            </a:r>
            <a:r>
              <a:rPr lang="en-US" altLang="ja-JP" sz="2200" dirty="0" smtClean="0">
                <a:solidFill>
                  <a:schemeClr val="accent5">
                    <a:lumMod val="40000"/>
                    <a:lumOff val="60000"/>
                  </a:schemeClr>
                </a:solidFill>
              </a:rPr>
              <a:t>address</a:t>
            </a:r>
            <a:r>
              <a:rPr lang="en-US" altLang="ja-JP" sz="2200" dirty="0" smtClean="0">
                <a:solidFill>
                  <a:srgbClr val="93CDDD"/>
                </a:solidFill>
              </a:rPr>
              <a:t> misconceptions </a:t>
            </a:r>
            <a:r>
              <a:rPr lang="en-US" altLang="ja-JP" sz="2200" dirty="0" smtClean="0">
                <a:solidFill>
                  <a:schemeClr val="tx2"/>
                </a:solidFill>
              </a:rPr>
              <a:t>&amp;</a:t>
            </a:r>
            <a:r>
              <a:rPr lang="en-US" altLang="ja-JP" sz="2200" dirty="0" smtClean="0">
                <a:solidFill>
                  <a:srgbClr val="93CDDD"/>
                </a:solidFill>
              </a:rPr>
              <a:t> raise awareness </a:t>
            </a:r>
            <a:r>
              <a:rPr lang="en-US" altLang="ja-JP" sz="2200" dirty="0" smtClean="0">
                <a:solidFill>
                  <a:schemeClr val="tx2"/>
                </a:solidFill>
              </a:rPr>
              <a:t>on mental or psychosocial disabilities</a:t>
            </a:r>
          </a:p>
          <a:p>
            <a:pPr>
              <a:lnSpc>
                <a:spcPts val="3300"/>
              </a:lnSpc>
              <a:spcBef>
                <a:spcPct val="20000"/>
              </a:spcBef>
            </a:pPr>
            <a:r>
              <a:rPr lang="en-US" altLang="ja-JP" sz="2200" dirty="0" smtClean="0">
                <a:solidFill>
                  <a:srgbClr val="93CDDD"/>
                </a:solidFill>
              </a:rPr>
              <a:t>     </a:t>
            </a:r>
            <a:r>
              <a:rPr lang="en-US" altLang="ja-JP" sz="2200" dirty="0" smtClean="0">
                <a:solidFill>
                  <a:schemeClr val="tx2"/>
                </a:solidFill>
              </a:rPr>
              <a:t>2) To </a:t>
            </a:r>
            <a:r>
              <a:rPr lang="en-US" altLang="ja-JP" sz="2200" dirty="0" smtClean="0">
                <a:solidFill>
                  <a:schemeClr val="accent5">
                    <a:lumMod val="60000"/>
                    <a:lumOff val="40000"/>
                  </a:schemeClr>
                </a:solidFill>
              </a:rPr>
              <a:t>address</a:t>
            </a:r>
            <a:r>
              <a:rPr lang="en-US" altLang="ja-JP" sz="2200" dirty="0" smtClean="0">
                <a:solidFill>
                  <a:srgbClr val="93CDDD"/>
                </a:solidFill>
              </a:rPr>
              <a:t> over-medicalization </a:t>
            </a:r>
            <a:r>
              <a:rPr lang="en-US" altLang="ja-JP" sz="2200" dirty="0" smtClean="0">
                <a:solidFill>
                  <a:schemeClr val="tx2"/>
                </a:solidFill>
              </a:rPr>
              <a:t>&amp;</a:t>
            </a:r>
            <a:r>
              <a:rPr lang="en-US" altLang="ja-JP" sz="2200" dirty="0" smtClean="0">
                <a:solidFill>
                  <a:srgbClr val="93CDDD"/>
                </a:solidFill>
              </a:rPr>
              <a:t> promote humane/integrated approach</a:t>
            </a:r>
          </a:p>
          <a:p>
            <a:pPr>
              <a:lnSpc>
                <a:spcPts val="3300"/>
              </a:lnSpc>
              <a:spcBef>
                <a:spcPct val="20000"/>
              </a:spcBef>
            </a:pPr>
            <a:r>
              <a:rPr lang="en-US" altLang="ja-JP" sz="2200" dirty="0">
                <a:solidFill>
                  <a:srgbClr val="93CDDD"/>
                </a:solidFill>
              </a:rPr>
              <a:t> </a:t>
            </a:r>
            <a:r>
              <a:rPr lang="en-US" altLang="ja-JP" sz="2200" dirty="0" smtClean="0">
                <a:solidFill>
                  <a:srgbClr val="93CDDD"/>
                </a:solidFill>
              </a:rPr>
              <a:t> </a:t>
            </a:r>
            <a:r>
              <a:rPr lang="en-US" altLang="ja-JP" sz="2200" dirty="0" smtClean="0">
                <a:solidFill>
                  <a:schemeClr val="tx2"/>
                </a:solidFill>
              </a:rPr>
              <a:t>   3)</a:t>
            </a:r>
            <a:r>
              <a:rPr lang="en-US" altLang="ja-JP" sz="2200" dirty="0" smtClean="0">
                <a:solidFill>
                  <a:srgbClr val="93CDDD"/>
                </a:solidFill>
              </a:rPr>
              <a:t> </a:t>
            </a:r>
            <a:r>
              <a:rPr lang="en-US" altLang="ja-JP" sz="2200" dirty="0" smtClean="0">
                <a:solidFill>
                  <a:schemeClr val="tx2"/>
                </a:solidFill>
              </a:rPr>
              <a:t>To</a:t>
            </a:r>
            <a:r>
              <a:rPr lang="en-US" altLang="ja-JP" sz="2200" dirty="0" smtClean="0">
                <a:solidFill>
                  <a:srgbClr val="93CDDD"/>
                </a:solidFill>
              </a:rPr>
              <a:t> promote social support </a:t>
            </a:r>
            <a:r>
              <a:rPr lang="en-US" altLang="ja-JP" sz="2200" dirty="0" smtClean="0">
                <a:solidFill>
                  <a:schemeClr val="tx2"/>
                </a:solidFill>
              </a:rPr>
              <a:t>&amp;</a:t>
            </a:r>
            <a:r>
              <a:rPr lang="en-US" altLang="ja-JP" sz="2200" dirty="0" smtClean="0">
                <a:solidFill>
                  <a:srgbClr val="93CDDD"/>
                </a:solidFill>
              </a:rPr>
              <a:t> empowerment</a:t>
            </a:r>
          </a:p>
          <a:p>
            <a:pPr>
              <a:lnSpc>
                <a:spcPts val="3300"/>
              </a:lnSpc>
              <a:spcBef>
                <a:spcPct val="20000"/>
              </a:spcBef>
            </a:pPr>
            <a:r>
              <a:rPr lang="en-US" altLang="ja-JP" sz="2200" dirty="0" smtClean="0">
                <a:solidFill>
                  <a:srgbClr val="93CDDD"/>
                </a:solidFill>
              </a:rPr>
              <a:t>   </a:t>
            </a:r>
            <a:r>
              <a:rPr lang="en-US" altLang="ja-JP" sz="2200" dirty="0" smtClean="0">
                <a:solidFill>
                  <a:schemeClr val="tx2"/>
                </a:solidFill>
              </a:rPr>
              <a:t>  4) To </a:t>
            </a:r>
            <a:r>
              <a:rPr lang="en-US" altLang="ja-JP" sz="2200" dirty="0" smtClean="0">
                <a:solidFill>
                  <a:schemeClr val="accent5">
                    <a:lumMod val="60000"/>
                    <a:lumOff val="40000"/>
                  </a:schemeClr>
                </a:solidFill>
              </a:rPr>
              <a:t>promote</a:t>
            </a:r>
            <a:r>
              <a:rPr lang="en-US" altLang="ja-JP" sz="2200" dirty="0" smtClean="0">
                <a:solidFill>
                  <a:srgbClr val="93CDDD"/>
                </a:solidFill>
              </a:rPr>
              <a:t> do no harm principles</a:t>
            </a:r>
          </a:p>
          <a:p>
            <a:pPr>
              <a:lnSpc>
                <a:spcPts val="3300"/>
              </a:lnSpc>
              <a:spcBef>
                <a:spcPct val="20000"/>
              </a:spcBef>
            </a:pPr>
            <a:r>
              <a:rPr lang="en-US" altLang="ja-JP" sz="2200" dirty="0">
                <a:solidFill>
                  <a:srgbClr val="93CDDD"/>
                </a:solidFill>
              </a:rPr>
              <a:t> </a:t>
            </a:r>
            <a:r>
              <a:rPr lang="en-US" altLang="ja-JP" sz="2200" dirty="0" smtClean="0">
                <a:solidFill>
                  <a:srgbClr val="93CDDD"/>
                </a:solidFill>
              </a:rPr>
              <a:t>    </a:t>
            </a:r>
            <a:endParaRPr lang="en-US" altLang="ja-JP" sz="2200" dirty="0">
              <a:solidFill>
                <a:srgbClr val="93CDDD"/>
              </a:solidFill>
            </a:endParaRPr>
          </a:p>
        </p:txBody>
      </p:sp>
      <p:pic>
        <p:nvPicPr>
          <p:cNvPr id="4" name="図 3"/>
          <p:cNvPicPr>
            <a:picLocks noChangeAspect="1"/>
          </p:cNvPicPr>
          <p:nvPr/>
        </p:nvPicPr>
        <p:blipFill>
          <a:blip r:embed="rId3"/>
          <a:stretch>
            <a:fillRect/>
          </a:stretch>
        </p:blipFill>
        <p:spPr>
          <a:xfrm>
            <a:off x="6893443" y="3717359"/>
            <a:ext cx="5236421" cy="2934385"/>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2476645" y="412406"/>
            <a:ext cx="7286625" cy="526170"/>
          </a:xfrm>
          <a:prstGeom prst="rect">
            <a:avLst/>
          </a:prstGeom>
          <a:noFill/>
          <a:ln w="9525">
            <a:noFill/>
            <a:miter lim="800000"/>
            <a:headEnd/>
            <a:tailEnd/>
          </a:ln>
        </p:spPr>
        <p:txBody>
          <a:bodyPr lIns="92075" tIns="46038" rIns="92075" bIns="46038"/>
          <a:lstStyle/>
          <a:p>
            <a:pPr algn="ctr">
              <a:lnSpc>
                <a:spcPct val="50000"/>
              </a:lnSpc>
              <a:spcBef>
                <a:spcPct val="20000"/>
              </a:spcBef>
            </a:pPr>
            <a:r>
              <a:rPr lang="en-US" altLang="ja-JP" sz="3200" dirty="0" smtClean="0">
                <a:solidFill>
                  <a:srgbClr val="EEECE1"/>
                </a:solidFill>
                <a:ea typeface="ＭＳ Ｐゴシック" charset="-128"/>
                <a:cs typeface="Arial" charset="0"/>
              </a:rPr>
              <a:t>Action to be Taken</a:t>
            </a:r>
          </a:p>
          <a:p>
            <a:pPr algn="ctr">
              <a:lnSpc>
                <a:spcPct val="50000"/>
              </a:lnSpc>
              <a:spcBef>
                <a:spcPct val="20000"/>
              </a:spcBef>
            </a:pPr>
            <a:endParaRPr lang="en-US" altLang="ja-JP" sz="3200" dirty="0" smtClean="0">
              <a:solidFill>
                <a:srgbClr val="EEECE1"/>
              </a:solidFill>
              <a:ea typeface="ＭＳ Ｐゴシック" charset="-128"/>
              <a:cs typeface="Arial" charset="0"/>
            </a:endParaRPr>
          </a:p>
        </p:txBody>
      </p:sp>
      <p:sp>
        <p:nvSpPr>
          <p:cNvPr id="11268" name="Rectangle 3"/>
          <p:cNvSpPr txBox="1">
            <a:spLocks noChangeArrowheads="1"/>
          </p:cNvSpPr>
          <p:nvPr/>
        </p:nvSpPr>
        <p:spPr bwMode="auto">
          <a:xfrm>
            <a:off x="1309724" y="1024368"/>
            <a:ext cx="10199341" cy="4952133"/>
          </a:xfrm>
          <a:prstGeom prst="rect">
            <a:avLst/>
          </a:prstGeom>
          <a:noFill/>
          <a:ln w="9525">
            <a:noFill/>
            <a:miter lim="800000"/>
            <a:headEnd/>
            <a:tailEnd/>
          </a:ln>
        </p:spPr>
        <p:txBody>
          <a:bodyPr/>
          <a:lstStyle/>
          <a:p>
            <a:pPr marL="342900" indent="-342900">
              <a:lnSpc>
                <a:spcPts val="3300"/>
              </a:lnSpc>
              <a:spcBef>
                <a:spcPct val="20000"/>
              </a:spcBef>
              <a:buFontTx/>
              <a:buChar char="•"/>
            </a:pPr>
            <a:r>
              <a:rPr lang="en-US" altLang="ja-JP" sz="2200" dirty="0" smtClean="0"/>
              <a:t>Move from health-only approach to </a:t>
            </a:r>
            <a:r>
              <a:rPr lang="en-US" altLang="ja-JP" sz="2200" dirty="0" smtClean="0">
                <a:solidFill>
                  <a:schemeClr val="accent5">
                    <a:lumMod val="60000"/>
                    <a:lumOff val="40000"/>
                  </a:schemeClr>
                </a:solidFill>
              </a:rPr>
              <a:t>integrated </a:t>
            </a:r>
            <a:r>
              <a:rPr lang="en-US" altLang="ja-JP" sz="2200" dirty="0">
                <a:solidFill>
                  <a:schemeClr val="accent5">
                    <a:lumMod val="60000"/>
                    <a:lumOff val="40000"/>
                  </a:schemeClr>
                </a:solidFill>
              </a:rPr>
              <a:t>s</a:t>
            </a:r>
            <a:r>
              <a:rPr lang="en-US" altLang="ja-JP" sz="2200" dirty="0" smtClean="0">
                <a:solidFill>
                  <a:schemeClr val="accent5">
                    <a:lumMod val="60000"/>
                    <a:lumOff val="40000"/>
                  </a:schemeClr>
                </a:solidFill>
              </a:rPr>
              <a:t>ocial model</a:t>
            </a:r>
          </a:p>
          <a:p>
            <a:pPr>
              <a:lnSpc>
                <a:spcPts val="3300"/>
              </a:lnSpc>
              <a:spcBef>
                <a:spcPct val="20000"/>
              </a:spcBef>
            </a:pPr>
            <a:r>
              <a:rPr lang="en-US" altLang="ja-JP" sz="2200" dirty="0"/>
              <a:t> </a:t>
            </a:r>
            <a:r>
              <a:rPr lang="en-US" altLang="ja-JP" sz="2200" dirty="0" smtClean="0"/>
              <a:t>     (Health is important but education, employment, etc. too)</a:t>
            </a:r>
          </a:p>
          <a:p>
            <a:pPr marL="342900" indent="-342900">
              <a:lnSpc>
                <a:spcPts val="3300"/>
              </a:lnSpc>
              <a:spcBef>
                <a:spcPct val="20000"/>
              </a:spcBef>
              <a:buFontTx/>
              <a:buChar char="•"/>
            </a:pPr>
            <a:r>
              <a:rPr lang="en-US" altLang="ja-JP" sz="2200" dirty="0" smtClean="0">
                <a:solidFill>
                  <a:schemeClr val="accent5">
                    <a:lumMod val="60000"/>
                    <a:lumOff val="40000"/>
                  </a:schemeClr>
                </a:solidFill>
              </a:rPr>
              <a:t>Common Terminologies</a:t>
            </a:r>
            <a:r>
              <a:rPr lang="en-US" altLang="ja-JP" sz="2200" dirty="0" smtClean="0"/>
              <a:t> &amp; </a:t>
            </a:r>
            <a:r>
              <a:rPr lang="en-US" altLang="ja-JP" sz="2200" dirty="0" smtClean="0">
                <a:solidFill>
                  <a:schemeClr val="accent5">
                    <a:lumMod val="60000"/>
                    <a:lumOff val="40000"/>
                  </a:schemeClr>
                </a:solidFill>
              </a:rPr>
              <a:t>Strategies</a:t>
            </a:r>
            <a:r>
              <a:rPr lang="en-US" altLang="ja-JP" sz="2200" dirty="0" smtClean="0"/>
              <a:t> </a:t>
            </a:r>
          </a:p>
          <a:p>
            <a:pPr>
              <a:lnSpc>
                <a:spcPts val="3300"/>
              </a:lnSpc>
              <a:spcBef>
                <a:spcPct val="20000"/>
              </a:spcBef>
            </a:pPr>
            <a:r>
              <a:rPr lang="en-US" altLang="ja-JP" sz="2200" dirty="0" smtClean="0"/>
              <a:t>      (Including </a:t>
            </a:r>
            <a:r>
              <a:rPr lang="en-US" altLang="ja-JP" sz="2200" dirty="0" smtClean="0">
                <a:solidFill>
                  <a:schemeClr val="accent5">
                    <a:lumMod val="60000"/>
                    <a:lumOff val="40000"/>
                  </a:schemeClr>
                </a:solidFill>
              </a:rPr>
              <a:t>strategic link with SDGs</a:t>
            </a:r>
            <a:r>
              <a:rPr lang="en-US" altLang="ja-JP" sz="2200" dirty="0" smtClean="0"/>
              <a:t>4, 8, 10, 11 &amp; 17 + 3 and others)</a:t>
            </a:r>
          </a:p>
          <a:p>
            <a:pPr marL="342900" indent="-342900">
              <a:lnSpc>
                <a:spcPts val="3300"/>
              </a:lnSpc>
              <a:spcBef>
                <a:spcPct val="20000"/>
              </a:spcBef>
              <a:buFontTx/>
              <a:buChar char="•"/>
            </a:pPr>
            <a:r>
              <a:rPr lang="en-US" altLang="ja-JP" sz="2200" dirty="0" smtClean="0">
                <a:solidFill>
                  <a:schemeClr val="accent5">
                    <a:lumMod val="60000"/>
                    <a:lumOff val="40000"/>
                  </a:schemeClr>
                </a:solidFill>
              </a:rPr>
              <a:t>Integration</a:t>
            </a:r>
            <a:r>
              <a:rPr lang="en-US" altLang="ja-JP" sz="2200" dirty="0" smtClean="0"/>
              <a:t> of mental or psychosocial </a:t>
            </a:r>
            <a:r>
              <a:rPr lang="en-US" altLang="ja-JP" sz="2200" dirty="0"/>
              <a:t>d</a:t>
            </a:r>
            <a:r>
              <a:rPr lang="en-US" altLang="ja-JP" sz="2200" dirty="0" smtClean="0"/>
              <a:t>isabilities </a:t>
            </a:r>
            <a:r>
              <a:rPr lang="en-US" altLang="ja-JP" sz="2200" dirty="0" smtClean="0">
                <a:solidFill>
                  <a:schemeClr val="accent5">
                    <a:lumMod val="60000"/>
                    <a:lumOff val="40000"/>
                  </a:schemeClr>
                </a:solidFill>
              </a:rPr>
              <a:t>in all the accessibility/universal </a:t>
            </a:r>
            <a:r>
              <a:rPr lang="en-US" altLang="ja-JP" sz="2200" dirty="0">
                <a:solidFill>
                  <a:schemeClr val="accent5">
                    <a:lumMod val="60000"/>
                    <a:lumOff val="40000"/>
                  </a:schemeClr>
                </a:solidFill>
              </a:rPr>
              <a:t>d</a:t>
            </a:r>
            <a:r>
              <a:rPr lang="en-US" altLang="ja-JP" sz="2200" dirty="0" smtClean="0">
                <a:solidFill>
                  <a:schemeClr val="accent5">
                    <a:lumMod val="60000"/>
                    <a:lumOff val="40000"/>
                  </a:schemeClr>
                </a:solidFill>
              </a:rPr>
              <a:t>esign</a:t>
            </a:r>
            <a:r>
              <a:rPr lang="en-US" altLang="ja-JP" sz="2200" dirty="0" smtClean="0"/>
              <a:t> related efforts</a:t>
            </a:r>
          </a:p>
          <a:p>
            <a:pPr marL="342900" indent="-342900">
              <a:lnSpc>
                <a:spcPts val="3300"/>
              </a:lnSpc>
              <a:spcBef>
                <a:spcPct val="20000"/>
              </a:spcBef>
              <a:buFontTx/>
              <a:buChar char="•"/>
            </a:pPr>
            <a:r>
              <a:rPr lang="en-US" altLang="ja-JP" sz="2200" dirty="0" smtClean="0"/>
              <a:t>Integration of</a:t>
            </a:r>
            <a:r>
              <a:rPr lang="en-US" altLang="ja-JP" sz="2200" dirty="0" smtClean="0">
                <a:solidFill>
                  <a:schemeClr val="accent5">
                    <a:lumMod val="60000"/>
                    <a:lumOff val="40000"/>
                  </a:schemeClr>
                </a:solidFill>
              </a:rPr>
              <a:t> "targets" &amp; "indicators"</a:t>
            </a:r>
            <a:r>
              <a:rPr lang="en-US" altLang="ja-JP" sz="2200" dirty="0" smtClean="0"/>
              <a:t> on mental or psychosocial disabilities in disability frameworks</a:t>
            </a:r>
          </a:p>
          <a:p>
            <a:pPr marL="342900" indent="-342900">
              <a:lnSpc>
                <a:spcPts val="3300"/>
              </a:lnSpc>
              <a:spcBef>
                <a:spcPct val="20000"/>
              </a:spcBef>
              <a:buFontTx/>
              <a:buChar char="•"/>
            </a:pPr>
            <a:r>
              <a:rPr lang="en-US" altLang="ja-JP" sz="2200" dirty="0" smtClean="0">
                <a:solidFill>
                  <a:schemeClr val="accent5">
                    <a:lumMod val="60000"/>
                    <a:lumOff val="40000"/>
                  </a:schemeClr>
                </a:solidFill>
              </a:rPr>
              <a:t>Inter-agency group on mental well-being &amp; disability</a:t>
            </a:r>
          </a:p>
          <a:p>
            <a:pPr marL="342900" indent="-342900">
              <a:lnSpc>
                <a:spcPts val="3300"/>
              </a:lnSpc>
              <a:spcBef>
                <a:spcPct val="20000"/>
              </a:spcBef>
              <a:buFontTx/>
              <a:buChar char="•"/>
            </a:pPr>
            <a:r>
              <a:rPr lang="en-US" altLang="ja-JP" sz="2200" dirty="0" smtClean="0">
                <a:solidFill>
                  <a:schemeClr val="tx2"/>
                </a:solidFill>
              </a:rPr>
              <a:t>Common</a:t>
            </a:r>
            <a:r>
              <a:rPr lang="en-US" altLang="ja-JP" sz="2200" dirty="0" smtClean="0">
                <a:solidFill>
                  <a:schemeClr val="accent5">
                    <a:lumMod val="60000"/>
                    <a:lumOff val="40000"/>
                  </a:schemeClr>
                </a:solidFill>
              </a:rPr>
              <a:t> terminology guidelines </a:t>
            </a:r>
            <a:r>
              <a:rPr lang="en-US" altLang="ja-JP" sz="2200" dirty="0" smtClean="0">
                <a:solidFill>
                  <a:schemeClr val="tx2"/>
                </a:solidFill>
              </a:rPr>
              <a:t>like UNAIDS guidelines?</a:t>
            </a:r>
          </a:p>
          <a:p>
            <a:pPr marL="342900" indent="-342900">
              <a:lnSpc>
                <a:spcPts val="3300"/>
              </a:lnSpc>
              <a:spcBef>
                <a:spcPct val="20000"/>
              </a:spcBef>
              <a:buFontTx/>
              <a:buChar char="•"/>
            </a:pPr>
            <a:endParaRPr lang="en-US" altLang="ja-JP" sz="2200" dirty="0"/>
          </a:p>
        </p:txBody>
      </p:sp>
      <p:pic>
        <p:nvPicPr>
          <p:cNvPr id="8" name="Picture 2" descr="http://www.un.org/News/dh/photos/large/2012/August/88230-Eliass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80238" y="4470583"/>
            <a:ext cx="3267332" cy="2174387"/>
          </a:xfrm>
          <a:prstGeom prst="rect">
            <a:avLst/>
          </a:prstGeom>
          <a:noFill/>
          <a:extLst>
            <a:ext uri="{909E8E84-426E-40dd-AFC4-6F175D3DCCD1}">
              <a14:hiddenFill xmlns:a14="http://schemas.microsoft.com/office/drawing/2010/main" xmlns="">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4719" y="409452"/>
            <a:ext cx="9848707" cy="941539"/>
          </a:xfrm>
        </p:spPr>
        <p:txBody>
          <a:bodyPr>
            <a:noAutofit/>
          </a:bodyPr>
          <a:lstStyle/>
          <a:p>
            <a:pPr>
              <a:defRPr/>
            </a:pPr>
            <a:r>
              <a:rPr lang="en-US" altLang="ja-JP" sz="2900" dirty="0" smtClean="0">
                <a:solidFill>
                  <a:srgbClr val="EEECE1"/>
                </a:solidFill>
              </a:rPr>
              <a:t>Way Forward: </a:t>
            </a:r>
          </a:p>
          <a:p>
            <a:pPr>
              <a:defRPr/>
            </a:pPr>
            <a:r>
              <a:rPr lang="en-US" altLang="ja-JP" sz="2900" dirty="0" smtClean="0">
                <a:solidFill>
                  <a:srgbClr val="EEECE1"/>
                </a:solidFill>
              </a:rPr>
              <a:t>Constructive &amp; Coordinated Multi-stakeholder approach</a:t>
            </a:r>
            <a:endParaRPr lang="en-US" altLang="ja-JP" sz="2900" dirty="0" smtClean="0">
              <a:solidFill>
                <a:srgbClr val="EEECE1"/>
              </a:solidFill>
              <a:ea typeface="ＭＳ Ｐゴシック" charset="-128"/>
            </a:endParaRPr>
          </a:p>
        </p:txBody>
      </p:sp>
      <p:sp>
        <p:nvSpPr>
          <p:cNvPr id="15364" name="Footer Placeholder 3"/>
          <p:cNvSpPr txBox="1">
            <a:spLocks noGrp="1"/>
          </p:cNvSpPr>
          <p:nvPr/>
        </p:nvSpPr>
        <p:spPr bwMode="auto">
          <a:xfrm>
            <a:off x="4202171" y="5905451"/>
            <a:ext cx="3948563" cy="377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ja-JP" altLang="ja-JP" sz="1400">
              <a:solidFill>
                <a:srgbClr val="FFFFFF"/>
              </a:solidFill>
              <a:ea typeface="MS PGothic" pitchFamily="34" charset="-128"/>
            </a:endParaRPr>
          </a:p>
        </p:txBody>
      </p:sp>
      <p:sp>
        <p:nvSpPr>
          <p:cNvPr id="5" name="下矢印吹き出し 4"/>
          <p:cNvSpPr/>
          <p:nvPr/>
        </p:nvSpPr>
        <p:spPr>
          <a:xfrm>
            <a:off x="846546" y="1663636"/>
            <a:ext cx="10415909" cy="3929170"/>
          </a:xfrm>
          <a:prstGeom prst="downArrowCallout">
            <a:avLst>
              <a:gd name="adj1" fmla="val 7923"/>
              <a:gd name="adj2" fmla="val 11980"/>
              <a:gd name="adj3" fmla="val 10000"/>
              <a:gd name="adj4" fmla="val 81189"/>
            </a:avLst>
          </a:prstGeom>
          <a:solidFill>
            <a:schemeClr val="tx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4" name="Rectangle 3"/>
          <p:cNvSpPr/>
          <p:nvPr/>
        </p:nvSpPr>
        <p:spPr>
          <a:xfrm>
            <a:off x="923683" y="1670670"/>
            <a:ext cx="9797144" cy="3170099"/>
          </a:xfrm>
          <a:prstGeom prst="rect">
            <a:avLst/>
          </a:prstGeom>
        </p:spPr>
        <p:txBody>
          <a:bodyPr wrap="square">
            <a:spAutoFit/>
          </a:bodyPr>
          <a:lstStyle/>
          <a:p>
            <a:pPr marL="342900" indent="-342900">
              <a:buFont typeface="Arial" charset="0"/>
              <a:buChar char="•"/>
            </a:pPr>
            <a:r>
              <a:rPr lang="en-US" altLang="ja-JP" sz="2000" dirty="0" smtClean="0">
                <a:solidFill>
                  <a:schemeClr val="accent5">
                    <a:lumMod val="50000"/>
                  </a:schemeClr>
                </a:solidFill>
              </a:rPr>
              <a:t>Disability community (including </a:t>
            </a:r>
            <a:r>
              <a:rPr lang="en-US" altLang="ja-JP" sz="2000" b="1" dirty="0" smtClean="0">
                <a:solidFill>
                  <a:schemeClr val="tx2">
                    <a:lumMod val="25000"/>
                  </a:schemeClr>
                </a:solidFill>
              </a:rPr>
              <a:t>persons with mental or psychosocial disabilities</a:t>
            </a:r>
            <a:r>
              <a:rPr lang="en-US" altLang="ja-JP" sz="2000" dirty="0" smtClean="0">
                <a:solidFill>
                  <a:schemeClr val="accent5">
                    <a:lumMod val="50000"/>
                  </a:schemeClr>
                </a:solidFill>
              </a:rPr>
              <a:t>)</a:t>
            </a:r>
          </a:p>
          <a:p>
            <a:pPr marL="342900" indent="-342900">
              <a:buFont typeface="Arial" charset="0"/>
              <a:buChar char="•"/>
            </a:pPr>
            <a:r>
              <a:rPr lang="en-US" altLang="ja-JP" sz="2000" b="1" dirty="0" smtClean="0">
                <a:solidFill>
                  <a:schemeClr val="tx2">
                    <a:lumMod val="25000"/>
                  </a:schemeClr>
                </a:solidFill>
              </a:rPr>
              <a:t>Health</a:t>
            </a:r>
            <a:r>
              <a:rPr lang="en-US" altLang="ja-JP" sz="2000" dirty="0" smtClean="0">
                <a:solidFill>
                  <a:schemeClr val="accent5">
                    <a:lumMod val="50000"/>
                  </a:schemeClr>
                </a:solidFill>
              </a:rPr>
              <a:t> sector</a:t>
            </a:r>
          </a:p>
          <a:p>
            <a:pPr marL="342900" indent="-342900">
              <a:buFont typeface="Arial" charset="0"/>
              <a:buChar char="•"/>
            </a:pPr>
            <a:r>
              <a:rPr lang="en-US" altLang="ja-JP" sz="2000" b="1" dirty="0" smtClean="0">
                <a:solidFill>
                  <a:schemeClr val="tx2">
                    <a:lumMod val="25000"/>
                  </a:schemeClr>
                </a:solidFill>
              </a:rPr>
              <a:t>Social &amp; community</a:t>
            </a:r>
            <a:r>
              <a:rPr lang="en-US" altLang="ja-JP" sz="2000" dirty="0" smtClean="0">
                <a:solidFill>
                  <a:schemeClr val="accent5">
                    <a:lumMod val="50000"/>
                  </a:schemeClr>
                </a:solidFill>
              </a:rPr>
              <a:t> services</a:t>
            </a:r>
          </a:p>
          <a:p>
            <a:pPr marL="342900" indent="-342900">
              <a:buFont typeface="Arial" charset="0"/>
              <a:buChar char="•"/>
            </a:pPr>
            <a:r>
              <a:rPr lang="en-US" altLang="ja-JP" sz="2000" b="1" dirty="0" smtClean="0">
                <a:solidFill>
                  <a:schemeClr val="tx2">
                    <a:lumMod val="25000"/>
                  </a:schemeClr>
                </a:solidFill>
              </a:rPr>
              <a:t>Human rights</a:t>
            </a:r>
            <a:r>
              <a:rPr lang="en-US" altLang="ja-JP" sz="2000" dirty="0" smtClean="0">
                <a:solidFill>
                  <a:schemeClr val="accent5">
                    <a:lumMod val="50000"/>
                  </a:schemeClr>
                </a:solidFill>
              </a:rPr>
              <a:t> community</a:t>
            </a:r>
          </a:p>
          <a:p>
            <a:pPr marL="342900" indent="-342900">
              <a:buFont typeface="Arial" charset="0"/>
              <a:buChar char="•"/>
            </a:pPr>
            <a:r>
              <a:rPr lang="en-US" altLang="ja-JP" sz="2000" b="1" dirty="0" smtClean="0">
                <a:solidFill>
                  <a:schemeClr val="tx2">
                    <a:lumMod val="25000"/>
                  </a:schemeClr>
                </a:solidFill>
              </a:rPr>
              <a:t>Education</a:t>
            </a:r>
            <a:r>
              <a:rPr lang="en-US" altLang="ja-JP" sz="2000" dirty="0" smtClean="0">
                <a:solidFill>
                  <a:schemeClr val="accent5">
                    <a:lumMod val="50000"/>
                  </a:schemeClr>
                </a:solidFill>
              </a:rPr>
              <a:t> &amp; </a:t>
            </a:r>
            <a:r>
              <a:rPr lang="en-US" altLang="ja-JP" sz="2000" b="1" dirty="0" smtClean="0">
                <a:solidFill>
                  <a:schemeClr val="tx2">
                    <a:lumMod val="25000"/>
                  </a:schemeClr>
                </a:solidFill>
              </a:rPr>
              <a:t>employment</a:t>
            </a:r>
            <a:r>
              <a:rPr lang="en-US" altLang="ja-JP" sz="2000" dirty="0" smtClean="0">
                <a:solidFill>
                  <a:schemeClr val="accent5">
                    <a:lumMod val="50000"/>
                  </a:schemeClr>
                </a:solidFill>
              </a:rPr>
              <a:t> sectors</a:t>
            </a:r>
          </a:p>
          <a:p>
            <a:pPr marL="342900" indent="-342900">
              <a:buFont typeface="Arial" charset="0"/>
              <a:buChar char="•"/>
            </a:pPr>
            <a:r>
              <a:rPr lang="en-US" altLang="ja-JP" sz="2000" b="1" dirty="0" smtClean="0">
                <a:solidFill>
                  <a:schemeClr val="tx2">
                    <a:lumMod val="25000"/>
                  </a:schemeClr>
                </a:solidFill>
              </a:rPr>
              <a:t>Development</a:t>
            </a:r>
            <a:r>
              <a:rPr lang="en-US" altLang="ja-JP" sz="2000" dirty="0" smtClean="0">
                <a:solidFill>
                  <a:schemeClr val="accent5">
                    <a:lumMod val="50000"/>
                  </a:schemeClr>
                </a:solidFill>
              </a:rPr>
              <a:t> community</a:t>
            </a:r>
          </a:p>
          <a:p>
            <a:pPr marL="342900" indent="-342900">
              <a:buFont typeface="Arial" charset="0"/>
              <a:buChar char="•"/>
            </a:pPr>
            <a:r>
              <a:rPr lang="en-US" altLang="ja-JP" sz="2000" b="1" dirty="0" smtClean="0">
                <a:solidFill>
                  <a:schemeClr val="tx2">
                    <a:lumMod val="25000"/>
                  </a:schemeClr>
                </a:solidFill>
              </a:rPr>
              <a:t>Financial</a:t>
            </a:r>
            <a:r>
              <a:rPr lang="en-US" altLang="ja-JP" sz="2000" dirty="0" smtClean="0">
                <a:solidFill>
                  <a:schemeClr val="accent5">
                    <a:lumMod val="50000"/>
                  </a:schemeClr>
                </a:solidFill>
              </a:rPr>
              <a:t> sector</a:t>
            </a:r>
          </a:p>
          <a:p>
            <a:pPr marL="342900" indent="-342900">
              <a:buFont typeface="Arial" charset="0"/>
              <a:buChar char="•"/>
            </a:pPr>
            <a:r>
              <a:rPr lang="en-US" altLang="ja-JP" sz="2000" b="1" dirty="0" smtClean="0">
                <a:solidFill>
                  <a:schemeClr val="tx2">
                    <a:lumMod val="25000"/>
                  </a:schemeClr>
                </a:solidFill>
              </a:rPr>
              <a:t>Disaster risk reduction</a:t>
            </a:r>
            <a:r>
              <a:rPr lang="en-US" altLang="ja-JP" sz="2000" dirty="0" smtClean="0">
                <a:solidFill>
                  <a:schemeClr val="accent5">
                    <a:lumMod val="50000"/>
                  </a:schemeClr>
                </a:solidFill>
              </a:rPr>
              <a:t> stakeholders</a:t>
            </a:r>
          </a:p>
          <a:p>
            <a:pPr marL="342900" indent="-342900">
              <a:buFont typeface="Arial" charset="0"/>
              <a:buChar char="•"/>
            </a:pPr>
            <a:r>
              <a:rPr lang="en-US" altLang="ja-JP" sz="2000" b="1" dirty="0" smtClean="0">
                <a:solidFill>
                  <a:schemeClr val="tx2">
                    <a:lumMod val="25000"/>
                  </a:schemeClr>
                </a:solidFill>
              </a:rPr>
              <a:t>Peace &amp; security</a:t>
            </a:r>
            <a:r>
              <a:rPr lang="en-US" altLang="ja-JP" sz="2000" dirty="0" smtClean="0">
                <a:solidFill>
                  <a:schemeClr val="accent5">
                    <a:lumMod val="50000"/>
                  </a:schemeClr>
                </a:solidFill>
              </a:rPr>
              <a:t> community</a:t>
            </a:r>
          </a:p>
          <a:p>
            <a:pPr marL="342900" indent="-342900">
              <a:buFont typeface="Arial" charset="0"/>
              <a:buChar char="•"/>
            </a:pPr>
            <a:r>
              <a:rPr lang="en-US" altLang="ja-JP" sz="2000" b="1" dirty="0" smtClean="0">
                <a:solidFill>
                  <a:schemeClr val="tx2">
                    <a:lumMod val="25000"/>
                  </a:schemeClr>
                </a:solidFill>
              </a:rPr>
              <a:t>Private sector</a:t>
            </a:r>
            <a:r>
              <a:rPr lang="en-US" altLang="ja-JP" sz="2000" dirty="0" smtClean="0">
                <a:solidFill>
                  <a:schemeClr val="accent5">
                    <a:lumMod val="50000"/>
                  </a:schemeClr>
                </a:solidFill>
              </a:rPr>
              <a:t> &amp; innovative </a:t>
            </a:r>
            <a:r>
              <a:rPr lang="en-US" altLang="ja-JP" sz="2000" b="1" dirty="0" smtClean="0">
                <a:solidFill>
                  <a:schemeClr val="tx2">
                    <a:lumMod val="25000"/>
                  </a:schemeClr>
                </a:solidFill>
              </a:rPr>
              <a:t>young</a:t>
            </a:r>
            <a:r>
              <a:rPr lang="en-US" altLang="ja-JP" sz="2000" dirty="0" smtClean="0">
                <a:solidFill>
                  <a:schemeClr val="accent5">
                    <a:lumMod val="50000"/>
                  </a:schemeClr>
                </a:solidFill>
              </a:rPr>
              <a:t> generations</a:t>
            </a:r>
            <a:endParaRPr lang="ja-JP" altLang="en-US" sz="2000" dirty="0">
              <a:solidFill>
                <a:schemeClr val="accent5">
                  <a:lumMod val="50000"/>
                </a:schemeClr>
              </a:solidFill>
            </a:endParaRPr>
          </a:p>
        </p:txBody>
      </p:sp>
      <p:sp>
        <p:nvSpPr>
          <p:cNvPr id="9" name="Footer Placeholder 3"/>
          <p:cNvSpPr txBox="1">
            <a:spLocks noGrp="1"/>
          </p:cNvSpPr>
          <p:nvPr/>
        </p:nvSpPr>
        <p:spPr bwMode="auto">
          <a:xfrm>
            <a:off x="2170988" y="5733907"/>
            <a:ext cx="7822097" cy="699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ja-JP" sz="2600" dirty="0" smtClean="0">
                <a:solidFill>
                  <a:schemeClr val="accent5">
                    <a:lumMod val="60000"/>
                    <a:lumOff val="40000"/>
                  </a:schemeClr>
                </a:solidFill>
                <a:latin typeface="+mn-lt"/>
              </a:rPr>
              <a:t>Let's work together </a:t>
            </a:r>
            <a:r>
              <a:rPr lang="en-US" altLang="ja-JP" sz="2600" dirty="0" smtClean="0">
                <a:solidFill>
                  <a:schemeClr val="accent5">
                    <a:lumMod val="60000"/>
                    <a:lumOff val="40000"/>
                  </a:schemeClr>
                </a:solidFill>
                <a:latin typeface="+mn-lt"/>
              </a:rPr>
              <a:t>to e</a:t>
            </a:r>
            <a:r>
              <a:rPr lang="en-US" altLang="ja-JP" sz="2600" dirty="0" smtClean="0">
                <a:solidFill>
                  <a:schemeClr val="accent5">
                    <a:lumMod val="60000"/>
                    <a:lumOff val="40000"/>
                  </a:schemeClr>
                </a:solidFill>
                <a:latin typeface="+mn-lt"/>
              </a:rPr>
              <a:t>nd </a:t>
            </a:r>
            <a:r>
              <a:rPr lang="en-US" altLang="ja-JP" sz="2600" dirty="0" smtClean="0">
                <a:solidFill>
                  <a:schemeClr val="accent5">
                    <a:lumMod val="60000"/>
                    <a:lumOff val="40000"/>
                  </a:schemeClr>
                </a:solidFill>
                <a:latin typeface="+mn-lt"/>
              </a:rPr>
              <a:t>exclusion </a:t>
            </a:r>
            <a:r>
              <a:rPr lang="en-US" altLang="ja-JP" sz="2600" dirty="0" smtClean="0">
                <a:solidFill>
                  <a:schemeClr val="accent5">
                    <a:lumMod val="60000"/>
                    <a:lumOff val="40000"/>
                  </a:schemeClr>
                </a:solidFill>
                <a:latin typeface="+mn-lt"/>
              </a:rPr>
              <a:t>of                          mental </a:t>
            </a:r>
            <a:r>
              <a:rPr lang="en-US" altLang="ja-JP" sz="2600" dirty="0" smtClean="0">
                <a:solidFill>
                  <a:schemeClr val="accent5">
                    <a:lumMod val="60000"/>
                    <a:lumOff val="40000"/>
                  </a:schemeClr>
                </a:solidFill>
                <a:latin typeface="+mn-lt"/>
              </a:rPr>
              <a:t>or psychosocial disabilities </a:t>
            </a:r>
            <a:r>
              <a:rPr lang="en-US" altLang="ja-JP" sz="2600" dirty="0" smtClean="0">
                <a:solidFill>
                  <a:schemeClr val="accent5">
                    <a:lumMod val="60000"/>
                    <a:lumOff val="40000"/>
                  </a:schemeClr>
                </a:solidFill>
                <a:latin typeface="+mn-lt"/>
              </a:rPr>
              <a:t> </a:t>
            </a:r>
          </a:p>
          <a:p>
            <a:pPr algn="ctr" eaLnBrk="1" hangingPunct="1"/>
            <a:r>
              <a:rPr lang="en-US" altLang="ja-JP" sz="2600" dirty="0">
                <a:solidFill>
                  <a:schemeClr val="accent5">
                    <a:lumMod val="60000"/>
                    <a:lumOff val="40000"/>
                  </a:schemeClr>
                </a:solidFill>
                <a:latin typeface="+mn-lt"/>
              </a:rPr>
              <a:t>a</a:t>
            </a:r>
            <a:r>
              <a:rPr lang="en-US" altLang="ja-JP" sz="2600" dirty="0" smtClean="0">
                <a:solidFill>
                  <a:schemeClr val="accent5">
                    <a:lumMod val="60000"/>
                    <a:lumOff val="40000"/>
                  </a:schemeClr>
                </a:solidFill>
                <a:latin typeface="+mn-lt"/>
              </a:rPr>
              <a:t>nd realize "universal access"</a:t>
            </a:r>
            <a:endParaRPr lang="en-MY" altLang="ja-JP" sz="2600" dirty="0">
              <a:solidFill>
                <a:schemeClr val="accent5">
                  <a:lumMod val="60000"/>
                  <a:lumOff val="40000"/>
                </a:schemeClr>
              </a:solidFill>
              <a:latin typeface="+mn-lt"/>
            </a:endParaRPr>
          </a:p>
        </p:txBody>
      </p:sp>
    </p:spTree>
    <p:extLst>
      <p:ext uri="{BB962C8B-B14F-4D97-AF65-F5344CB8AC3E}">
        <p14:creationId xmlns:p14="http://schemas.microsoft.com/office/powerpoint/2010/main" val="186405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4373" y="407778"/>
            <a:ext cx="8113879" cy="1014659"/>
          </a:xfrm>
        </p:spPr>
        <p:txBody>
          <a:bodyPr>
            <a:normAutofit/>
          </a:bodyPr>
          <a:lstStyle/>
          <a:p>
            <a:pPr>
              <a:defRPr/>
            </a:pPr>
            <a:r>
              <a:rPr lang="en-US" altLang="ja-JP" sz="2900" dirty="0" smtClean="0">
                <a:solidFill>
                  <a:schemeClr val="tx2"/>
                </a:solidFill>
                <a:ea typeface="ＭＳ Ｐゴシック" charset="-128"/>
              </a:rPr>
              <a:t>Sustainable Development Goals (SDGs) (UN, 2015)</a:t>
            </a:r>
          </a:p>
        </p:txBody>
      </p:sp>
      <p:sp>
        <p:nvSpPr>
          <p:cNvPr id="186371" name="Content Placeholder 2"/>
          <p:cNvSpPr>
            <a:spLocks noGrp="1"/>
          </p:cNvSpPr>
          <p:nvPr>
            <p:ph idx="4294967295"/>
          </p:nvPr>
        </p:nvSpPr>
        <p:spPr>
          <a:xfrm>
            <a:off x="1900588" y="1880500"/>
            <a:ext cx="8670801" cy="2417469"/>
          </a:xfrm>
        </p:spPr>
        <p:txBody>
          <a:bodyPr>
            <a:noAutofit/>
          </a:bodyPr>
          <a:lstStyle/>
          <a:p>
            <a:pPr marL="0" indent="0">
              <a:spcBef>
                <a:spcPts val="0"/>
              </a:spcBef>
              <a:buSzTx/>
              <a:buNone/>
              <a:tabLst>
                <a:tab pos="446088" algn="l"/>
              </a:tabLst>
              <a:defRPr/>
            </a:pPr>
            <a:r>
              <a:rPr lang="en-US" altLang="ja-JP" sz="2600" dirty="0" smtClean="0">
                <a:solidFill>
                  <a:srgbClr val="93CDDD"/>
                </a:solidFill>
                <a:ea typeface="ＭＳ Ｐゴシック" charset="-128"/>
              </a:rPr>
              <a:t>Goal </a:t>
            </a:r>
            <a:r>
              <a:rPr lang="en-US" altLang="ja-JP" sz="2600" dirty="0">
                <a:solidFill>
                  <a:srgbClr val="93CDDD"/>
                </a:solidFill>
                <a:ea typeface="ＭＳ Ｐゴシック" charset="-128"/>
              </a:rPr>
              <a:t>3. H</a:t>
            </a:r>
            <a:r>
              <a:rPr lang="en-US" altLang="ja-JP" sz="2600" dirty="0" smtClean="0">
                <a:solidFill>
                  <a:srgbClr val="93CDDD"/>
                </a:solidFill>
                <a:ea typeface="ＭＳ Ｐゴシック" charset="-128"/>
              </a:rPr>
              <a:t>ealthy </a:t>
            </a:r>
            <a:r>
              <a:rPr lang="en-US" altLang="ja-JP" sz="2600" dirty="0">
                <a:solidFill>
                  <a:srgbClr val="93CDDD"/>
                </a:solidFill>
                <a:ea typeface="ＭＳ Ｐゴシック" charset="-128"/>
              </a:rPr>
              <a:t>lives </a:t>
            </a:r>
            <a:r>
              <a:rPr lang="en-US" altLang="ja-JP" sz="2600" dirty="0" smtClean="0">
                <a:solidFill>
                  <a:srgbClr val="93CDDD"/>
                </a:solidFill>
                <a:ea typeface="ＭＳ Ｐゴシック" charset="-128"/>
              </a:rPr>
              <a:t>&amp; </a:t>
            </a:r>
            <a:r>
              <a:rPr lang="en-US" altLang="ja-JP" sz="2600" dirty="0">
                <a:solidFill>
                  <a:srgbClr val="93CDDD"/>
                </a:solidFill>
                <a:ea typeface="ＭＳ Ｐゴシック" charset="-128"/>
              </a:rPr>
              <a:t>promote well-being for all at all ages</a:t>
            </a:r>
          </a:p>
          <a:p>
            <a:pPr marL="0" indent="0">
              <a:lnSpc>
                <a:spcPct val="60000"/>
              </a:lnSpc>
              <a:spcBef>
                <a:spcPts val="0"/>
              </a:spcBef>
              <a:buSzTx/>
              <a:buNone/>
              <a:tabLst>
                <a:tab pos="446088" algn="l"/>
              </a:tabLst>
              <a:defRPr/>
            </a:pPr>
            <a:endParaRPr lang="en-US" altLang="ja-JP" sz="2600" b="1" dirty="0" smtClean="0">
              <a:solidFill>
                <a:schemeClr val="tx2"/>
              </a:solidFill>
              <a:ea typeface="ＭＳ Ｐゴシック" charset="-128"/>
            </a:endParaRPr>
          </a:p>
          <a:p>
            <a:pPr marL="0" indent="0">
              <a:spcBef>
                <a:spcPts val="0"/>
              </a:spcBef>
              <a:buSzTx/>
              <a:buNone/>
              <a:tabLst>
                <a:tab pos="446088" algn="l"/>
              </a:tabLst>
              <a:defRPr/>
            </a:pPr>
            <a:r>
              <a:rPr lang="en-US" altLang="ja-JP" sz="2600" dirty="0" smtClean="0">
                <a:solidFill>
                  <a:srgbClr val="93CDDD"/>
                </a:solidFill>
                <a:ea typeface="ＭＳ Ｐゴシック" charset="-128"/>
              </a:rPr>
              <a:t>3.4</a:t>
            </a:r>
            <a:r>
              <a:rPr lang="en-US" altLang="ja-JP" sz="2600" dirty="0" smtClean="0">
                <a:solidFill>
                  <a:srgbClr val="95B3D7"/>
                </a:solidFill>
                <a:ea typeface="ＭＳ Ｐゴシック" charset="-128"/>
              </a:rPr>
              <a:t> </a:t>
            </a:r>
            <a:r>
              <a:rPr lang="en-US" altLang="ja-JP" sz="2600" dirty="0" smtClean="0">
                <a:solidFill>
                  <a:schemeClr val="tx2"/>
                </a:solidFill>
                <a:ea typeface="ＭＳ Ｐゴシック" charset="-128"/>
              </a:rPr>
              <a:t>Reduce mortality </a:t>
            </a:r>
            <a:r>
              <a:rPr lang="en-US" altLang="ja-JP" sz="2600" dirty="0">
                <a:solidFill>
                  <a:schemeClr val="tx2"/>
                </a:solidFill>
                <a:ea typeface="ＭＳ Ｐゴシック" charset="-128"/>
              </a:rPr>
              <a:t>from non-communicable diseases </a:t>
            </a:r>
            <a:r>
              <a:rPr lang="en-US" altLang="ja-JP" sz="2600" dirty="0" smtClean="0">
                <a:solidFill>
                  <a:schemeClr val="tx2"/>
                </a:solidFill>
                <a:ea typeface="ＭＳ Ｐゴシック" charset="-128"/>
              </a:rPr>
              <a:t>and  </a:t>
            </a:r>
          </a:p>
          <a:p>
            <a:pPr marL="0" indent="0">
              <a:spcBef>
                <a:spcPts val="0"/>
              </a:spcBef>
              <a:buSzTx/>
              <a:buNone/>
              <a:tabLst>
                <a:tab pos="446088" algn="l"/>
              </a:tabLst>
              <a:defRPr/>
            </a:pPr>
            <a:r>
              <a:rPr lang="en-US" altLang="ja-JP" sz="2600" dirty="0">
                <a:solidFill>
                  <a:schemeClr val="tx2"/>
                </a:solidFill>
                <a:ea typeface="ＭＳ Ｐゴシック" charset="-128"/>
              </a:rPr>
              <a:t>	</a:t>
            </a:r>
            <a:r>
              <a:rPr lang="en-US" altLang="ja-JP" sz="2600" dirty="0" smtClean="0">
                <a:solidFill>
                  <a:schemeClr val="accent1">
                    <a:lumMod val="60000"/>
                    <a:lumOff val="40000"/>
                  </a:schemeClr>
                </a:solidFill>
                <a:ea typeface="ＭＳ Ｐゴシック" charset="-128"/>
              </a:rPr>
              <a:t> </a:t>
            </a:r>
            <a:r>
              <a:rPr lang="en-US" altLang="ja-JP" sz="2600" dirty="0" smtClean="0">
                <a:solidFill>
                  <a:srgbClr val="93CDDD"/>
                </a:solidFill>
                <a:ea typeface="ＭＳ Ｐゴシック" charset="-128"/>
              </a:rPr>
              <a:t>promote </a:t>
            </a:r>
            <a:r>
              <a:rPr lang="en-US" altLang="ja-JP" sz="2600" dirty="0">
                <a:solidFill>
                  <a:srgbClr val="93CDDD"/>
                </a:solidFill>
                <a:ea typeface="ＭＳ Ｐゴシック" charset="-128"/>
              </a:rPr>
              <a:t>mental health and well-being</a:t>
            </a:r>
          </a:p>
          <a:p>
            <a:pPr marL="0" indent="0">
              <a:spcBef>
                <a:spcPts val="0"/>
              </a:spcBef>
              <a:buSzTx/>
              <a:buNone/>
              <a:tabLst>
                <a:tab pos="446088" algn="l"/>
              </a:tabLst>
              <a:defRPr/>
            </a:pPr>
            <a:r>
              <a:rPr lang="en-US" altLang="ja-JP" sz="2600" dirty="0">
                <a:solidFill>
                  <a:srgbClr val="93CDDD"/>
                </a:solidFill>
                <a:ea typeface="ＭＳ Ｐゴシック" charset="-128"/>
              </a:rPr>
              <a:t>3.5 Strengthen </a:t>
            </a:r>
            <a:r>
              <a:rPr lang="en-US" altLang="ja-JP" sz="2600" dirty="0" smtClean="0">
                <a:solidFill>
                  <a:srgbClr val="93CDDD"/>
                </a:solidFill>
                <a:ea typeface="ＭＳ Ｐゴシック" charset="-128"/>
              </a:rPr>
              <a:t>prevention &amp; </a:t>
            </a:r>
            <a:r>
              <a:rPr lang="en-US" altLang="ja-JP" sz="2600" dirty="0">
                <a:solidFill>
                  <a:srgbClr val="93CDDD"/>
                </a:solidFill>
                <a:ea typeface="ＭＳ Ｐゴシック" charset="-128"/>
              </a:rPr>
              <a:t>treatment of substance </a:t>
            </a:r>
            <a:r>
              <a:rPr lang="en-US" altLang="ja-JP" sz="2600" dirty="0" smtClean="0">
                <a:solidFill>
                  <a:srgbClr val="93CDDD"/>
                </a:solidFill>
                <a:ea typeface="ＭＳ Ｐゴシック" charset="-128"/>
              </a:rPr>
              <a:t>abuse</a:t>
            </a:r>
          </a:p>
        </p:txBody>
      </p:sp>
      <p:pic>
        <p:nvPicPr>
          <p:cNvPr id="7" name="Picture 2" descr="http://www.un.org/News/dh/photos/large/2012/August/88230-Eliass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8819" y="4117777"/>
            <a:ext cx="3267332" cy="2174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6038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7705" y="345058"/>
            <a:ext cx="7952209" cy="941539"/>
          </a:xfrm>
        </p:spPr>
        <p:txBody>
          <a:bodyPr>
            <a:noAutofit/>
          </a:bodyPr>
          <a:lstStyle/>
          <a:p>
            <a:pPr>
              <a:defRPr/>
            </a:pPr>
            <a:r>
              <a:rPr lang="en-US" altLang="ja-JP" sz="2900" dirty="0" smtClean="0">
                <a:solidFill>
                  <a:srgbClr val="EEECE1"/>
                </a:solidFill>
              </a:rPr>
              <a:t>World Conference on Disaster Risk Reduction</a:t>
            </a:r>
            <a:br>
              <a:rPr lang="en-US" altLang="ja-JP" sz="2900" dirty="0" smtClean="0">
                <a:solidFill>
                  <a:srgbClr val="EEECE1"/>
                </a:solidFill>
              </a:rPr>
            </a:br>
            <a:r>
              <a:rPr lang="en-US" altLang="ja-JP" sz="2900" dirty="0" smtClean="0">
                <a:solidFill>
                  <a:srgbClr val="EEECE1"/>
                </a:solidFill>
              </a:rPr>
              <a:t>Sendai Framework for DRR (UN, 2015)</a:t>
            </a:r>
            <a:endParaRPr lang="en-US" altLang="ja-JP" sz="2900" dirty="0" smtClean="0">
              <a:solidFill>
                <a:srgbClr val="EEECE1"/>
              </a:solidFill>
              <a:ea typeface="ＭＳ Ｐゴシック" charset="-128"/>
            </a:endParaRPr>
          </a:p>
        </p:txBody>
      </p:sp>
      <p:sp>
        <p:nvSpPr>
          <p:cNvPr id="186371" name="Content Placeholder 2"/>
          <p:cNvSpPr>
            <a:spLocks noGrp="1"/>
          </p:cNvSpPr>
          <p:nvPr>
            <p:ph idx="4294967295"/>
          </p:nvPr>
        </p:nvSpPr>
        <p:spPr>
          <a:xfrm>
            <a:off x="1685368" y="1172585"/>
            <a:ext cx="8875059" cy="5389581"/>
          </a:xfrm>
        </p:spPr>
        <p:txBody>
          <a:bodyPr>
            <a:noAutofit/>
          </a:bodyPr>
          <a:lstStyle/>
          <a:p>
            <a:pPr marL="0">
              <a:lnSpc>
                <a:spcPts val="2400"/>
              </a:lnSpc>
              <a:spcBef>
                <a:spcPts val="0"/>
              </a:spcBef>
              <a:buSzTx/>
              <a:defRPr/>
            </a:pPr>
            <a:endParaRPr lang="en-US" altLang="ja-JP" sz="2200" dirty="0" smtClean="0">
              <a:ea typeface="ＭＳ Ｐゴシック" charset="-128"/>
            </a:endParaRPr>
          </a:p>
          <a:p>
            <a:pPr marL="0" indent="0">
              <a:lnSpc>
                <a:spcPts val="2400"/>
              </a:lnSpc>
              <a:spcBef>
                <a:spcPts val="0"/>
              </a:spcBef>
              <a:buSzTx/>
              <a:buNone/>
              <a:tabLst>
                <a:tab pos="446088" algn="l"/>
              </a:tabLst>
              <a:defRPr/>
            </a:pPr>
            <a:r>
              <a:rPr lang="en-US" altLang="ja-JP" sz="2800" dirty="0" smtClean="0">
                <a:solidFill>
                  <a:srgbClr val="32CECA"/>
                </a:solidFill>
                <a:ea typeface="ＭＳ Ｐゴシック" charset="-128"/>
              </a:rPr>
              <a:t>  </a:t>
            </a:r>
            <a:endParaRPr lang="en-US" altLang="ja-JP" sz="2800" dirty="0">
              <a:ea typeface="ＭＳ Ｐゴシック" charset="-128"/>
            </a:endParaRPr>
          </a:p>
        </p:txBody>
      </p:sp>
      <p:sp>
        <p:nvSpPr>
          <p:cNvPr id="15364" name="Footer Placeholder 3"/>
          <p:cNvSpPr txBox="1">
            <a:spLocks noGrp="1"/>
          </p:cNvSpPr>
          <p:nvPr/>
        </p:nvSpPr>
        <p:spPr bwMode="auto">
          <a:xfrm>
            <a:off x="4343400" y="6245226"/>
            <a:ext cx="3733800" cy="476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ja-JP" altLang="ja-JP" sz="1400">
              <a:solidFill>
                <a:srgbClr val="FFFFFF"/>
              </a:solidFill>
              <a:ea typeface="MS PGothic" pitchFamily="34" charset="-128"/>
            </a:endParaRPr>
          </a:p>
        </p:txBody>
      </p:sp>
      <p:sp>
        <p:nvSpPr>
          <p:cNvPr id="4" name="Rectangle 3"/>
          <p:cNvSpPr/>
          <p:nvPr/>
        </p:nvSpPr>
        <p:spPr>
          <a:xfrm>
            <a:off x="1869585" y="1888471"/>
            <a:ext cx="8607573" cy="2492990"/>
          </a:xfrm>
          <a:prstGeom prst="rect">
            <a:avLst/>
          </a:prstGeom>
        </p:spPr>
        <p:txBody>
          <a:bodyPr wrap="square">
            <a:spAutoFit/>
          </a:bodyPr>
          <a:lstStyle/>
          <a:p>
            <a:r>
              <a:rPr lang="en-US" altLang="ja-JP" sz="2600" dirty="0">
                <a:solidFill>
                  <a:srgbClr val="93CDDD"/>
                </a:solidFill>
              </a:rPr>
              <a:t>Priority </a:t>
            </a:r>
            <a:r>
              <a:rPr lang="en-US" altLang="ja-JP" sz="2600" dirty="0" smtClean="0">
                <a:solidFill>
                  <a:srgbClr val="93CDDD"/>
                </a:solidFill>
              </a:rPr>
              <a:t>4</a:t>
            </a:r>
            <a:r>
              <a:rPr lang="en-US" altLang="ja-JP" sz="2600" dirty="0" smtClean="0">
                <a:solidFill>
                  <a:srgbClr val="EEECE1"/>
                </a:solidFill>
              </a:rPr>
              <a:t>: </a:t>
            </a:r>
            <a:r>
              <a:rPr lang="en-US" altLang="ja-JP" sz="2600" dirty="0">
                <a:solidFill>
                  <a:srgbClr val="EEECE1"/>
                </a:solidFill>
              </a:rPr>
              <a:t>Enhancing disaster preparedness for effective response, and to ‘Build Back Better’ in recovery, </a:t>
            </a:r>
            <a:r>
              <a:rPr lang="en-US" altLang="ja-JP" sz="2600" dirty="0" smtClean="0">
                <a:solidFill>
                  <a:srgbClr val="EEECE1"/>
                </a:solidFill>
              </a:rPr>
              <a:t>rehabilitation </a:t>
            </a:r>
            <a:r>
              <a:rPr lang="en-US" altLang="ja-JP" sz="2600" dirty="0">
                <a:solidFill>
                  <a:srgbClr val="EEECE1"/>
                </a:solidFill>
              </a:rPr>
              <a:t>and reconstruction.</a:t>
            </a:r>
          </a:p>
          <a:p>
            <a:endParaRPr lang="en-US" altLang="ja-JP" sz="2600" dirty="0" smtClean="0">
              <a:solidFill>
                <a:schemeClr val="accent1">
                  <a:lumMod val="60000"/>
                  <a:lumOff val="40000"/>
                </a:schemeClr>
              </a:solidFill>
            </a:endParaRPr>
          </a:p>
          <a:p>
            <a:r>
              <a:rPr lang="en-US" altLang="ja-JP" sz="2600" dirty="0" smtClean="0">
                <a:solidFill>
                  <a:srgbClr val="EEECE1"/>
                </a:solidFill>
              </a:rPr>
              <a:t>33 </a:t>
            </a:r>
            <a:r>
              <a:rPr lang="en-US" altLang="ja-JP" sz="2600" dirty="0">
                <a:solidFill>
                  <a:srgbClr val="EEECE1"/>
                </a:solidFill>
              </a:rPr>
              <a:t>(o) </a:t>
            </a:r>
            <a:r>
              <a:rPr lang="en-US" altLang="ja-JP" sz="2600" dirty="0" smtClean="0">
                <a:solidFill>
                  <a:srgbClr val="EEECE1"/>
                </a:solidFill>
              </a:rPr>
              <a:t>To </a:t>
            </a:r>
            <a:r>
              <a:rPr lang="en-US" altLang="ja-JP" sz="2600" dirty="0">
                <a:solidFill>
                  <a:srgbClr val="EEECE1"/>
                </a:solidFill>
              </a:rPr>
              <a:t>enhance recovery schemes to provide </a:t>
            </a:r>
            <a:r>
              <a:rPr lang="en-US" altLang="ja-JP" sz="2600" dirty="0" smtClean="0">
                <a:solidFill>
                  <a:srgbClr val="93CDDD"/>
                </a:solidFill>
              </a:rPr>
              <a:t>psychosocial support and mental health services </a:t>
            </a:r>
            <a:r>
              <a:rPr lang="en-US" altLang="ja-JP" sz="2600" dirty="0" smtClean="0">
                <a:solidFill>
                  <a:srgbClr val="EEECE1"/>
                </a:solidFill>
              </a:rPr>
              <a:t>for </a:t>
            </a:r>
            <a:r>
              <a:rPr lang="en-US" altLang="ja-JP" sz="2600" dirty="0">
                <a:solidFill>
                  <a:srgbClr val="EEECE1"/>
                </a:solidFill>
              </a:rPr>
              <a:t>all </a:t>
            </a:r>
            <a:r>
              <a:rPr lang="en-US" altLang="ja-JP" sz="2600" dirty="0" smtClean="0">
                <a:solidFill>
                  <a:srgbClr val="EEECE1"/>
                </a:solidFill>
              </a:rPr>
              <a:t>people </a:t>
            </a:r>
            <a:r>
              <a:rPr lang="en-US" altLang="ja-JP" sz="2600" dirty="0">
                <a:solidFill>
                  <a:srgbClr val="EEECE1"/>
                </a:solidFill>
              </a:rPr>
              <a:t>in need</a:t>
            </a:r>
            <a:endParaRPr lang="ja-JP" altLang="en-US" sz="2600" dirty="0">
              <a:solidFill>
                <a:srgbClr val="EEECE1"/>
              </a:solidFill>
            </a:endParaRPr>
          </a:p>
        </p:txBody>
      </p:sp>
      <p:pic>
        <p:nvPicPr>
          <p:cNvPr id="3" name="図 2"/>
          <p:cNvPicPr>
            <a:picLocks noChangeAspect="1"/>
          </p:cNvPicPr>
          <p:nvPr/>
        </p:nvPicPr>
        <p:blipFill>
          <a:blip r:embed="rId3"/>
          <a:stretch>
            <a:fillRect/>
          </a:stretch>
        </p:blipFill>
        <p:spPr>
          <a:xfrm>
            <a:off x="808822" y="5436603"/>
            <a:ext cx="11191875" cy="1428751"/>
          </a:xfrm>
          <a:prstGeom prst="rect">
            <a:avLst/>
          </a:prstGeom>
        </p:spPr>
      </p:pic>
      <p:sp>
        <p:nvSpPr>
          <p:cNvPr id="5" name="テキスト ボックス 4"/>
          <p:cNvSpPr txBox="1"/>
          <p:nvPr/>
        </p:nvSpPr>
        <p:spPr>
          <a:xfrm>
            <a:off x="9337961" y="5511403"/>
            <a:ext cx="1068780" cy="369332"/>
          </a:xfrm>
          <a:prstGeom prst="rect">
            <a:avLst/>
          </a:prstGeom>
          <a:noFill/>
        </p:spPr>
        <p:txBody>
          <a:bodyPr wrap="square" rtlCol="0">
            <a:spAutoFit/>
          </a:bodyPr>
          <a:lstStyle/>
          <a:p>
            <a:r>
              <a:rPr kumimoji="1" lang="en-US" altLang="ja-JP" dirty="0">
                <a:solidFill>
                  <a:schemeClr val="bg1"/>
                </a:solidFill>
              </a:rPr>
              <a:t>(</a:t>
            </a:r>
            <a:r>
              <a:rPr kumimoji="1" lang="en-US" altLang="ja-JP" dirty="0" smtClean="0">
                <a:solidFill>
                  <a:schemeClr val="bg1"/>
                </a:solidFill>
              </a:rPr>
              <a:t>C) UN</a:t>
            </a:r>
            <a:endParaRPr kumimoji="1" lang="ja-JP" altLang="en-US" dirty="0">
              <a:solidFill>
                <a:schemeClr val="bg1"/>
              </a:solidFill>
            </a:endParaRPr>
          </a:p>
        </p:txBody>
      </p:sp>
    </p:spTree>
    <p:extLst>
      <p:ext uri="{BB962C8B-B14F-4D97-AF65-F5344CB8AC3E}">
        <p14:creationId xmlns:p14="http://schemas.microsoft.com/office/powerpoint/2010/main" val="3511546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6605</TotalTime>
  <Words>1133</Words>
  <Application>Microsoft Macintosh PowerPoint</Application>
  <PresentationFormat>ワイド画面</PresentationFormat>
  <Paragraphs>102</Paragraphs>
  <Slides>10</Slides>
  <Notes>10</Notes>
  <HiddenSlides>3</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MS PGothic</vt:lpstr>
      <vt:lpstr>ＭＳ Ｐゴシック</vt:lpstr>
      <vt:lpstr>Arial</vt:lpstr>
      <vt:lpstr>Calibri</vt:lpstr>
      <vt:lpstr>Office Theme</vt:lpstr>
      <vt:lpstr> Mainstreaming Mental or Psychosocial Disabilities  into Efforts to Achieve the Agenda 2030 &amp; SDGs </vt:lpstr>
      <vt:lpstr>PowerPoint プレゼンテーション</vt:lpstr>
      <vt:lpstr>PowerPoint プレゼンテーション</vt:lpstr>
      <vt:lpstr>Recent UN Efforts on Mental &amp; Intellectual Disabilities </vt:lpstr>
      <vt:lpstr>PowerPoint プレゼンテーション</vt:lpstr>
      <vt:lpstr>PowerPoint プレゼンテーション</vt:lpstr>
      <vt:lpstr>Way Forward:  Constructive &amp; Coordinated Multi-stakeholder approach</vt:lpstr>
      <vt:lpstr>Sustainable Development Goals (SDGs) (UN, 2015)</vt:lpstr>
      <vt:lpstr>World Conference on Disaster Risk Reduction Sendai Framework for DRR (UN, 2015)</vt:lpstr>
      <vt:lpstr>PowerPoint プレゼンテーション</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and Health Sciences</dc:title>
  <dc:creator>堤 敦朗</dc:creator>
  <cp:lastModifiedBy>井筒節のiPad</cp:lastModifiedBy>
  <cp:revision>900</cp:revision>
  <cp:lastPrinted>2015-10-05T07:58:06Z</cp:lastPrinted>
  <dcterms:created xsi:type="dcterms:W3CDTF">2013-05-19T06:24:19Z</dcterms:created>
  <dcterms:modified xsi:type="dcterms:W3CDTF">2016-11-29T07:39:07Z</dcterms:modified>
</cp:coreProperties>
</file>