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</p:sldMasterIdLst>
  <p:notesMasterIdLst>
    <p:notesMasterId r:id="rId21"/>
  </p:notesMasterIdLst>
  <p:sldIdLst>
    <p:sldId id="280" r:id="rId3"/>
    <p:sldId id="279" r:id="rId4"/>
    <p:sldId id="282" r:id="rId5"/>
    <p:sldId id="283" r:id="rId6"/>
    <p:sldId id="290" r:id="rId7"/>
    <p:sldId id="281" r:id="rId8"/>
    <p:sldId id="291" r:id="rId9"/>
    <p:sldId id="292" r:id="rId10"/>
    <p:sldId id="284" r:id="rId11"/>
    <p:sldId id="294" r:id="rId12"/>
    <p:sldId id="293" r:id="rId13"/>
    <p:sldId id="285" r:id="rId14"/>
    <p:sldId id="286" r:id="rId15"/>
    <p:sldId id="295" r:id="rId16"/>
    <p:sldId id="296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550532-EF55-4984-AD44-883BD05846EF}" type="doc">
      <dgm:prSet loTypeId="urn:microsoft.com/office/officeart/2005/8/layout/cycle4#1" loCatId="cycle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0BB03F88-0C36-46EE-8311-2E73B67D961B}">
      <dgm:prSet phldrT="[Text]" custT="1"/>
      <dgm:spPr/>
      <dgm:t>
        <a:bodyPr/>
        <a:lstStyle/>
        <a:p>
          <a:r>
            <a:rPr lang="en-GB" sz="1800" b="1" smtClean="0"/>
            <a:t>Ministries, Departments &amp; Agencies</a:t>
          </a:r>
          <a:endParaRPr lang="en-GB" sz="1800" b="1" dirty="0"/>
        </a:p>
      </dgm:t>
    </dgm:pt>
    <dgm:pt modelId="{E02726EA-910F-43CC-A3F2-204AA593342D}" type="parTrans" cxnId="{DF8BCD65-EAC6-4D69-A68F-83D5DF210DF5}">
      <dgm:prSet/>
      <dgm:spPr/>
      <dgm:t>
        <a:bodyPr/>
        <a:lstStyle/>
        <a:p>
          <a:endParaRPr lang="en-GB"/>
        </a:p>
      </dgm:t>
    </dgm:pt>
    <dgm:pt modelId="{4CC0CEE7-F8A3-4096-B329-F045B34053B3}" type="sibTrans" cxnId="{DF8BCD65-EAC6-4D69-A68F-83D5DF210DF5}">
      <dgm:prSet/>
      <dgm:spPr/>
      <dgm:t>
        <a:bodyPr/>
        <a:lstStyle/>
        <a:p>
          <a:endParaRPr lang="en-GB"/>
        </a:p>
      </dgm:t>
    </dgm:pt>
    <dgm:pt modelId="{0370383E-99B7-4214-AE9A-574EA0B6C8B3}">
      <dgm:prSet phldrT="[Text]" custT="1"/>
      <dgm:spPr/>
      <dgm:t>
        <a:bodyPr/>
        <a:lstStyle/>
        <a:p>
          <a:r>
            <a:rPr lang="en-GB" sz="2400" b="1" dirty="0" smtClean="0"/>
            <a:t>Data Producers</a:t>
          </a:r>
          <a:endParaRPr lang="en-GB" sz="2400" b="1" dirty="0"/>
        </a:p>
      </dgm:t>
    </dgm:pt>
    <dgm:pt modelId="{75DE96EF-D848-4D08-997F-CA2587629466}" type="parTrans" cxnId="{80A9D790-B922-4FA0-95FD-CD9DD3A7E80A}">
      <dgm:prSet/>
      <dgm:spPr/>
      <dgm:t>
        <a:bodyPr/>
        <a:lstStyle/>
        <a:p>
          <a:endParaRPr lang="en-GB"/>
        </a:p>
      </dgm:t>
    </dgm:pt>
    <dgm:pt modelId="{8EA95FE1-399C-413A-9880-E7157874952E}" type="sibTrans" cxnId="{80A9D790-B922-4FA0-95FD-CD9DD3A7E80A}">
      <dgm:prSet/>
      <dgm:spPr/>
      <dgm:t>
        <a:bodyPr/>
        <a:lstStyle/>
        <a:p>
          <a:endParaRPr lang="en-GB"/>
        </a:p>
      </dgm:t>
    </dgm:pt>
    <dgm:pt modelId="{DA49CBB8-E11F-4DF4-9E34-2E4B085BA9C1}">
      <dgm:prSet phldrT="[Text]" custT="1"/>
      <dgm:spPr/>
      <dgm:t>
        <a:bodyPr/>
        <a:lstStyle/>
        <a:p>
          <a:r>
            <a:rPr lang="en-GB" sz="1800" b="1" dirty="0" smtClean="0"/>
            <a:t>Policies, Principles, procedures, &amp; Statistical production practices</a:t>
          </a:r>
          <a:endParaRPr lang="en-GB" sz="1800" b="1" dirty="0"/>
        </a:p>
      </dgm:t>
    </dgm:pt>
    <dgm:pt modelId="{C3073BAE-CE91-4E5A-9CB3-6CD54562D6CA}" type="parTrans" cxnId="{CE238CA6-2318-4982-8E3F-EDDA1BFC8AED}">
      <dgm:prSet/>
      <dgm:spPr/>
      <dgm:t>
        <a:bodyPr/>
        <a:lstStyle/>
        <a:p>
          <a:endParaRPr lang="en-GB"/>
        </a:p>
      </dgm:t>
    </dgm:pt>
    <dgm:pt modelId="{EEBF25DD-4A67-4D01-95B9-E72A909AA92F}" type="sibTrans" cxnId="{CE238CA6-2318-4982-8E3F-EDDA1BFC8AED}">
      <dgm:prSet/>
      <dgm:spPr/>
      <dgm:t>
        <a:bodyPr/>
        <a:lstStyle/>
        <a:p>
          <a:endParaRPr lang="en-GB"/>
        </a:p>
      </dgm:t>
    </dgm:pt>
    <dgm:pt modelId="{798512D2-4BE7-469E-A048-5A5660D2B163}">
      <dgm:prSet phldrT="[Text]" custT="1"/>
      <dgm:spPr/>
      <dgm:t>
        <a:bodyPr/>
        <a:lstStyle/>
        <a:p>
          <a:r>
            <a:rPr lang="en-GB" sz="2400" b="1" dirty="0" smtClean="0"/>
            <a:t>Institutional Framework</a:t>
          </a:r>
          <a:endParaRPr lang="en-GB" sz="2400" b="1" dirty="0"/>
        </a:p>
      </dgm:t>
    </dgm:pt>
    <dgm:pt modelId="{A2ECEECA-42B9-4902-9B79-7F68A7DEA62C}" type="parTrans" cxnId="{0CD9349B-99BD-4E26-AB3E-B3064460A2E3}">
      <dgm:prSet/>
      <dgm:spPr/>
      <dgm:t>
        <a:bodyPr/>
        <a:lstStyle/>
        <a:p>
          <a:endParaRPr lang="en-GB"/>
        </a:p>
      </dgm:t>
    </dgm:pt>
    <dgm:pt modelId="{968428AA-C391-44E0-B9B6-D12410DA7591}" type="sibTrans" cxnId="{0CD9349B-99BD-4E26-AB3E-B3064460A2E3}">
      <dgm:prSet/>
      <dgm:spPr/>
      <dgm:t>
        <a:bodyPr/>
        <a:lstStyle/>
        <a:p>
          <a:endParaRPr lang="en-GB"/>
        </a:p>
      </dgm:t>
    </dgm:pt>
    <dgm:pt modelId="{45958978-FCF9-41A2-A523-560683DA881F}">
      <dgm:prSet phldrT="[Text]" custT="1"/>
      <dgm:spPr/>
      <dgm:t>
        <a:bodyPr/>
        <a:lstStyle/>
        <a:p>
          <a:r>
            <a:rPr lang="en-GB" sz="2000" b="1" dirty="0" smtClean="0"/>
            <a:t>Research Training Institutions</a:t>
          </a:r>
          <a:endParaRPr lang="en-GB" sz="2000" b="1" dirty="0"/>
        </a:p>
      </dgm:t>
    </dgm:pt>
    <dgm:pt modelId="{2A13C396-2D98-441C-AF63-ADE198E4DB03}" type="parTrans" cxnId="{E53660B3-CB73-44ED-AB8F-BD01CCB638D9}">
      <dgm:prSet/>
      <dgm:spPr/>
      <dgm:t>
        <a:bodyPr/>
        <a:lstStyle/>
        <a:p>
          <a:endParaRPr lang="en-GB"/>
        </a:p>
      </dgm:t>
    </dgm:pt>
    <dgm:pt modelId="{950D1030-3922-4D79-9B29-6AD6E7F77B53}" type="sibTrans" cxnId="{E53660B3-CB73-44ED-AB8F-BD01CCB638D9}">
      <dgm:prSet/>
      <dgm:spPr/>
      <dgm:t>
        <a:bodyPr/>
        <a:lstStyle/>
        <a:p>
          <a:endParaRPr lang="en-GB"/>
        </a:p>
      </dgm:t>
    </dgm:pt>
    <dgm:pt modelId="{5ED8C0E5-079C-463D-8EA5-DF058C5F6C52}">
      <dgm:prSet phldrT="[Text]" custT="1"/>
      <dgm:spPr/>
      <dgm:t>
        <a:bodyPr/>
        <a:lstStyle/>
        <a:p>
          <a:r>
            <a:rPr lang="en-GB" sz="2400" b="1" dirty="0" smtClean="0"/>
            <a:t>Data Users </a:t>
          </a:r>
          <a:endParaRPr lang="en-GB" sz="2400" b="1" dirty="0"/>
        </a:p>
      </dgm:t>
    </dgm:pt>
    <dgm:pt modelId="{EC6CA975-90FD-44C7-8FFE-B35258834329}" type="parTrans" cxnId="{9D27158D-0EF2-42F7-9F42-E9975AE14FDA}">
      <dgm:prSet/>
      <dgm:spPr/>
      <dgm:t>
        <a:bodyPr/>
        <a:lstStyle/>
        <a:p>
          <a:endParaRPr lang="en-GB"/>
        </a:p>
      </dgm:t>
    </dgm:pt>
    <dgm:pt modelId="{637CDC24-2F99-4CEC-AA46-1D021E79A458}" type="sibTrans" cxnId="{9D27158D-0EF2-42F7-9F42-E9975AE14FDA}">
      <dgm:prSet/>
      <dgm:spPr/>
      <dgm:t>
        <a:bodyPr/>
        <a:lstStyle/>
        <a:p>
          <a:endParaRPr lang="en-GB"/>
        </a:p>
      </dgm:t>
    </dgm:pt>
    <dgm:pt modelId="{6E7DB116-2F33-4B2D-A893-6ED8E01FEC9A}">
      <dgm:prSet phldrT="[Text]" custT="1"/>
      <dgm:spPr/>
      <dgm:t>
        <a:bodyPr/>
        <a:lstStyle/>
        <a:p>
          <a:r>
            <a:rPr lang="en-GB" sz="1800" b="1" dirty="0" smtClean="0"/>
            <a:t>Households, Businesses, Individuals</a:t>
          </a:r>
          <a:endParaRPr lang="en-GB" sz="1800" b="1" dirty="0"/>
        </a:p>
      </dgm:t>
    </dgm:pt>
    <dgm:pt modelId="{23747EF9-B9E7-40A9-B560-A68F399C0499}" type="parTrans" cxnId="{F9ECDD7F-9D7F-4B89-BFB1-1BDE72AE4295}">
      <dgm:prSet/>
      <dgm:spPr/>
      <dgm:t>
        <a:bodyPr/>
        <a:lstStyle/>
        <a:p>
          <a:endParaRPr lang="en-GB"/>
        </a:p>
      </dgm:t>
    </dgm:pt>
    <dgm:pt modelId="{460DB815-98EB-41CF-A269-A6727D0A236A}" type="sibTrans" cxnId="{F9ECDD7F-9D7F-4B89-BFB1-1BDE72AE4295}">
      <dgm:prSet/>
      <dgm:spPr/>
      <dgm:t>
        <a:bodyPr/>
        <a:lstStyle/>
        <a:p>
          <a:endParaRPr lang="en-GB"/>
        </a:p>
      </dgm:t>
    </dgm:pt>
    <dgm:pt modelId="{5B0627DD-BF70-4318-9A6C-CD88CDA13F9B}">
      <dgm:prSet phldrT="[Text]" custT="1"/>
      <dgm:spPr/>
      <dgm:t>
        <a:bodyPr/>
        <a:lstStyle/>
        <a:p>
          <a:r>
            <a:rPr lang="en-GB" sz="2400" b="1" dirty="0" smtClean="0"/>
            <a:t>Data Suppliers</a:t>
          </a:r>
          <a:endParaRPr lang="en-GB" sz="2400" b="1" dirty="0"/>
        </a:p>
      </dgm:t>
    </dgm:pt>
    <dgm:pt modelId="{CCDF7B77-3906-4F57-966F-EBFEFC60689B}" type="parTrans" cxnId="{F41488C9-2C98-411C-84D3-FD8B351ADFD3}">
      <dgm:prSet/>
      <dgm:spPr/>
      <dgm:t>
        <a:bodyPr/>
        <a:lstStyle/>
        <a:p>
          <a:endParaRPr lang="en-GB"/>
        </a:p>
      </dgm:t>
    </dgm:pt>
    <dgm:pt modelId="{7A1BADC6-AD71-407C-9B0E-A113F8F54405}" type="sibTrans" cxnId="{F41488C9-2C98-411C-84D3-FD8B351ADFD3}">
      <dgm:prSet/>
      <dgm:spPr/>
      <dgm:t>
        <a:bodyPr/>
        <a:lstStyle/>
        <a:p>
          <a:endParaRPr lang="en-GB"/>
        </a:p>
      </dgm:t>
    </dgm:pt>
    <dgm:pt modelId="{0DC8C1AC-4831-44DD-94CF-45A52FA3829D}" type="pres">
      <dgm:prSet presAssocID="{D5550532-EF55-4984-AD44-883BD05846E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E05014C-4339-49A0-82F7-409BC9904A94}" type="pres">
      <dgm:prSet presAssocID="{D5550532-EF55-4984-AD44-883BD05846EF}" presName="children" presStyleCnt="0"/>
      <dgm:spPr/>
      <dgm:t>
        <a:bodyPr/>
        <a:lstStyle/>
        <a:p>
          <a:endParaRPr lang="en-US"/>
        </a:p>
      </dgm:t>
    </dgm:pt>
    <dgm:pt modelId="{D3462351-34AA-4100-98ED-957FC04F318F}" type="pres">
      <dgm:prSet presAssocID="{D5550532-EF55-4984-AD44-883BD05846EF}" presName="child1group" presStyleCnt="0"/>
      <dgm:spPr/>
      <dgm:t>
        <a:bodyPr/>
        <a:lstStyle/>
        <a:p>
          <a:endParaRPr lang="en-US"/>
        </a:p>
      </dgm:t>
    </dgm:pt>
    <dgm:pt modelId="{8632D42F-305A-464B-BAD3-F1D178E9D878}" type="pres">
      <dgm:prSet presAssocID="{D5550532-EF55-4984-AD44-883BD05846EF}" presName="child1" presStyleLbl="bgAcc1" presStyleIdx="0" presStyleCnt="4" custScaleX="125481"/>
      <dgm:spPr/>
      <dgm:t>
        <a:bodyPr/>
        <a:lstStyle/>
        <a:p>
          <a:endParaRPr lang="en-GB"/>
        </a:p>
      </dgm:t>
    </dgm:pt>
    <dgm:pt modelId="{3812261B-D900-40BA-B3CF-6BCFD5956C1A}" type="pres">
      <dgm:prSet presAssocID="{D5550532-EF55-4984-AD44-883BD05846EF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F9A6AD-65FC-4E83-A049-CAC894044FBA}" type="pres">
      <dgm:prSet presAssocID="{D5550532-EF55-4984-AD44-883BD05846EF}" presName="child2group" presStyleCnt="0"/>
      <dgm:spPr/>
      <dgm:t>
        <a:bodyPr/>
        <a:lstStyle/>
        <a:p>
          <a:endParaRPr lang="en-US"/>
        </a:p>
      </dgm:t>
    </dgm:pt>
    <dgm:pt modelId="{6033CFA3-7803-4530-B558-13889911D169}" type="pres">
      <dgm:prSet presAssocID="{D5550532-EF55-4984-AD44-883BD05846EF}" presName="child2" presStyleLbl="bgAcc1" presStyleIdx="1" presStyleCnt="4" custScaleX="149776" custLinFactNeighborX="11410" custLinFactNeighborY="4484"/>
      <dgm:spPr/>
      <dgm:t>
        <a:bodyPr/>
        <a:lstStyle/>
        <a:p>
          <a:endParaRPr lang="en-GB"/>
        </a:p>
      </dgm:t>
    </dgm:pt>
    <dgm:pt modelId="{762067FB-6A63-48AB-ACCD-F1B80E273096}" type="pres">
      <dgm:prSet presAssocID="{D5550532-EF55-4984-AD44-883BD05846EF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1363B-D899-42BD-8EAA-CAE18877F80C}" type="pres">
      <dgm:prSet presAssocID="{D5550532-EF55-4984-AD44-883BD05846EF}" presName="child3group" presStyleCnt="0"/>
      <dgm:spPr/>
      <dgm:t>
        <a:bodyPr/>
        <a:lstStyle/>
        <a:p>
          <a:endParaRPr lang="en-US"/>
        </a:p>
      </dgm:t>
    </dgm:pt>
    <dgm:pt modelId="{7253A2A3-9AB5-419F-BFD9-DFAD675F0276}" type="pres">
      <dgm:prSet presAssocID="{D5550532-EF55-4984-AD44-883BD05846EF}" presName="child3" presStyleLbl="bgAcc1" presStyleIdx="2" presStyleCnt="4" custScaleX="153943" custLinFactNeighborX="20344" custLinFactNeighborY="2711"/>
      <dgm:spPr/>
      <dgm:t>
        <a:bodyPr/>
        <a:lstStyle/>
        <a:p>
          <a:endParaRPr lang="en-GB"/>
        </a:p>
      </dgm:t>
    </dgm:pt>
    <dgm:pt modelId="{AB813288-1F39-4410-A799-289F880906F6}" type="pres">
      <dgm:prSet presAssocID="{D5550532-EF55-4984-AD44-883BD05846EF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1C56BD-DD79-41BA-B030-A8FB04888E36}" type="pres">
      <dgm:prSet presAssocID="{D5550532-EF55-4984-AD44-883BD05846EF}" presName="child4group" presStyleCnt="0"/>
      <dgm:spPr/>
      <dgm:t>
        <a:bodyPr/>
        <a:lstStyle/>
        <a:p>
          <a:endParaRPr lang="en-US"/>
        </a:p>
      </dgm:t>
    </dgm:pt>
    <dgm:pt modelId="{5E017650-8338-4203-B48B-76BD6CFD921E}" type="pres">
      <dgm:prSet presAssocID="{D5550532-EF55-4984-AD44-883BD05846EF}" presName="child4" presStyleLbl="bgAcc1" presStyleIdx="3" presStyleCnt="4" custScaleX="129649"/>
      <dgm:spPr/>
      <dgm:t>
        <a:bodyPr/>
        <a:lstStyle/>
        <a:p>
          <a:endParaRPr lang="en-GB"/>
        </a:p>
      </dgm:t>
    </dgm:pt>
    <dgm:pt modelId="{C5A1886E-4E04-417C-B79D-06DB6797B564}" type="pres">
      <dgm:prSet presAssocID="{D5550532-EF55-4984-AD44-883BD05846EF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3CDDAD-B9CB-432E-98B3-1239F53DA584}" type="pres">
      <dgm:prSet presAssocID="{D5550532-EF55-4984-AD44-883BD05846EF}" presName="childPlaceholder" presStyleCnt="0"/>
      <dgm:spPr/>
      <dgm:t>
        <a:bodyPr/>
        <a:lstStyle/>
        <a:p>
          <a:endParaRPr lang="en-US"/>
        </a:p>
      </dgm:t>
    </dgm:pt>
    <dgm:pt modelId="{1B7291E6-B118-4459-924D-5EE116EE1DDB}" type="pres">
      <dgm:prSet presAssocID="{D5550532-EF55-4984-AD44-883BD05846EF}" presName="circle" presStyleCnt="0"/>
      <dgm:spPr/>
      <dgm:t>
        <a:bodyPr/>
        <a:lstStyle/>
        <a:p>
          <a:endParaRPr lang="en-US"/>
        </a:p>
      </dgm:t>
    </dgm:pt>
    <dgm:pt modelId="{E3909A8A-2538-4C51-91B0-52C401A2E132}" type="pres">
      <dgm:prSet presAssocID="{D5550532-EF55-4984-AD44-883BD05846EF}" presName="quadrant1" presStyleLbl="node1" presStyleIdx="0" presStyleCnt="4" custScaleX="11407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EB14D8-AD31-44DC-A3E5-56B83E2FB0D2}" type="pres">
      <dgm:prSet presAssocID="{D5550532-EF55-4984-AD44-883BD05846EF}" presName="quadrant2" presStyleLbl="node1" presStyleIdx="1" presStyleCnt="4" custScaleX="111245" custScaleY="99999" custLinFactNeighborX="9940" custLinFactNeighborY="-50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AB7E30-68E5-4283-AD13-AE8C3922E758}" type="pres">
      <dgm:prSet presAssocID="{D5550532-EF55-4984-AD44-883BD05846EF}" presName="quadrant3" presStyleLbl="node1" presStyleIdx="2" presStyleCnt="4" custScaleX="107943" custLinFactNeighborX="9691" custLinFactNeighborY="-181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3ACC09-110A-42FA-83CD-AE15B75C1CFE}" type="pres">
      <dgm:prSet presAssocID="{D5550532-EF55-4984-AD44-883BD05846EF}" presName="quadrant4" presStyleLbl="node1" presStyleIdx="3" presStyleCnt="4" custScaleX="11407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51ED07-8925-494A-B4A0-EC9563B013E9}" type="pres">
      <dgm:prSet presAssocID="{D5550532-EF55-4984-AD44-883BD05846EF}" presName="quadrantPlaceholder" presStyleCnt="0"/>
      <dgm:spPr/>
      <dgm:t>
        <a:bodyPr/>
        <a:lstStyle/>
        <a:p>
          <a:endParaRPr lang="en-US"/>
        </a:p>
      </dgm:t>
    </dgm:pt>
    <dgm:pt modelId="{8C538380-9947-4CDB-A9A1-AB0F45B0C767}" type="pres">
      <dgm:prSet presAssocID="{D5550532-EF55-4984-AD44-883BD05846EF}" presName="center1" presStyleLbl="fgShp" presStyleIdx="0" presStyleCnt="2" custScaleY="112729"/>
      <dgm:spPr/>
      <dgm:t>
        <a:bodyPr/>
        <a:lstStyle/>
        <a:p>
          <a:endParaRPr lang="en-US"/>
        </a:p>
      </dgm:t>
    </dgm:pt>
    <dgm:pt modelId="{CB7D1CA5-93BC-415B-851F-4281544501FD}" type="pres">
      <dgm:prSet presAssocID="{D5550532-EF55-4984-AD44-883BD05846EF}" presName="center2" presStyleLbl="fgShp" presStyleIdx="1" presStyleCnt="2" custScaleY="119368"/>
      <dgm:spPr/>
      <dgm:t>
        <a:bodyPr/>
        <a:lstStyle/>
        <a:p>
          <a:endParaRPr lang="en-US"/>
        </a:p>
      </dgm:t>
    </dgm:pt>
  </dgm:ptLst>
  <dgm:cxnLst>
    <dgm:cxn modelId="{35700344-BAEE-4EFD-BBEE-F395BFDEE133}" type="presOf" srcId="{0BB03F88-0C36-46EE-8311-2E73B67D961B}" destId="{E3909A8A-2538-4C51-91B0-52C401A2E132}" srcOrd="0" destOrd="0" presId="urn:microsoft.com/office/officeart/2005/8/layout/cycle4#1"/>
    <dgm:cxn modelId="{16D87DA8-3227-48E1-9D1E-5A7DBEFA577C}" type="presOf" srcId="{5B0627DD-BF70-4318-9A6C-CD88CDA13F9B}" destId="{5E017650-8338-4203-B48B-76BD6CFD921E}" srcOrd="0" destOrd="0" presId="urn:microsoft.com/office/officeart/2005/8/layout/cycle4#1"/>
    <dgm:cxn modelId="{E53660B3-CB73-44ED-AB8F-BD01CCB638D9}" srcId="{D5550532-EF55-4984-AD44-883BD05846EF}" destId="{45958978-FCF9-41A2-A523-560683DA881F}" srcOrd="2" destOrd="0" parTransId="{2A13C396-2D98-441C-AF63-ADE198E4DB03}" sibTransId="{950D1030-3922-4D79-9B29-6AD6E7F77B53}"/>
    <dgm:cxn modelId="{0CD9349B-99BD-4E26-AB3E-B3064460A2E3}" srcId="{DA49CBB8-E11F-4DF4-9E34-2E4B085BA9C1}" destId="{798512D2-4BE7-469E-A048-5A5660D2B163}" srcOrd="0" destOrd="0" parTransId="{A2ECEECA-42B9-4902-9B79-7F68A7DEA62C}" sibTransId="{968428AA-C391-44E0-B9B6-D12410DA7591}"/>
    <dgm:cxn modelId="{DF8BCD65-EAC6-4D69-A68F-83D5DF210DF5}" srcId="{D5550532-EF55-4984-AD44-883BD05846EF}" destId="{0BB03F88-0C36-46EE-8311-2E73B67D961B}" srcOrd="0" destOrd="0" parTransId="{E02726EA-910F-43CC-A3F2-204AA593342D}" sibTransId="{4CC0CEE7-F8A3-4096-B329-F045B34053B3}"/>
    <dgm:cxn modelId="{80A9D790-B922-4FA0-95FD-CD9DD3A7E80A}" srcId="{0BB03F88-0C36-46EE-8311-2E73B67D961B}" destId="{0370383E-99B7-4214-AE9A-574EA0B6C8B3}" srcOrd="0" destOrd="0" parTransId="{75DE96EF-D848-4D08-997F-CA2587629466}" sibTransId="{8EA95FE1-399C-413A-9880-E7157874952E}"/>
    <dgm:cxn modelId="{CE238CA6-2318-4982-8E3F-EDDA1BFC8AED}" srcId="{D5550532-EF55-4984-AD44-883BD05846EF}" destId="{DA49CBB8-E11F-4DF4-9E34-2E4B085BA9C1}" srcOrd="1" destOrd="0" parTransId="{C3073BAE-CE91-4E5A-9CB3-6CD54562D6CA}" sibTransId="{EEBF25DD-4A67-4D01-95B9-E72A909AA92F}"/>
    <dgm:cxn modelId="{F9ECDD7F-9D7F-4B89-BFB1-1BDE72AE4295}" srcId="{D5550532-EF55-4984-AD44-883BD05846EF}" destId="{6E7DB116-2F33-4B2D-A893-6ED8E01FEC9A}" srcOrd="3" destOrd="0" parTransId="{23747EF9-B9E7-40A9-B560-A68F399C0499}" sibTransId="{460DB815-98EB-41CF-A269-A6727D0A236A}"/>
    <dgm:cxn modelId="{75AA6B0E-4BD1-4878-BCB7-46E950D63EFA}" type="presOf" srcId="{DA49CBB8-E11F-4DF4-9E34-2E4B085BA9C1}" destId="{A6EB14D8-AD31-44DC-A3E5-56B83E2FB0D2}" srcOrd="0" destOrd="0" presId="urn:microsoft.com/office/officeart/2005/8/layout/cycle4#1"/>
    <dgm:cxn modelId="{EC7758E7-DA23-4629-BF1C-7165144C61B2}" type="presOf" srcId="{798512D2-4BE7-469E-A048-5A5660D2B163}" destId="{762067FB-6A63-48AB-ACCD-F1B80E273096}" srcOrd="1" destOrd="0" presId="urn:microsoft.com/office/officeart/2005/8/layout/cycle4#1"/>
    <dgm:cxn modelId="{3B1FFFC2-C0E0-406E-BDB5-69573D3F8AF8}" type="presOf" srcId="{D5550532-EF55-4984-AD44-883BD05846EF}" destId="{0DC8C1AC-4831-44DD-94CF-45A52FA3829D}" srcOrd="0" destOrd="0" presId="urn:microsoft.com/office/officeart/2005/8/layout/cycle4#1"/>
    <dgm:cxn modelId="{AC012387-BC3D-4B71-8F32-58FF669316E9}" type="presOf" srcId="{5ED8C0E5-079C-463D-8EA5-DF058C5F6C52}" destId="{AB813288-1F39-4410-A799-289F880906F6}" srcOrd="1" destOrd="0" presId="urn:microsoft.com/office/officeart/2005/8/layout/cycle4#1"/>
    <dgm:cxn modelId="{D734141E-89DF-4102-84B4-CEB46F56D4B6}" type="presOf" srcId="{5ED8C0E5-079C-463D-8EA5-DF058C5F6C52}" destId="{7253A2A3-9AB5-419F-BFD9-DFAD675F0276}" srcOrd="0" destOrd="0" presId="urn:microsoft.com/office/officeart/2005/8/layout/cycle4#1"/>
    <dgm:cxn modelId="{32C8548C-350A-4588-BBF3-144FEDA2380F}" type="presOf" srcId="{0370383E-99B7-4214-AE9A-574EA0B6C8B3}" destId="{8632D42F-305A-464B-BAD3-F1D178E9D878}" srcOrd="0" destOrd="0" presId="urn:microsoft.com/office/officeart/2005/8/layout/cycle4#1"/>
    <dgm:cxn modelId="{9D27158D-0EF2-42F7-9F42-E9975AE14FDA}" srcId="{45958978-FCF9-41A2-A523-560683DA881F}" destId="{5ED8C0E5-079C-463D-8EA5-DF058C5F6C52}" srcOrd="0" destOrd="0" parTransId="{EC6CA975-90FD-44C7-8FFE-B35258834329}" sibTransId="{637CDC24-2F99-4CEC-AA46-1D021E79A458}"/>
    <dgm:cxn modelId="{4E12673A-ED53-4257-ADA2-37E542CC45C3}" type="presOf" srcId="{45958978-FCF9-41A2-A523-560683DA881F}" destId="{2EAB7E30-68E5-4283-AD13-AE8C3922E758}" srcOrd="0" destOrd="0" presId="urn:microsoft.com/office/officeart/2005/8/layout/cycle4#1"/>
    <dgm:cxn modelId="{C1AB72AE-1604-4A69-ABF8-64E4CA02166C}" type="presOf" srcId="{5B0627DD-BF70-4318-9A6C-CD88CDA13F9B}" destId="{C5A1886E-4E04-417C-B79D-06DB6797B564}" srcOrd="1" destOrd="0" presId="urn:microsoft.com/office/officeart/2005/8/layout/cycle4#1"/>
    <dgm:cxn modelId="{F41488C9-2C98-411C-84D3-FD8B351ADFD3}" srcId="{6E7DB116-2F33-4B2D-A893-6ED8E01FEC9A}" destId="{5B0627DD-BF70-4318-9A6C-CD88CDA13F9B}" srcOrd="0" destOrd="0" parTransId="{CCDF7B77-3906-4F57-966F-EBFEFC60689B}" sibTransId="{7A1BADC6-AD71-407C-9B0E-A113F8F54405}"/>
    <dgm:cxn modelId="{12255952-D1C9-43F8-BD87-5D3D76F2881C}" type="presOf" srcId="{6E7DB116-2F33-4B2D-A893-6ED8E01FEC9A}" destId="{AD3ACC09-110A-42FA-83CD-AE15B75C1CFE}" srcOrd="0" destOrd="0" presId="urn:microsoft.com/office/officeart/2005/8/layout/cycle4#1"/>
    <dgm:cxn modelId="{2B4AABD5-E9FB-4B92-B930-26333FD9EE2C}" type="presOf" srcId="{0370383E-99B7-4214-AE9A-574EA0B6C8B3}" destId="{3812261B-D900-40BA-B3CF-6BCFD5956C1A}" srcOrd="1" destOrd="0" presId="urn:microsoft.com/office/officeart/2005/8/layout/cycle4#1"/>
    <dgm:cxn modelId="{F1935F40-7BC0-4941-B230-055CD972A0CC}" type="presOf" srcId="{798512D2-4BE7-469E-A048-5A5660D2B163}" destId="{6033CFA3-7803-4530-B558-13889911D169}" srcOrd="0" destOrd="0" presId="urn:microsoft.com/office/officeart/2005/8/layout/cycle4#1"/>
    <dgm:cxn modelId="{0EB1573D-1B80-48AA-A331-839BB53CA21D}" type="presParOf" srcId="{0DC8C1AC-4831-44DD-94CF-45A52FA3829D}" destId="{BE05014C-4339-49A0-82F7-409BC9904A94}" srcOrd="0" destOrd="0" presId="urn:microsoft.com/office/officeart/2005/8/layout/cycle4#1"/>
    <dgm:cxn modelId="{F0706819-0601-4AD4-9D2D-55E2D291A174}" type="presParOf" srcId="{BE05014C-4339-49A0-82F7-409BC9904A94}" destId="{D3462351-34AA-4100-98ED-957FC04F318F}" srcOrd="0" destOrd="0" presId="urn:microsoft.com/office/officeart/2005/8/layout/cycle4#1"/>
    <dgm:cxn modelId="{38A8ED2C-2ACD-4BA3-A686-8E5C6184352A}" type="presParOf" srcId="{D3462351-34AA-4100-98ED-957FC04F318F}" destId="{8632D42F-305A-464B-BAD3-F1D178E9D878}" srcOrd="0" destOrd="0" presId="urn:microsoft.com/office/officeart/2005/8/layout/cycle4#1"/>
    <dgm:cxn modelId="{85F8C865-7759-4B94-A2DD-B97DD566F4C7}" type="presParOf" srcId="{D3462351-34AA-4100-98ED-957FC04F318F}" destId="{3812261B-D900-40BA-B3CF-6BCFD5956C1A}" srcOrd="1" destOrd="0" presId="urn:microsoft.com/office/officeart/2005/8/layout/cycle4#1"/>
    <dgm:cxn modelId="{2EAFF4BA-E085-46C2-AAE5-AD883A90B2A1}" type="presParOf" srcId="{BE05014C-4339-49A0-82F7-409BC9904A94}" destId="{F2F9A6AD-65FC-4E83-A049-CAC894044FBA}" srcOrd="1" destOrd="0" presId="urn:microsoft.com/office/officeart/2005/8/layout/cycle4#1"/>
    <dgm:cxn modelId="{9B5FF0EB-1EA7-4ACB-BDCB-33C1F5E234F3}" type="presParOf" srcId="{F2F9A6AD-65FC-4E83-A049-CAC894044FBA}" destId="{6033CFA3-7803-4530-B558-13889911D169}" srcOrd="0" destOrd="0" presId="urn:microsoft.com/office/officeart/2005/8/layout/cycle4#1"/>
    <dgm:cxn modelId="{AC02D5D1-6C4B-4DC0-8A33-4758D3CDF2C5}" type="presParOf" srcId="{F2F9A6AD-65FC-4E83-A049-CAC894044FBA}" destId="{762067FB-6A63-48AB-ACCD-F1B80E273096}" srcOrd="1" destOrd="0" presId="urn:microsoft.com/office/officeart/2005/8/layout/cycle4#1"/>
    <dgm:cxn modelId="{192C294B-5ED0-4C3B-8D73-F22FEF49B102}" type="presParOf" srcId="{BE05014C-4339-49A0-82F7-409BC9904A94}" destId="{92E1363B-D899-42BD-8EAA-CAE18877F80C}" srcOrd="2" destOrd="0" presId="urn:microsoft.com/office/officeart/2005/8/layout/cycle4#1"/>
    <dgm:cxn modelId="{6FA16F57-080F-4EC2-BF16-C3638DE5F9D3}" type="presParOf" srcId="{92E1363B-D899-42BD-8EAA-CAE18877F80C}" destId="{7253A2A3-9AB5-419F-BFD9-DFAD675F0276}" srcOrd="0" destOrd="0" presId="urn:microsoft.com/office/officeart/2005/8/layout/cycle4#1"/>
    <dgm:cxn modelId="{323A98B8-EC76-4A78-BD7B-0520CD6C61AE}" type="presParOf" srcId="{92E1363B-D899-42BD-8EAA-CAE18877F80C}" destId="{AB813288-1F39-4410-A799-289F880906F6}" srcOrd="1" destOrd="0" presId="urn:microsoft.com/office/officeart/2005/8/layout/cycle4#1"/>
    <dgm:cxn modelId="{9CEFD870-5CC8-4763-9465-0F0D3BD83F76}" type="presParOf" srcId="{BE05014C-4339-49A0-82F7-409BC9904A94}" destId="{2E1C56BD-DD79-41BA-B030-A8FB04888E36}" srcOrd="3" destOrd="0" presId="urn:microsoft.com/office/officeart/2005/8/layout/cycle4#1"/>
    <dgm:cxn modelId="{7D273159-23F0-4089-945E-F07084BAD78D}" type="presParOf" srcId="{2E1C56BD-DD79-41BA-B030-A8FB04888E36}" destId="{5E017650-8338-4203-B48B-76BD6CFD921E}" srcOrd="0" destOrd="0" presId="urn:microsoft.com/office/officeart/2005/8/layout/cycle4#1"/>
    <dgm:cxn modelId="{22E69269-7BFC-48F7-89F7-F9B33D3C2895}" type="presParOf" srcId="{2E1C56BD-DD79-41BA-B030-A8FB04888E36}" destId="{C5A1886E-4E04-417C-B79D-06DB6797B564}" srcOrd="1" destOrd="0" presId="urn:microsoft.com/office/officeart/2005/8/layout/cycle4#1"/>
    <dgm:cxn modelId="{143476AD-4F35-4D20-AB94-59AFFC0B5222}" type="presParOf" srcId="{BE05014C-4339-49A0-82F7-409BC9904A94}" destId="{A33CDDAD-B9CB-432E-98B3-1239F53DA584}" srcOrd="4" destOrd="0" presId="urn:microsoft.com/office/officeart/2005/8/layout/cycle4#1"/>
    <dgm:cxn modelId="{9CB145C3-1F10-4FEB-853A-716F84B9AE0E}" type="presParOf" srcId="{0DC8C1AC-4831-44DD-94CF-45A52FA3829D}" destId="{1B7291E6-B118-4459-924D-5EE116EE1DDB}" srcOrd="1" destOrd="0" presId="urn:microsoft.com/office/officeart/2005/8/layout/cycle4#1"/>
    <dgm:cxn modelId="{DA8D7381-1E9F-4A60-B8B7-82CDB065D1FA}" type="presParOf" srcId="{1B7291E6-B118-4459-924D-5EE116EE1DDB}" destId="{E3909A8A-2538-4C51-91B0-52C401A2E132}" srcOrd="0" destOrd="0" presId="urn:microsoft.com/office/officeart/2005/8/layout/cycle4#1"/>
    <dgm:cxn modelId="{695E03A8-D789-4DE0-AC78-4A94F4F8A502}" type="presParOf" srcId="{1B7291E6-B118-4459-924D-5EE116EE1DDB}" destId="{A6EB14D8-AD31-44DC-A3E5-56B83E2FB0D2}" srcOrd="1" destOrd="0" presId="urn:microsoft.com/office/officeart/2005/8/layout/cycle4#1"/>
    <dgm:cxn modelId="{F55AB4EC-4B2C-4A14-8210-85CFE70A8E52}" type="presParOf" srcId="{1B7291E6-B118-4459-924D-5EE116EE1DDB}" destId="{2EAB7E30-68E5-4283-AD13-AE8C3922E758}" srcOrd="2" destOrd="0" presId="urn:microsoft.com/office/officeart/2005/8/layout/cycle4#1"/>
    <dgm:cxn modelId="{D2F89EAE-F533-433D-A21A-F3EA178FF2BD}" type="presParOf" srcId="{1B7291E6-B118-4459-924D-5EE116EE1DDB}" destId="{AD3ACC09-110A-42FA-83CD-AE15B75C1CFE}" srcOrd="3" destOrd="0" presId="urn:microsoft.com/office/officeart/2005/8/layout/cycle4#1"/>
    <dgm:cxn modelId="{35C01F11-CB03-4355-9C24-393E2EF85251}" type="presParOf" srcId="{1B7291E6-B118-4459-924D-5EE116EE1DDB}" destId="{C251ED07-8925-494A-B4A0-EC9563B013E9}" srcOrd="4" destOrd="0" presId="urn:microsoft.com/office/officeart/2005/8/layout/cycle4#1"/>
    <dgm:cxn modelId="{28C4A64F-FDDF-4A67-A132-0F1E5E1490B9}" type="presParOf" srcId="{0DC8C1AC-4831-44DD-94CF-45A52FA3829D}" destId="{8C538380-9947-4CDB-A9A1-AB0F45B0C767}" srcOrd="2" destOrd="0" presId="urn:microsoft.com/office/officeart/2005/8/layout/cycle4#1"/>
    <dgm:cxn modelId="{FD189B56-2C27-4909-8632-B50E7C803344}" type="presParOf" srcId="{0DC8C1AC-4831-44DD-94CF-45A52FA3829D}" destId="{CB7D1CA5-93BC-415B-851F-4281544501F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3A2A3-9AB5-419F-BFD9-DFAD675F0276}">
      <dsp:nvSpPr>
        <dsp:cNvPr id="0" name=""/>
        <dsp:cNvSpPr/>
      </dsp:nvSpPr>
      <dsp:spPr>
        <a:xfrm>
          <a:off x="4788527" y="3412851"/>
          <a:ext cx="3816765" cy="160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31620"/>
              <a:lumOff val="477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smtClean="0"/>
            <a:t>Data Users </a:t>
          </a:r>
          <a:endParaRPr lang="en-GB" sz="2400" b="1" kern="1200" dirty="0"/>
        </a:p>
      </dsp:txBody>
      <dsp:txXfrm>
        <a:off x="5968837" y="3849643"/>
        <a:ext cx="2601175" cy="1133976"/>
      </dsp:txXfrm>
    </dsp:sp>
    <dsp:sp modelId="{5E017650-8338-4203-B48B-76BD6CFD921E}">
      <dsp:nvSpPr>
        <dsp:cNvPr id="0" name=""/>
        <dsp:cNvSpPr/>
      </dsp:nvSpPr>
      <dsp:spPr>
        <a:xfrm>
          <a:off x="540063" y="3412851"/>
          <a:ext cx="3214435" cy="160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smtClean="0"/>
            <a:t>Data Suppliers</a:t>
          </a:r>
          <a:endParaRPr lang="en-GB" sz="2400" b="1" kern="1200" dirty="0"/>
        </a:p>
      </dsp:txBody>
      <dsp:txXfrm>
        <a:off x="575343" y="3849643"/>
        <a:ext cx="2179544" cy="1133976"/>
      </dsp:txXfrm>
    </dsp:sp>
    <dsp:sp modelId="{6033CFA3-7803-4530-B558-13889911D169}">
      <dsp:nvSpPr>
        <dsp:cNvPr id="0" name=""/>
        <dsp:cNvSpPr/>
      </dsp:nvSpPr>
      <dsp:spPr>
        <a:xfrm>
          <a:off x="4618680" y="72015"/>
          <a:ext cx="3713451" cy="160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smtClean="0"/>
            <a:t>Institutional Framework</a:t>
          </a:r>
          <a:endParaRPr lang="en-GB" sz="2400" b="1" kern="1200" dirty="0"/>
        </a:p>
      </dsp:txBody>
      <dsp:txXfrm>
        <a:off x="5767996" y="107295"/>
        <a:ext cx="2528855" cy="1133976"/>
      </dsp:txXfrm>
    </dsp:sp>
    <dsp:sp modelId="{8632D42F-305A-464B-BAD3-F1D178E9D878}">
      <dsp:nvSpPr>
        <dsp:cNvPr id="0" name=""/>
        <dsp:cNvSpPr/>
      </dsp:nvSpPr>
      <dsp:spPr>
        <a:xfrm>
          <a:off x="591732" y="0"/>
          <a:ext cx="3111096" cy="160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dirty="0" smtClean="0"/>
            <a:t>Data Producers</a:t>
          </a:r>
          <a:endParaRPr lang="en-GB" sz="2400" b="1" kern="1200" dirty="0"/>
        </a:p>
      </dsp:txBody>
      <dsp:txXfrm>
        <a:off x="627012" y="35280"/>
        <a:ext cx="2107207" cy="1133976"/>
      </dsp:txXfrm>
    </dsp:sp>
    <dsp:sp modelId="{E3909A8A-2538-4C51-91B0-52C401A2E132}">
      <dsp:nvSpPr>
        <dsp:cNvPr id="0" name=""/>
        <dsp:cNvSpPr/>
      </dsp:nvSpPr>
      <dsp:spPr>
        <a:xfrm>
          <a:off x="1944212" y="286077"/>
          <a:ext cx="2478972" cy="2173183"/>
        </a:xfrm>
        <a:prstGeom prst="pieWedg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Ministries, Departments &amp; Agencies</a:t>
          </a:r>
          <a:endParaRPr lang="en-GB" sz="1800" b="1" kern="1200" dirty="0"/>
        </a:p>
      </dsp:txBody>
      <dsp:txXfrm>
        <a:off x="2670286" y="922588"/>
        <a:ext cx="1752898" cy="1536672"/>
      </dsp:txXfrm>
    </dsp:sp>
    <dsp:sp modelId="{A6EB14D8-AD31-44DC-A3E5-56B83E2FB0D2}">
      <dsp:nvSpPr>
        <dsp:cNvPr id="0" name=""/>
        <dsp:cNvSpPr/>
      </dsp:nvSpPr>
      <dsp:spPr>
        <a:xfrm rot="5400000">
          <a:off x="4586694" y="152915"/>
          <a:ext cx="2173161" cy="2417558"/>
        </a:xfrm>
        <a:prstGeom prst="pieWedg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6266"/>
                <a:lumOff val="26389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Policies, Principles, procedures, &amp; Statistical production practices</a:t>
          </a:r>
          <a:endParaRPr lang="en-GB" sz="1800" b="1" kern="1200" dirty="0"/>
        </a:p>
      </dsp:txBody>
      <dsp:txXfrm rot="-5400000">
        <a:off x="4464496" y="911617"/>
        <a:ext cx="1709472" cy="1536657"/>
      </dsp:txXfrm>
    </dsp:sp>
    <dsp:sp modelId="{2EAB7E30-68E5-4283-AD13-AE8C3922E758}">
      <dsp:nvSpPr>
        <dsp:cNvPr id="0" name=""/>
        <dsp:cNvSpPr/>
      </dsp:nvSpPr>
      <dsp:spPr>
        <a:xfrm rot="10800000">
          <a:off x="4494964" y="2520282"/>
          <a:ext cx="2345799" cy="2173183"/>
        </a:xfrm>
        <a:prstGeom prst="pieWedg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32532"/>
                <a:lumOff val="52778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Research Training Institutions</a:t>
          </a:r>
          <a:endParaRPr lang="en-GB" sz="2000" b="1" kern="1200" dirty="0"/>
        </a:p>
      </dsp:txBody>
      <dsp:txXfrm rot="10800000">
        <a:off x="4494964" y="2520282"/>
        <a:ext cx="1658730" cy="1536672"/>
      </dsp:txXfrm>
    </dsp:sp>
    <dsp:sp modelId="{AD3ACC09-110A-42FA-83CD-AE15B75C1CFE}">
      <dsp:nvSpPr>
        <dsp:cNvPr id="0" name=""/>
        <dsp:cNvSpPr/>
      </dsp:nvSpPr>
      <dsp:spPr>
        <a:xfrm rot="16200000">
          <a:off x="2097107" y="2406744"/>
          <a:ext cx="2173183" cy="2478972"/>
        </a:xfrm>
        <a:prstGeom prst="pieWedg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6266"/>
                <a:lumOff val="26389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Households, Businesses, Individuals</a:t>
          </a:r>
          <a:endParaRPr lang="en-GB" sz="1800" b="1" kern="1200" dirty="0"/>
        </a:p>
      </dsp:txBody>
      <dsp:txXfrm rot="5400000">
        <a:off x="2670287" y="2559639"/>
        <a:ext cx="1752898" cy="1536672"/>
      </dsp:txXfrm>
    </dsp:sp>
    <dsp:sp modelId="{8C538380-9947-4CDB-A9A1-AB0F45B0C767}">
      <dsp:nvSpPr>
        <dsp:cNvPr id="0" name=""/>
        <dsp:cNvSpPr/>
      </dsp:nvSpPr>
      <dsp:spPr>
        <a:xfrm>
          <a:off x="3945317" y="2016223"/>
          <a:ext cx="750325" cy="735508"/>
        </a:xfrm>
        <a:prstGeom prst="circularArrow">
          <a:avLst/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CB7D1CA5-93BC-415B-851F-4281544501FD}">
      <dsp:nvSpPr>
        <dsp:cNvPr id="0" name=""/>
        <dsp:cNvSpPr/>
      </dsp:nvSpPr>
      <dsp:spPr>
        <a:xfrm rot="10800000">
          <a:off x="3945317" y="2245510"/>
          <a:ext cx="750325" cy="778824"/>
        </a:xfrm>
        <a:prstGeom prst="circularArrow">
          <a:avLst/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B6AD-7C4E-48FA-A79D-9BC088CC96D4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EEE39-7A21-4B91-9C57-34FB334E1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59756-39F9-4E87-8A92-8AAAD716BBB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40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04D027-0CF0-42CB-8099-A63386E40D2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12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C689E1-2751-4861-9A94-06F042A75F1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92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C689E1-2751-4861-9A94-06F042A75F1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927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C689E1-2751-4861-9A94-06F042A75F1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837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7855B1-EB86-489D-B0EC-F6890E4C9FB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09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E4F47B-B367-492C-B9D5-511B4987413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030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356EC1-3E20-42A2-A3DE-7F593029263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9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A2DF5A-354F-486C-B81D-50574BB44F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23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F3864B-5C9C-46A0-88D4-C128EF53A6C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4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F3864B-5C9C-46A0-88D4-C128EF53A6C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65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F3864B-5C9C-46A0-88D4-C128EF53A6C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62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F3864B-5C9C-46A0-88D4-C128EF53A6C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52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41E620-ED00-4C97-9997-6514BCCB3B6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4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41E620-ED00-4C97-9997-6514BCCB3B6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81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41E620-ED00-4C97-9997-6514BCCB3B6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76344-23BA-4FDA-A513-DBACB1511D72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87C89-7CD8-429B-BBDB-7A5DC956E9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884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C2EAB-E30B-474F-8D3A-262FCE10F750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8AF15-F004-471B-849A-F9FAA3054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8994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94637-B018-40EF-9EFA-09BDA47ACA26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0FAF-3CFE-44B3-88FB-7728EFEDE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20494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9627D-8628-44EB-A8F1-957DAABA6472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CE8EC-ED38-42EF-90D3-3722039CB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193965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D53CA-35D6-47F7-A6A8-45B2F7235C7E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F142-9316-418F-98BD-B38E91F13E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61640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6338-D4CD-48A9-B3DD-3B80F0A750F5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BEDD9-6A0F-4CF8-A06E-CE80128F4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517454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67" y="9645"/>
            <a:ext cx="96970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8A340-7DC7-4C9E-A4CC-E70CDB5F150E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3FF7-E943-4C8B-831A-BEB8B65BEE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82649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78058-16D9-4ADF-8762-91CD9EFFF0F1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8554-2253-4A80-81F3-24B69507A0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089856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1515-A601-4857-82B3-DD7869C357FE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02ABC-3167-495B-BDD9-ED094972AF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827319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19F4E-098F-4A61-83CA-38ADA0EA240F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8A69-AFC0-4763-A602-68FBAF1255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27670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0528C-BA52-4E11-AC52-92F73A686AE0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3D5-F3E6-47F8-B2E7-C99AE7CF52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04252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67" y="9645"/>
            <a:ext cx="96970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24F32-725D-4D39-B5AB-5FFEA6CF3714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63F95-3DBA-4394-BD3E-825E10961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337051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B9DC-73BB-48D2-A6DE-5E4810111325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FDCBF-7768-419D-941A-EBD186CB0E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63754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4469D-70B5-4034-AF90-773165B553E2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8537-5504-4079-8318-6A718303BA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88507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2C0DF-4AEA-423D-B65F-2C7D4DBC92AF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7F65-0A5E-4FEE-A192-A793D726C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667440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760A2-495E-425F-B498-3545A291C082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79D61-7842-4F28-B289-4B05FAC8A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059083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CDFD1-08DB-4676-8FAC-38B423EAD35E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6B7C2-EDC3-4814-ACC0-6B13EC351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237227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303C0-F948-4ADC-A559-CD6FBBE1E0FD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AAD2A-1C5E-4BDB-A091-42A4852084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421836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D53CA-35D6-47F7-A6A8-45B2F7235C7E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6FD233-375B-49DC-94BE-4FC248B275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092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596A0-EB12-47A7-A835-106E79A27FAB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A2AE6-2940-448C-B3C8-2537302CD1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46845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7467A-AE29-4345-A4D2-34F41C44EF3A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066D4-92D1-430A-9FD4-E3344A0B2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840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ACAAD-28E5-4DF2-9CBC-F1AACE2F44D8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D6F9-EB2E-48FD-92A2-8AF785BD1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18043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C926B-63FD-4D5B-A14C-9998C6093FAF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3C383-5A2F-40D3-86CA-83BCE2C173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40725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0CE5D-B83D-4049-9AAD-BC89EE60278B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9D331-4ACF-4267-A75D-66330A3B5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00095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250D-30FF-44C0-BEA7-0C35A74802D5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563D-D7D4-41AA-9871-5E267F8B65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47658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72DB-00B1-4F4B-B6B2-CED43F6E21E3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2EDDB-DE93-40C4-95FE-1980F6962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1948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0" y="6308726"/>
            <a:ext cx="12192000" cy="549275"/>
          </a:xfrm>
          <a:prstGeom prst="rect">
            <a:avLst/>
          </a:prstGeom>
          <a:gradFill rotWithShape="1">
            <a:gsLst>
              <a:gs pos="0">
                <a:srgbClr val="5353FF"/>
              </a:gs>
              <a:gs pos="100000">
                <a:srgbClr val="2626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80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88017" y="115888"/>
            <a:ext cx="902546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981075"/>
            <a:ext cx="11639551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" y="6308726"/>
            <a:ext cx="148801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AA36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35C484-A9BF-4FDD-BA41-EB8CD739B5BC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88018" y="6308726"/>
            <a:ext cx="950383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DAA0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1851" y="6308726"/>
            <a:ext cx="1200149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AA36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B5C247E-DA56-4E6F-B172-7E654BEC79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7" descr="logo_ubo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 descr="logo_emblem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984" y="-26988"/>
            <a:ext cx="127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24418" y="981075"/>
            <a:ext cx="10943167" cy="0"/>
          </a:xfrm>
          <a:prstGeom prst="line">
            <a:avLst/>
          </a:prstGeom>
          <a:noFill/>
          <a:ln w="19050">
            <a:solidFill>
              <a:srgbClr val="535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059" name="Rectangle 12"/>
          <p:cNvSpPr>
            <a:spLocks noChangeArrowheads="1"/>
          </p:cNvSpPr>
          <p:nvPr userDrawn="1"/>
        </p:nvSpPr>
        <p:spPr bwMode="auto">
          <a:xfrm>
            <a:off x="10511367" y="765176"/>
            <a:ext cx="172931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50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REPUBLIC  OF UGANDA</a:t>
            </a:r>
            <a:r>
              <a:rPr lang="en-US" altLang="en-US" sz="5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614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SzPct val="66000"/>
        <a:buFont typeface="Wingdings" panose="05000000000000000000" pitchFamily="2" charset="2"/>
        <a:buChar char="§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SzPct val="75000"/>
        <a:buChar char="o"/>
        <a:defRPr sz="2400">
          <a:solidFill>
            <a:srgbClr val="333399"/>
          </a:solidFill>
          <a:latin typeface="+mn-lt"/>
          <a:cs typeface="+mn-cs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SzPct val="6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308726"/>
            <a:ext cx="12192000" cy="549275"/>
          </a:xfrm>
          <a:prstGeom prst="rect">
            <a:avLst/>
          </a:prstGeom>
          <a:gradFill rotWithShape="1">
            <a:gsLst>
              <a:gs pos="0">
                <a:srgbClr val="5353FF"/>
              </a:gs>
              <a:gs pos="100000">
                <a:srgbClr val="2626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80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88017" y="115888"/>
            <a:ext cx="902546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981075"/>
            <a:ext cx="11639551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" y="6308726"/>
            <a:ext cx="148801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AA36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9AC55E7-ADED-4514-A91D-6383B732E5D2}" type="datetime1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88018" y="6308726"/>
            <a:ext cx="950383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DAA0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1851" y="6308726"/>
            <a:ext cx="1200149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FAA36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F2BC8F-AE2C-4FD9-8D3A-05F22767C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7" descr="logo_ubo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 descr="logo_emblem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984" y="-26988"/>
            <a:ext cx="127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24418" y="981075"/>
            <a:ext cx="10943167" cy="0"/>
          </a:xfrm>
          <a:prstGeom prst="line">
            <a:avLst/>
          </a:prstGeom>
          <a:noFill/>
          <a:ln w="19050">
            <a:solidFill>
              <a:srgbClr val="535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5" name="Rectangle 12"/>
          <p:cNvSpPr>
            <a:spLocks noChangeArrowheads="1"/>
          </p:cNvSpPr>
          <p:nvPr userDrawn="1"/>
        </p:nvSpPr>
        <p:spPr bwMode="auto">
          <a:xfrm>
            <a:off x="10511367" y="765176"/>
            <a:ext cx="172931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50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REPUBLIC  OF UGANDA</a:t>
            </a:r>
            <a:r>
              <a:rPr lang="en-US" altLang="en-US" sz="5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03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SzPct val="66000"/>
        <a:buFont typeface="Wingdings" panose="05000000000000000000" pitchFamily="2" charset="2"/>
        <a:buChar char="§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SzPct val="75000"/>
        <a:buChar char="o"/>
        <a:defRPr sz="2400">
          <a:solidFill>
            <a:srgbClr val="333399"/>
          </a:solidFill>
          <a:latin typeface="+mn-lt"/>
          <a:cs typeface="+mn-cs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SzPct val="6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5" Type="http://schemas.openxmlformats.org/officeDocument/2006/relationships/hyperlink" Target="http://www.ubos.org/" TargetMode="External"/><Relationship Id="rId4" Type="http://schemas.openxmlformats.org/officeDocument/2006/relationships/hyperlink" Target="mailto:ubos@ubos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26570" y="1735932"/>
            <a:ext cx="11312435" cy="1524000"/>
          </a:xfrm>
        </p:spPr>
        <p:txBody>
          <a:bodyPr/>
          <a:lstStyle/>
          <a:p>
            <a:r>
              <a:rPr lang="en-US" dirty="0"/>
              <a:t>Measurement of Disability to inform the 2030 Agenda for sustainable Development: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Uganda’s </a:t>
            </a:r>
            <a:r>
              <a:rPr lang="en-US" dirty="0">
                <a:solidFill>
                  <a:srgbClr val="FF0000"/>
                </a:solidFill>
              </a:rPr>
              <a:t>experience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95943" y="5238205"/>
            <a:ext cx="11573691" cy="1121539"/>
          </a:xfrm>
        </p:spPr>
        <p:txBody>
          <a:bodyPr/>
          <a:lstStyle/>
          <a:p>
            <a:r>
              <a:rPr lang="en-US" sz="1600" dirty="0"/>
              <a:t>Presented the </a:t>
            </a:r>
            <a:r>
              <a:rPr lang="en-US" sz="1600" dirty="0" smtClean="0"/>
              <a:t>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Expert </a:t>
            </a:r>
            <a:r>
              <a:rPr lang="en-US" sz="1600" dirty="0"/>
              <a:t>Meeting on Monitoring and Evaluation for Disability-inclusive Development </a:t>
            </a:r>
          </a:p>
          <a:p>
            <a:pPr eaLnBrk="1" hangingPunct="1">
              <a:defRPr/>
            </a:pPr>
            <a:r>
              <a:rPr lang="en-US" sz="1600" dirty="0"/>
              <a:t>28-29 November 2016, </a:t>
            </a:r>
            <a:r>
              <a:rPr lang="en-US" sz="1600" dirty="0" smtClean="0"/>
              <a:t>UN Head quarters- </a:t>
            </a:r>
            <a:r>
              <a:rPr lang="en-US" sz="1600" dirty="0"/>
              <a:t>N</a:t>
            </a:r>
            <a:r>
              <a:rPr lang="en-US" sz="1600" dirty="0" smtClean="0"/>
              <a:t>ew York</a:t>
            </a:r>
            <a:endParaRPr lang="en-GB" sz="1600" dirty="0">
              <a:cs typeface="Arial" charset="0"/>
            </a:endParaRPr>
          </a:p>
          <a:p>
            <a:pPr eaLnBrk="1" hangingPunct="1">
              <a:defRPr/>
            </a:pPr>
            <a:r>
              <a:rPr lang="en-GB" sz="1600" dirty="0">
                <a:cs typeface="Arial" charset="0"/>
              </a:rPr>
              <a:t>By Pamela </a:t>
            </a:r>
            <a:r>
              <a:rPr lang="en-GB" sz="1600" dirty="0" err="1">
                <a:cs typeface="Arial" charset="0"/>
              </a:rPr>
              <a:t>Nabukhonzo</a:t>
            </a:r>
            <a:r>
              <a:rPr lang="en-GB" sz="1600" dirty="0">
                <a:cs typeface="Arial" charset="0"/>
              </a:rPr>
              <a:t> </a:t>
            </a:r>
            <a:r>
              <a:rPr lang="en-GB" sz="1600" dirty="0" err="1">
                <a:cs typeface="Arial" charset="0"/>
              </a:rPr>
              <a:t>Kakande</a:t>
            </a:r>
            <a:r>
              <a:rPr lang="en-US" sz="1600" dirty="0" smtClean="0"/>
              <a:t> 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88018" y="6308726"/>
            <a:ext cx="9503833" cy="549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4997718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488018" y="188913"/>
            <a:ext cx="9301901" cy="647700"/>
          </a:xfrm>
        </p:spPr>
        <p:txBody>
          <a:bodyPr/>
          <a:lstStyle/>
          <a:p>
            <a:pPr algn="l"/>
            <a:r>
              <a:rPr lang="en-US" altLang="en-US" dirty="0" smtClean="0"/>
              <a:t>Progress </a:t>
            </a:r>
            <a:r>
              <a:rPr lang="en-US" altLang="en-US" dirty="0"/>
              <a:t>made in </a:t>
            </a:r>
            <a:r>
              <a:rPr lang="en-US" altLang="en-US" dirty="0" smtClean="0"/>
              <a:t>addressing the CRPD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2"/>
          </p:nvPr>
        </p:nvSpPr>
        <p:spPr>
          <a:xfrm>
            <a:off x="404374" y="1124767"/>
            <a:ext cx="11469188" cy="53276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to </a:t>
            </a:r>
            <a:r>
              <a:rPr lang="en-US" altLang="en-US" sz="2800" dirty="0"/>
              <a:t>promote the rights of </a:t>
            </a:r>
            <a:r>
              <a:rPr lang="en-US" altLang="en-US" sz="2800" dirty="0" smtClean="0"/>
              <a:t>PWDS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include </a:t>
            </a:r>
            <a:r>
              <a:rPr lang="en-US" altLang="en-US" sz="2800" dirty="0"/>
              <a:t>the reservation of </a:t>
            </a:r>
            <a:r>
              <a:rPr lang="en-US" altLang="en-US" sz="2800" dirty="0" smtClean="0"/>
              <a:t>5 </a:t>
            </a:r>
            <a:r>
              <a:rPr lang="en-US" altLang="en-US" sz="2800" dirty="0"/>
              <a:t>seats in Parliament to </a:t>
            </a:r>
            <a:r>
              <a:rPr lang="en-US" altLang="en-US" sz="2800" dirty="0" smtClean="0"/>
              <a:t>PWDS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the </a:t>
            </a:r>
            <a:r>
              <a:rPr lang="en-US" altLang="en-US" sz="2800" dirty="0"/>
              <a:t>provision of a special grant </a:t>
            </a:r>
            <a:r>
              <a:rPr lang="en-US" altLang="en-US" sz="2800" dirty="0" smtClean="0"/>
              <a:t>to </a:t>
            </a:r>
            <a:r>
              <a:rPr lang="en-US" altLang="en-US" sz="2800" dirty="0"/>
              <a:t>support income-generating activities for </a:t>
            </a:r>
            <a:r>
              <a:rPr lang="en-US" altLang="en-US" sz="2800" dirty="0" smtClean="0"/>
              <a:t>PWDS</a:t>
            </a:r>
          </a:p>
          <a:p>
            <a:pPr marL="0" indent="0">
              <a:buNone/>
            </a:pP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The </a:t>
            </a:r>
            <a:r>
              <a:rPr lang="en-US" altLang="en-US" sz="2800" dirty="0"/>
              <a:t>Committee on the Rights of </a:t>
            </a:r>
            <a:r>
              <a:rPr lang="en-US" altLang="en-US" sz="2800" dirty="0" smtClean="0"/>
              <a:t>PWDS expressed </a:t>
            </a:r>
            <a:r>
              <a:rPr lang="en-US" altLang="en-US" sz="2800" dirty="0"/>
              <a:t>concern about the varying definitions of disability throughout its legislation, the Bureau plans a stakeholder meeting to discuss and agree on one definition including the questions and cut off during analysis.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The </a:t>
            </a:r>
            <a:r>
              <a:rPr lang="en-US" altLang="en-US" sz="2800" dirty="0"/>
              <a:t>bureau has not collected data to inform the monitoring of the CRPD .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2707684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51089" y="188913"/>
            <a:ext cx="7343775" cy="647700"/>
          </a:xfrm>
        </p:spPr>
        <p:txBody>
          <a:bodyPr/>
          <a:lstStyle/>
          <a:p>
            <a:r>
              <a:rPr lang="en-US" altLang="en-US" smtClean="0"/>
              <a:t>Challenges of data collection on PWDS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2"/>
          </p:nvPr>
        </p:nvSpPr>
        <p:spPr>
          <a:xfrm>
            <a:off x="378823" y="981075"/>
            <a:ext cx="11469188" cy="53276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600" dirty="0"/>
              <a:t>complexity of the disability concept has resulted in the production of statistics on disability that are neither comparable nor easy to interpret.: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400" dirty="0"/>
              <a:t>actual questions used differ depending the purpose of data </a:t>
            </a:r>
            <a:r>
              <a:rPr lang="en-US" altLang="en-US" sz="2400" dirty="0" err="1"/>
              <a:t>i.e</a:t>
            </a:r>
            <a:r>
              <a:rPr lang="en-US" altLang="en-US" sz="2400" dirty="0"/>
              <a:t> whether to estimate the prevalence of physical impairments or to plan for the provision of services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400" dirty="0"/>
              <a:t>There is no consensus on what constitutes disability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/>
              <a:t>Administrative data systems across most of the Ministries, Departments and Agencies are under developed</a:t>
            </a:r>
            <a:endParaRPr lang="en-US" altLang="en-US" sz="2600" dirty="0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259662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351089" y="188913"/>
            <a:ext cx="7343775" cy="647700"/>
          </a:xfrm>
        </p:spPr>
        <p:txBody>
          <a:bodyPr/>
          <a:lstStyle/>
          <a:p>
            <a:r>
              <a:rPr lang="en-US" altLang="en-US" smtClean="0"/>
              <a:t>Challenges of data collection on PWDS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470263" y="981075"/>
            <a:ext cx="11495313" cy="53276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6 WG </a:t>
            </a:r>
            <a:r>
              <a:rPr lang="en-US" altLang="en-US" sz="2400" dirty="0"/>
              <a:t>questions are not able to;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400" dirty="0"/>
              <a:t>generate </a:t>
            </a:r>
            <a:r>
              <a:rPr lang="en-GB" altLang="en-US" sz="2400" dirty="0"/>
              <a:t>data on disability for children below 5 years </a:t>
            </a:r>
            <a:r>
              <a:rPr lang="en-GB" altLang="en-US" sz="2400" dirty="0" smtClean="0"/>
              <a:t>; </a:t>
            </a:r>
            <a:endParaRPr lang="en-US" alt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altLang="en-US" sz="2400" dirty="0"/>
              <a:t>measure health related disability because the focus of the WG is on </a:t>
            </a:r>
            <a:r>
              <a:rPr lang="en-US" altLang="en-US" sz="2400" dirty="0"/>
              <a:t>assessment of equalization of opportunity.  </a:t>
            </a:r>
            <a:endParaRPr lang="en-US" altLang="en-US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cover all </a:t>
            </a:r>
            <a:r>
              <a:rPr lang="en-US" altLang="en-US" sz="2400" dirty="0"/>
              <a:t>domains of disability </a:t>
            </a:r>
            <a:r>
              <a:rPr lang="en-US" altLang="en-US" sz="2400" dirty="0" smtClean="0"/>
              <a:t>so </a:t>
            </a:r>
            <a:r>
              <a:rPr lang="en-US" altLang="en-US" sz="2400" dirty="0"/>
              <a:t>as “to leave no one behind” e.g. albinism, little people </a:t>
            </a:r>
            <a:r>
              <a:rPr lang="en-US" altLang="en-US" sz="2400" dirty="0" err="1"/>
              <a:t>etc</a:t>
            </a:r>
            <a:r>
              <a:rPr lang="en-US" altLang="en-US" sz="2400" dirty="0"/>
              <a:t> so demand is not satisfied.</a:t>
            </a:r>
            <a:endParaRPr lang="en-US" alt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400" dirty="0"/>
              <a:t>use of proxy respondents in surveys &amp; censuses: may not be very </a:t>
            </a:r>
            <a:r>
              <a:rPr lang="en-GB" altLang="en-US" sz="2400" dirty="0">
                <a:solidFill>
                  <a:srgbClr val="FF0000"/>
                </a:solidFill>
              </a:rPr>
              <a:t>knowledgeabl</a:t>
            </a:r>
            <a:r>
              <a:rPr lang="en-GB" altLang="en-US" sz="2400" dirty="0"/>
              <a:t>e about the level of severity therefore distort the actual prevalence coupled with </a:t>
            </a:r>
            <a:r>
              <a:rPr lang="en-GB" altLang="en-US" sz="2400" dirty="0">
                <a:solidFill>
                  <a:srgbClr val="FF0000"/>
                </a:solidFill>
              </a:rPr>
              <a:t>respondent fatigue </a:t>
            </a:r>
            <a:r>
              <a:rPr lang="en-GB" altLang="en-US" sz="2400" dirty="0"/>
              <a:t>and </a:t>
            </a:r>
            <a:r>
              <a:rPr lang="en-GB" altLang="en-US" sz="2400" dirty="0">
                <a:solidFill>
                  <a:srgbClr val="FF0000"/>
                </a:solidFill>
              </a:rPr>
              <a:t>non-response</a:t>
            </a:r>
            <a:r>
              <a:rPr lang="en-GB" altLang="en-US" sz="2400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Difficulty </a:t>
            </a:r>
            <a:r>
              <a:rPr lang="en-US" altLang="en-US" sz="2400" dirty="0"/>
              <a:t>to get good quality data collectors in a census as well as ensuring their adequate training in order to enable collection of reliable data.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Available </a:t>
            </a:r>
            <a:r>
              <a:rPr lang="en-US" altLang="en-US" sz="2400" dirty="0"/>
              <a:t>data on the SDG indicators as they are now, they are not sufficient enough to know who and where the most marginalized persons are to form a baseline.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289988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351089" y="188913"/>
            <a:ext cx="7343775" cy="647700"/>
          </a:xfrm>
        </p:spPr>
        <p:txBody>
          <a:bodyPr/>
          <a:lstStyle/>
          <a:p>
            <a:r>
              <a:rPr lang="en-US" altLang="en-US" smtClean="0"/>
              <a:t>Challenges of data collection on PWDS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352697" y="981075"/>
            <a:ext cx="11639006" cy="5327650"/>
          </a:xfrm>
        </p:spPr>
        <p:txBody>
          <a:bodyPr/>
          <a:lstStyle/>
          <a:p>
            <a:pPr>
              <a:buFont typeface="Courier New" pitchFamily="49" charset="0"/>
              <a:buChar char="o"/>
              <a:defRPr/>
            </a:pPr>
            <a:r>
              <a:rPr lang="en-GB" sz="2400" dirty="0"/>
              <a:t>There are existing capacity gaps in moving beyond data collection to promoting the more effective analysis of data with a lens of leaving no one behind. </a:t>
            </a:r>
          </a:p>
          <a:p>
            <a:pPr marL="0" indent="0">
              <a:buNone/>
              <a:defRPr/>
            </a:pPr>
            <a:r>
              <a:rPr lang="en-US" sz="2400" dirty="0"/>
              <a:t>  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/>
              <a:t>limited appreciation of data and data collection by policy makers, this in turn leads to limited allocation of resources to data production.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/>
              <a:t>Lack </a:t>
            </a:r>
            <a:r>
              <a:rPr lang="en-US" sz="2400" dirty="0"/>
              <a:t>of resources to generate sub national indicators which limits geographical disaggregation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/>
              <a:t>“</a:t>
            </a:r>
            <a:r>
              <a:rPr lang="en-US" sz="2400" b="1" i="1" dirty="0"/>
              <a:t>funding for statistics has not kept pace with the increasing demand for statistics in terms of scope, quantity and quality</a:t>
            </a:r>
            <a:r>
              <a:rPr lang="en-US" sz="2400" dirty="0"/>
              <a:t>” as stated by Prof. Ben </a:t>
            </a:r>
            <a:r>
              <a:rPr lang="en-US" sz="2400" dirty="0" err="1"/>
              <a:t>Kiregyera</a:t>
            </a:r>
            <a:r>
              <a:rPr lang="en-US" sz="2400" dirty="0"/>
              <a:t>. </a:t>
            </a:r>
            <a:r>
              <a:rPr lang="en-US" sz="2400" dirty="0" err="1"/>
              <a:t>E.g</a:t>
            </a:r>
            <a:r>
              <a:rPr lang="en-US" sz="2400" dirty="0"/>
              <a:t> there is need for detailed data on PWDs but priority has been given to data for mainly economic indicators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32094340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384663" y="188913"/>
            <a:ext cx="9607188" cy="647700"/>
          </a:xfrm>
        </p:spPr>
        <p:txBody>
          <a:bodyPr/>
          <a:lstStyle/>
          <a:p>
            <a:r>
              <a:rPr lang="en-US" altLang="en-US" dirty="0" smtClean="0"/>
              <a:t>Future M&amp;E of </a:t>
            </a:r>
            <a:r>
              <a:rPr lang="en-US" altLang="en-US" dirty="0"/>
              <a:t>the implementation of a disability-inclusive </a:t>
            </a:r>
            <a:r>
              <a:rPr lang="en-US" altLang="en-US" dirty="0" smtClean="0"/>
              <a:t>SDGs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169817" y="981075"/>
            <a:ext cx="11821886" cy="5327650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Develop a harmonized list of priority indicators for disability disaggregation including localizing the 10 gold standard </a:t>
            </a:r>
            <a:r>
              <a:rPr lang="en-US" dirty="0" smtClean="0"/>
              <a:t>indicators.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Sensitize</a:t>
            </a:r>
            <a:r>
              <a:rPr lang="en-US" dirty="0"/>
              <a:t>, lobby and seek support from Government and Development Partners to fully commit resources to statistics to inform SDGs. Specifically, for administrative data management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Enhance statistical planning and </a:t>
            </a:r>
            <a:r>
              <a:rPr lang="en-US" dirty="0" smtClean="0"/>
              <a:t>support </a:t>
            </a:r>
            <a:r>
              <a:rPr lang="en-US" dirty="0"/>
              <a:t>the design and implementation of </a:t>
            </a:r>
            <a:r>
              <a:rPr lang="en-US" dirty="0" smtClean="0"/>
              <a:t>Sector Strategic </a:t>
            </a:r>
            <a:r>
              <a:rPr lang="en-US" dirty="0"/>
              <a:t>Plans for Statistics.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Annually </a:t>
            </a:r>
            <a:r>
              <a:rPr lang="en-US" dirty="0"/>
              <a:t>produce a data status report </a:t>
            </a:r>
            <a:r>
              <a:rPr lang="en-US" dirty="0" smtClean="0"/>
              <a:t>using </a:t>
            </a:r>
            <a:r>
              <a:rPr lang="en-US" dirty="0"/>
              <a:t>its Plan for National Statistical Development Strategy framework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1065366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384663" y="188913"/>
            <a:ext cx="9607188" cy="647700"/>
          </a:xfrm>
        </p:spPr>
        <p:txBody>
          <a:bodyPr/>
          <a:lstStyle/>
          <a:p>
            <a:r>
              <a:rPr lang="en-US" altLang="en-US" dirty="0" smtClean="0"/>
              <a:t>Future M&amp;E of </a:t>
            </a:r>
            <a:r>
              <a:rPr lang="en-US" altLang="en-US" dirty="0"/>
              <a:t>the implementation of a disability-inclusive </a:t>
            </a:r>
            <a:r>
              <a:rPr lang="en-US" altLang="en-US" dirty="0" smtClean="0"/>
              <a:t>SDGs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169817" y="981075"/>
            <a:ext cx="11821886" cy="5327650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Disseminate - Make statistics accessible to all users to inform research, advocacy, policies and </a:t>
            </a:r>
            <a:r>
              <a:rPr lang="en-US" dirty="0" err="1"/>
              <a:t>programmes</a:t>
            </a:r>
            <a:r>
              <a:rPr lang="en-US" dirty="0"/>
              <a:t>, and promote accountability. 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Need </a:t>
            </a:r>
            <a:r>
              <a:rPr lang="en-US" dirty="0"/>
              <a:t>for technical assistance from UNSD, the WG and other relevant organizations regarding review of national questions and other </a:t>
            </a:r>
            <a:r>
              <a:rPr lang="en-US" dirty="0" smtClean="0"/>
              <a:t>materials </a:t>
            </a:r>
            <a:r>
              <a:rPr lang="en-US" dirty="0"/>
              <a:t>for collection, processing and analysis of data on disability</a:t>
            </a:r>
            <a:r>
              <a:rPr lang="en-US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Bureau Plans to undertake a fully-fledged disability survey to provide the information required for addressing the </a:t>
            </a:r>
            <a:r>
              <a:rPr lang="en-US" dirty="0" smtClean="0"/>
              <a:t>CRPD and other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441635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351089" y="188913"/>
            <a:ext cx="7343775" cy="647700"/>
          </a:xfrm>
        </p:spPr>
        <p:txBody>
          <a:bodyPr/>
          <a:lstStyle/>
          <a:p>
            <a:r>
              <a:rPr lang="en-US" altLang="en-US" smtClean="0"/>
              <a:t>Conclusion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261257" y="981075"/>
            <a:ext cx="11704320" cy="53276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/>
              <a:t>NSOs need to prepare a clear roadmap for meeting the statistical challenges of leaving no </a:t>
            </a:r>
            <a:r>
              <a:rPr lang="en-US" altLang="en-US" sz="2400" dirty="0" smtClean="0"/>
              <a:t>one </a:t>
            </a:r>
            <a:r>
              <a:rPr lang="en-US" altLang="en-US" sz="2400" dirty="0"/>
              <a:t>behind through a balanced understanding of the likely data demands </a:t>
            </a:r>
            <a:r>
              <a:rPr lang="en-US" altLang="en-US" sz="2400" dirty="0" smtClean="0"/>
              <a:t>for the 2030 agenda.</a:t>
            </a:r>
            <a:endParaRPr lang="en-GB" alt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/>
              <a:t>Ensure sustainable funding for production of statistics to inform the SDGs by: </a:t>
            </a:r>
          </a:p>
          <a:p>
            <a:pPr lvl="1"/>
            <a:r>
              <a:rPr lang="en-US" altLang="en-US" sz="2000" dirty="0"/>
              <a:t>Having sustained advocacy among high level politicians; </a:t>
            </a:r>
          </a:p>
          <a:p>
            <a:pPr lvl="1"/>
            <a:r>
              <a:rPr lang="en-US" altLang="en-US" sz="2000" dirty="0"/>
              <a:t>Mainstreaming statistics in policy, planning and budgeting;</a:t>
            </a:r>
          </a:p>
          <a:p>
            <a:pPr lvl="1"/>
            <a:r>
              <a:rPr lang="en-US" altLang="en-US" sz="2000" dirty="0"/>
              <a:t>Creation of a National Statistics Fund; </a:t>
            </a:r>
          </a:p>
          <a:p>
            <a:pPr lvl="1"/>
            <a:r>
              <a:rPr lang="en-US" altLang="en-US" sz="2000" dirty="0"/>
              <a:t>Providing the right statistics to the right people in the right form and at the right time.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/>
              <a:t>Statistical laws to make it mandatory for the NSS to always provide for data on population sub-groups including new areas and different data sources 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2339479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351089" y="188913"/>
            <a:ext cx="7343775" cy="647700"/>
          </a:xfrm>
        </p:spPr>
        <p:txBody>
          <a:bodyPr/>
          <a:lstStyle/>
          <a:p>
            <a:r>
              <a:rPr lang="en-US" altLang="en-US" smtClean="0"/>
              <a:t>Conclusion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half" idx="2"/>
          </p:nvPr>
        </p:nvSpPr>
        <p:spPr>
          <a:xfrm>
            <a:off x="418011" y="981075"/>
            <a:ext cx="11652069" cy="5327650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 smtClean="0"/>
              <a:t>Strengthening Administrative data and </a:t>
            </a:r>
            <a:r>
              <a:rPr lang="en-US" altLang="en-US" sz="2400" dirty="0"/>
              <a:t>adopting measurement of disability on a regular basis </a:t>
            </a:r>
            <a:r>
              <a:rPr lang="en-US" altLang="en-US" sz="2400" dirty="0" smtClean="0"/>
              <a:t>in all surveys will </a:t>
            </a:r>
            <a:r>
              <a:rPr lang="en-US" altLang="en-US" sz="2400" dirty="0"/>
              <a:t>go a long way in availing disaggregated data for the SDGs.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 algn="ctr">
              <a:buNone/>
            </a:pPr>
            <a:r>
              <a:rPr lang="en-US" altLang="en-US" sz="2400" b="1" i="1" dirty="0"/>
              <a:t>Statistics is now a development issue, not just a technical issue.</a:t>
            </a:r>
          </a:p>
          <a:p>
            <a:pPr marL="0" indent="0" algn="ctr">
              <a:buNone/>
            </a:pPr>
            <a:r>
              <a:rPr lang="en-GB" altLang="en-US" sz="1600" i="1" dirty="0"/>
              <a:t>Quote from The Emerging Data Revolution in Africa: Strengthening the Statistics, Policy and Decision-making Chain</a:t>
            </a:r>
            <a:endParaRPr lang="en-US" altLang="en-US" sz="1600" dirty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328900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274638"/>
            <a:ext cx="4267200" cy="1143000"/>
          </a:xfrm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pic>
        <p:nvPicPr>
          <p:cNvPr id="301059" name="Picture 3" descr="DSCN09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0"/>
            <a:ext cx="5208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971800" y="5943600"/>
            <a:ext cx="46482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0000"/>
                </a:solidFill>
                <a:latin typeface="Verdana" panose="020B0604030504040204" pitchFamily="34" charset="0"/>
              </a:rPr>
              <a:t>Thank You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7848600" y="0"/>
            <a:ext cx="2819400" cy="6858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PLOT 9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COLVILLE STREET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P.O BOX 7186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KAMPALA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u="sng">
                <a:solidFill>
                  <a:srgbClr val="000000"/>
                </a:solidFill>
                <a:latin typeface="Verdana" panose="020B0604030504040204" pitchFamily="34" charset="0"/>
              </a:rPr>
              <a:t>TEL.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041-706000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u="sng">
                <a:solidFill>
                  <a:srgbClr val="000000"/>
                </a:solidFill>
                <a:latin typeface="Verdana" panose="020B0604030504040204" pitchFamily="34" charset="0"/>
              </a:rPr>
              <a:t>FAX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041-237553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u="sng">
                <a:solidFill>
                  <a:srgbClr val="000000"/>
                </a:solidFill>
                <a:latin typeface="Verdana" panose="020B0604030504040204" pitchFamily="34" charset="0"/>
              </a:rPr>
              <a:t>E-MAIL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u="sng">
                <a:solidFill>
                  <a:srgbClr val="FF9900"/>
                </a:solidFill>
                <a:latin typeface="Verdana" panose="020B0604030504040204" pitchFamily="34" charset="0"/>
                <a:hlinkClick r:id="rId4"/>
              </a:rPr>
              <a:t>ubos@ubos.org</a:t>
            </a:r>
            <a:endParaRPr lang="en-US" altLang="en-US" sz="1800" b="1" u="sng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u="sng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u="sng">
                <a:solidFill>
                  <a:srgbClr val="000000"/>
                </a:solidFill>
                <a:latin typeface="Verdana" panose="020B0604030504040204" pitchFamily="34" charset="0"/>
              </a:rPr>
              <a:t>Website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  <a:hlinkClick r:id="rId5"/>
              </a:rPr>
              <a:t>www.ubos.org</a:t>
            </a:r>
            <a:r>
              <a:rPr lang="en-US" altLang="en-US" sz="1800" b="1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1524001" y="1"/>
            <a:ext cx="1116013" cy="14843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1524000" y="0"/>
            <a:ext cx="1143000" cy="6858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1752600" y="228601"/>
            <a:ext cx="14478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algn="l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algn="l"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0729" name="Picture 11" descr="ubos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0"/>
            <a:ext cx="1366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12233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10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10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008439" y="188913"/>
            <a:ext cx="3959225" cy="595312"/>
          </a:xfrm>
        </p:spPr>
        <p:txBody>
          <a:bodyPr/>
          <a:lstStyle/>
          <a:p>
            <a:r>
              <a:rPr lang="en-US" altLang="en-US" smtClean="0"/>
              <a:t>Contents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2"/>
          </p:nvPr>
        </p:nvSpPr>
        <p:spPr>
          <a:xfrm>
            <a:off x="831669" y="1052513"/>
            <a:ext cx="11186160" cy="5256213"/>
          </a:xfrm>
        </p:spPr>
        <p:txBody>
          <a:bodyPr/>
          <a:lstStyle/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 smtClean="0"/>
              <a:t>Introduction</a:t>
            </a:r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 smtClean="0"/>
              <a:t>Best practices</a:t>
            </a:r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 smtClean="0"/>
              <a:t>Disability data collection efforts</a:t>
            </a:r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 smtClean="0"/>
              <a:t>Progress in addressing development frameworks </a:t>
            </a:r>
            <a:endParaRPr lang="en-US" sz="2600" dirty="0"/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/>
              <a:t>Future M&amp; E of implementation of the CRPD</a:t>
            </a:r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/>
              <a:t>Challenges</a:t>
            </a:r>
          </a:p>
          <a:p>
            <a:pPr algn="l">
              <a:lnSpc>
                <a:spcPts val="4000"/>
              </a:lnSpc>
              <a:buFont typeface="Courier New" panose="02070309020205020404" pitchFamily="49" charset="0"/>
              <a:buChar char="o"/>
            </a:pPr>
            <a:r>
              <a:rPr lang="en-US" b="1" dirty="0"/>
              <a:t>Conclusion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2274599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640014" y="188913"/>
            <a:ext cx="6840537" cy="595312"/>
          </a:xfrm>
        </p:spPr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2"/>
          </p:nvPr>
        </p:nvSpPr>
        <p:spPr>
          <a:xfrm>
            <a:off x="169817" y="981076"/>
            <a:ext cx="11704320" cy="5256213"/>
          </a:xfrm>
        </p:spPr>
        <p:txBody>
          <a:bodyPr/>
          <a:lstStyle/>
          <a:p>
            <a:pPr marL="742950" lvl="2" indent="-342900"/>
            <a:r>
              <a:rPr lang="en-US" altLang="en-US" dirty="0" smtClean="0">
                <a:solidFill>
                  <a:srgbClr val="000066"/>
                </a:solidFill>
              </a:rPr>
              <a:t>Uganda Bureau of Statistics is the principal data collecting and disseminating agency responsible for coordinating, monitoring and supervising the National Statistical System (NSS). </a:t>
            </a:r>
            <a:endParaRPr lang="en-US" altLang="en-US" dirty="0" smtClean="0">
              <a:solidFill>
                <a:srgbClr val="000066"/>
              </a:solidFill>
            </a:endParaRPr>
          </a:p>
          <a:p>
            <a:pPr marL="742950" lvl="2" indent="-342900"/>
            <a:endParaRPr lang="en-US" altLang="en-US" dirty="0" smtClean="0">
              <a:solidFill>
                <a:srgbClr val="000066"/>
              </a:solidFill>
            </a:endParaRPr>
          </a:p>
          <a:p>
            <a:pPr marL="742950" lvl="2" indent="-342900"/>
            <a:r>
              <a:rPr lang="en-US" altLang="en-US" b="1" dirty="0" smtClean="0">
                <a:solidFill>
                  <a:srgbClr val="000066"/>
                </a:solidFill>
              </a:rPr>
              <a:t>Vision</a:t>
            </a:r>
            <a:endParaRPr lang="en-US" altLang="en-US" b="1" dirty="0">
              <a:solidFill>
                <a:srgbClr val="000066"/>
              </a:solidFill>
            </a:endParaRPr>
          </a:p>
          <a:p>
            <a:pPr marL="400050" lvl="2" indent="0" algn="ctr">
              <a:buNone/>
            </a:pPr>
            <a:r>
              <a:rPr lang="en-US" altLang="en-US" dirty="0">
                <a:solidFill>
                  <a:srgbClr val="000066"/>
                </a:solidFill>
              </a:rPr>
              <a:t>“Centre of excellence in statistical production, development and dissemination in Africa” </a:t>
            </a:r>
            <a:endParaRPr lang="en-US" altLang="en-US" dirty="0" smtClean="0">
              <a:solidFill>
                <a:srgbClr val="000066"/>
              </a:solidFill>
            </a:endParaRPr>
          </a:p>
          <a:p>
            <a:pPr marL="400050" lvl="2" indent="0">
              <a:buNone/>
            </a:pPr>
            <a:endParaRPr lang="en-US" altLang="en-US" dirty="0">
              <a:solidFill>
                <a:srgbClr val="000066"/>
              </a:solidFill>
            </a:endParaRPr>
          </a:p>
          <a:p>
            <a:pPr marL="742950" lvl="2" indent="-342900"/>
            <a:r>
              <a:rPr lang="en-US" altLang="en-US" b="1" dirty="0" smtClean="0">
                <a:solidFill>
                  <a:srgbClr val="000066"/>
                </a:solidFill>
              </a:rPr>
              <a:t>Mission</a:t>
            </a:r>
            <a:endParaRPr lang="en-US" altLang="en-US" b="1" dirty="0">
              <a:solidFill>
                <a:srgbClr val="000066"/>
              </a:solidFill>
            </a:endParaRPr>
          </a:p>
          <a:p>
            <a:pPr marL="400050" lvl="2" indent="0" algn="ctr">
              <a:buNone/>
            </a:pPr>
            <a:r>
              <a:rPr lang="en-US" altLang="en-US" dirty="0">
                <a:solidFill>
                  <a:srgbClr val="000066"/>
                </a:solidFill>
              </a:rPr>
              <a:t>“To provide quality and demand driven statistics that support policy, decision making, research, and development initiatives”.</a:t>
            </a:r>
          </a:p>
          <a:p>
            <a:pPr marL="742950" lvl="2" indent="-342900"/>
            <a:endParaRPr lang="en-US" altLang="en-US" dirty="0" smtClean="0">
              <a:solidFill>
                <a:srgbClr val="000066"/>
              </a:solidFill>
            </a:endParaRPr>
          </a:p>
          <a:p>
            <a:pPr marL="742950" lvl="2" indent="-342900"/>
            <a:endParaRPr lang="en-US" altLang="en-US" i="1" dirty="0" smtClean="0">
              <a:solidFill>
                <a:srgbClr val="000066"/>
              </a:solidFill>
            </a:endParaRP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1864609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</a:pPr>
            <a:fld id="{882373DC-82F3-48EE-8961-4547466AB0C4}" type="datetime1">
              <a:rPr lang="en-US" altLang="en-US" sz="1200">
                <a:solidFill>
                  <a:srgbClr val="FAA362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  <a:buNone/>
              </a:pPr>
              <a:t>11/29/2016</a:t>
            </a:fld>
            <a:endParaRPr lang="en-US" altLang="en-US" sz="1200">
              <a:solidFill>
                <a:srgbClr val="FAA362"/>
              </a:solidFill>
            </a:endParaRPr>
          </a:p>
        </p:txBody>
      </p:sp>
      <p:sp>
        <p:nvSpPr>
          <p:cNvPr id="1945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sw-KE" altLang="en-US" sz="1200">
              <a:solidFill>
                <a:srgbClr val="FDAA03"/>
              </a:solidFill>
            </a:endParaRPr>
          </a:p>
        </p:txBody>
      </p:sp>
      <p:sp>
        <p:nvSpPr>
          <p:cNvPr id="194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</a:pPr>
            <a:fld id="{94A2FD72-C115-4894-949F-0C2170942B90}" type="slidenum">
              <a:rPr lang="en-US" altLang="en-US" sz="1400">
                <a:solidFill>
                  <a:srgbClr val="FAA362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None/>
              </a:pPr>
              <a:t>4</a:t>
            </a:fld>
            <a:endParaRPr lang="en-US" altLang="en-US" sz="1400">
              <a:solidFill>
                <a:srgbClr val="FAA362"/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775520" y="1124744"/>
          <a:ext cx="8640960" cy="501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2667000" y="0"/>
            <a:ext cx="61928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800" b="1">
                <a:solidFill>
                  <a:srgbClr val="000000"/>
                </a:solidFill>
                <a:latin typeface="Verdana" panose="020B0604030504040204" pitchFamily="34" charset="0"/>
              </a:rPr>
              <a:t>THE NATIONAL STATISTICS SYSTEM</a:t>
            </a:r>
          </a:p>
        </p:txBody>
      </p:sp>
    </p:spTree>
    <p:extLst>
      <p:ext uri="{BB962C8B-B14F-4D97-AF65-F5344CB8AC3E}">
        <p14:creationId xmlns:p14="http://schemas.microsoft.com/office/powerpoint/2010/main" val="11524958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640014" y="188913"/>
            <a:ext cx="6840537" cy="595312"/>
          </a:xfrm>
        </p:spPr>
        <p:txBody>
          <a:bodyPr/>
          <a:lstStyle/>
          <a:p>
            <a:r>
              <a:rPr lang="en-US" altLang="en-US" dirty="0" smtClean="0"/>
              <a:t>Best Practices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2"/>
          </p:nvPr>
        </p:nvSpPr>
        <p:spPr>
          <a:xfrm>
            <a:off x="235130" y="908051"/>
            <a:ext cx="11834949" cy="5427435"/>
          </a:xfrm>
        </p:spPr>
        <p:txBody>
          <a:bodyPr/>
          <a:lstStyle/>
          <a:p>
            <a:pPr marL="742950" lvl="2" indent="-342900"/>
            <a:r>
              <a:rPr lang="en-US" altLang="en-US" sz="2800" dirty="0" smtClean="0"/>
              <a:t>Inclusive </a:t>
            </a:r>
            <a:r>
              <a:rPr lang="en-US" altLang="en-US" sz="2800" dirty="0"/>
              <a:t>growth and </a:t>
            </a:r>
            <a:r>
              <a:rPr lang="en-US" altLang="en-US" sz="2800" dirty="0" smtClean="0"/>
              <a:t>development is reflected in t</a:t>
            </a:r>
            <a:r>
              <a:rPr lang="en-US" altLang="en-US" sz="2800" dirty="0" smtClean="0"/>
              <a:t>he 2</a:t>
            </a:r>
            <a:r>
              <a:rPr lang="en-US" altLang="en-US" sz="2800" baseline="30000" dirty="0" smtClean="0"/>
              <a:t>nd</a:t>
            </a:r>
            <a:r>
              <a:rPr lang="en-US" altLang="en-US" sz="2800" dirty="0" smtClean="0"/>
              <a:t> National </a:t>
            </a:r>
            <a:r>
              <a:rPr lang="en-US" altLang="en-US" sz="2800" dirty="0" smtClean="0"/>
              <a:t>Development Plan </a:t>
            </a:r>
            <a:r>
              <a:rPr lang="en-US" altLang="en-US" sz="2800" dirty="0" smtClean="0"/>
              <a:t>with a </a:t>
            </a:r>
            <a:r>
              <a:rPr lang="en-US" altLang="en-US" sz="2800" dirty="0"/>
              <a:t>strategy </a:t>
            </a:r>
            <a:r>
              <a:rPr lang="en-US" altLang="en-US" sz="2800" dirty="0" smtClean="0"/>
              <a:t>for </a:t>
            </a:r>
            <a:r>
              <a:rPr lang="en-US" altLang="en-US" sz="2800" dirty="0"/>
              <a:t>PWDs geared </a:t>
            </a:r>
            <a:r>
              <a:rPr lang="en-US" altLang="en-US" sz="2800" dirty="0" smtClean="0"/>
              <a:t>towards equalization of opportunities, rehabilitation and inclusion of PWDs in their communities. </a:t>
            </a:r>
            <a:endParaRPr lang="en-US" altLang="en-US" sz="2800" dirty="0" smtClean="0"/>
          </a:p>
          <a:p>
            <a:pPr marL="742950" lvl="2" indent="-342900"/>
            <a:r>
              <a:rPr lang="en-US" altLang="en-US" sz="2800" dirty="0" smtClean="0"/>
              <a:t>The </a:t>
            </a:r>
            <a:r>
              <a:rPr lang="en-US" altLang="en-US" sz="2800" dirty="0" smtClean="0"/>
              <a:t>Bureau’s strategic Plan for Statistics is in turn guided by NDP II.</a:t>
            </a:r>
          </a:p>
          <a:p>
            <a:pPr marL="742950" lvl="2" indent="-342900"/>
            <a:r>
              <a:rPr lang="en-US" altLang="en-US" sz="2800" dirty="0" smtClean="0"/>
              <a:t>The Bureau is guided by the UN principles and guidelines for collection of official statistics</a:t>
            </a:r>
          </a:p>
          <a:p>
            <a:pPr marL="742950" lvl="2" indent="-342900"/>
            <a:r>
              <a:rPr lang="en-US" altLang="en-US" sz="2800" dirty="0" smtClean="0"/>
              <a:t>The Bureau has used internationally agreed comparable measures for disability. </a:t>
            </a:r>
          </a:p>
          <a:p>
            <a:pPr marL="742950" lvl="2" indent="-342900"/>
            <a:r>
              <a:rPr lang="en-US" altLang="en-US" sz="2800" dirty="0" smtClean="0"/>
              <a:t>Adopted the WG short set of disability measures of disability with the primary purpose of informing policy on equalization of opportunities.</a:t>
            </a:r>
          </a:p>
          <a:p>
            <a:pPr marL="742950" lvl="2" indent="-342900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61796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19794" y="188913"/>
            <a:ext cx="7860757" cy="595312"/>
          </a:xfrm>
        </p:spPr>
        <p:txBody>
          <a:bodyPr/>
          <a:lstStyle/>
          <a:p>
            <a:r>
              <a:rPr lang="en-US" altLang="en-US" dirty="0" smtClean="0"/>
              <a:t>Disability data Collection Efforts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2"/>
          </p:nvPr>
        </p:nvSpPr>
        <p:spPr>
          <a:xfrm>
            <a:off x="418011" y="908051"/>
            <a:ext cx="11508378" cy="5256213"/>
          </a:xfrm>
        </p:spPr>
        <p:txBody>
          <a:bodyPr/>
          <a:lstStyle/>
          <a:p>
            <a:pPr marL="742950" lvl="2" indent="-342900"/>
            <a:r>
              <a:rPr lang="en-US" altLang="en-US" sz="2800" dirty="0" smtClean="0"/>
              <a:t>However, the WG leading question: Because of a health problem…does (NAME) have any difficulty</a:t>
            </a:r>
            <a:r>
              <a:rPr lang="en-US" altLang="en-US" sz="2800" dirty="0" smtClean="0"/>
              <a:t>….</a:t>
            </a:r>
          </a:p>
          <a:p>
            <a:pPr marL="742950" lvl="2" indent="-342900"/>
            <a:endParaRPr lang="en-US" altLang="en-US" sz="2800" dirty="0" smtClean="0"/>
          </a:p>
          <a:p>
            <a:pPr marL="400050" lvl="2" indent="0">
              <a:buNone/>
            </a:pPr>
            <a:r>
              <a:rPr lang="en-US" altLang="en-US" sz="2800" dirty="0" smtClean="0"/>
              <a:t>was </a:t>
            </a:r>
            <a:r>
              <a:rPr lang="en-US" altLang="en-US" sz="2800" dirty="0" smtClean="0"/>
              <a:t>removed on the basis that disability is not a health problem.</a:t>
            </a:r>
          </a:p>
          <a:p>
            <a:pPr marL="742950" lvl="2" indent="-342900"/>
            <a:r>
              <a:rPr lang="en-US" altLang="en-US" sz="2800" dirty="0" smtClean="0"/>
              <a:t>a long term Census and Survey </a:t>
            </a:r>
            <a:r>
              <a:rPr lang="en-US" altLang="en-US" sz="2800" dirty="0" err="1" smtClean="0"/>
              <a:t>programme</a:t>
            </a:r>
            <a:r>
              <a:rPr lang="en-US" altLang="en-US" sz="2800" dirty="0" smtClean="0"/>
              <a:t> that defines all anticipated </a:t>
            </a:r>
            <a:r>
              <a:rPr lang="en-US" altLang="en-US" sz="2800" dirty="0" err="1" smtClean="0"/>
              <a:t>programme</a:t>
            </a:r>
            <a:r>
              <a:rPr lang="en-US" altLang="en-US" sz="2800" dirty="0" smtClean="0"/>
              <a:t> areas to ease planning and resource mobilization.</a:t>
            </a:r>
          </a:p>
          <a:p>
            <a:pPr marL="1200150" lvl="3" indent="-342900"/>
            <a:r>
              <a:rPr lang="en-US" altLang="en-US" sz="2400" dirty="0" smtClean="0"/>
              <a:t>disability prevalence in 3 consecutive UDHS (2006, 2011, 2016) can therefore can get trends</a:t>
            </a:r>
          </a:p>
          <a:p>
            <a:pPr marL="1200150" lvl="3" indent="-342900"/>
            <a:r>
              <a:rPr lang="en-US" altLang="en-US" sz="2400" dirty="0" smtClean="0"/>
              <a:t>included in the National </a:t>
            </a:r>
            <a:r>
              <a:rPr lang="en-US" altLang="en-US" sz="2400" dirty="0" err="1" smtClean="0"/>
              <a:t>Labour</a:t>
            </a:r>
            <a:r>
              <a:rPr lang="en-US" altLang="en-US" sz="2400" dirty="0" smtClean="0"/>
              <a:t> Force &amp; Child Activities Survey for 2016/17</a:t>
            </a:r>
          </a:p>
          <a:p>
            <a:pPr marL="1200150" lvl="3" indent="-342900"/>
            <a:r>
              <a:rPr lang="en-US" altLang="en-US" sz="2400" dirty="0" smtClean="0"/>
              <a:t>include in the 2014 census so will get data disaggregated to the lowest administrative level</a:t>
            </a:r>
            <a:endParaRPr lang="en-US" altLang="en-US" sz="2400" dirty="0"/>
          </a:p>
        </p:txBody>
      </p:sp>
      <p:pic>
        <p:nvPicPr>
          <p:cNvPr id="2" name="Picture 1" descr="Postcards from Hell's Kitchen: 07/01/2007 - 08/01/20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169" y="5844588"/>
            <a:ext cx="887003" cy="887003"/>
          </a:xfrm>
          <a:prstGeom prst="rect">
            <a:avLst/>
          </a:prstGeom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24413" y="1884159"/>
            <a:ext cx="10806479" cy="554945"/>
            <a:chOff x="179388" y="3429000"/>
            <a:chExt cx="9492037" cy="863600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79388" y="3429000"/>
              <a:ext cx="1152525" cy="863600"/>
              <a:chOff x="467544" y="3429000"/>
              <a:chExt cx="1152128" cy="86409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7544" y="3429000"/>
                <a:ext cx="1152128" cy="86409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38956" y="3668850"/>
                <a:ext cx="1080716" cy="40028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>
                    <a:latin typeface="+mn-lt"/>
                    <a:cs typeface="Arial" charset="0"/>
                  </a:rPr>
                  <a:t>Seeing</a:t>
                </a:r>
              </a:p>
            </p:txBody>
          </p:sp>
        </p:grp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403350" y="3429000"/>
              <a:ext cx="1152525" cy="863600"/>
              <a:chOff x="1763688" y="3404991"/>
              <a:chExt cx="1152128" cy="86409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763688" y="3404991"/>
                <a:ext cx="1152128" cy="86409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763688" y="3636899"/>
                <a:ext cx="1152128" cy="40028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>
                    <a:latin typeface="+mn-lt"/>
                    <a:cs typeface="Arial" charset="0"/>
                  </a:rPr>
                  <a:t>Hearing</a:t>
                </a:r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2627313" y="3452813"/>
              <a:ext cx="1352550" cy="839787"/>
              <a:chOff x="2627783" y="3453009"/>
              <a:chExt cx="1352606" cy="840087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627783" y="3453009"/>
                <a:ext cx="1342999" cy="840087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637308" y="3605462"/>
                <a:ext cx="1343081" cy="40019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>
                    <a:latin typeface="+mn-lt"/>
                    <a:cs typeface="Arial" charset="0"/>
                  </a:rPr>
                  <a:t>Walking</a:t>
                </a:r>
              </a:p>
            </p:txBody>
          </p:sp>
        </p:grpSp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4067175" y="3492500"/>
              <a:ext cx="1512888" cy="800100"/>
              <a:chOff x="4608004" y="3404991"/>
              <a:chExt cx="1512168" cy="80132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4608004" y="3404991"/>
                <a:ext cx="1512168" cy="80132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79408" y="3581473"/>
                <a:ext cx="1440764" cy="40066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>
                    <a:latin typeface="+mn-lt"/>
                    <a:cs typeface="Arial" charset="0"/>
                  </a:rPr>
                  <a:t>Cognition</a:t>
                </a:r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5580063" y="3452813"/>
              <a:ext cx="2168525" cy="839787"/>
              <a:chOff x="6219799" y="3404991"/>
              <a:chExt cx="2168625" cy="84008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300191" y="3404991"/>
                <a:ext cx="1999455" cy="84008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219799" y="3630496"/>
                <a:ext cx="2168625" cy="40019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>
                    <a:latin typeface="+mn-lt"/>
                    <a:cs typeface="Arial" charset="0"/>
                  </a:rPr>
                  <a:t>Communication</a:t>
                </a: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7804155" y="3452813"/>
              <a:ext cx="1867270" cy="839786"/>
              <a:chOff x="7659960" y="3317202"/>
              <a:chExt cx="1868137" cy="84008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59960" y="3317202"/>
                <a:ext cx="1121983" cy="840086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745724" y="3449012"/>
                <a:ext cx="1782373" cy="622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b="1" dirty="0" smtClean="0">
                    <a:latin typeface="+mn-lt"/>
                    <a:cs typeface="Arial" charset="0"/>
                  </a:rPr>
                  <a:t>Self care</a:t>
                </a:r>
                <a:endParaRPr lang="en-US" sz="2000" b="1" dirty="0">
                  <a:latin typeface="+mn-lt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180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19794" y="188913"/>
            <a:ext cx="9287692" cy="595312"/>
          </a:xfrm>
        </p:spPr>
        <p:txBody>
          <a:bodyPr/>
          <a:lstStyle/>
          <a:p>
            <a:r>
              <a:rPr lang="en-US" altLang="en-US" dirty="0"/>
              <a:t>To take care of the interests of the stakeholders</a:t>
            </a:r>
            <a:endParaRPr lang="en-US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half" idx="2"/>
          </p:nvPr>
        </p:nvSpPr>
        <p:spPr>
          <a:xfrm>
            <a:off x="195943" y="908051"/>
            <a:ext cx="11730446" cy="5256213"/>
          </a:xfrm>
        </p:spPr>
        <p:txBody>
          <a:bodyPr/>
          <a:lstStyle/>
          <a:p>
            <a:pPr marL="742950" lvl="2" indent="-342900"/>
            <a:r>
              <a:rPr lang="en-US" altLang="en-US" sz="2800" dirty="0" smtClean="0"/>
              <a:t>Tested the analysis criterion based on Number of questions and question wording:</a:t>
            </a:r>
          </a:p>
          <a:p>
            <a:pPr marL="1200150" lvl="3" indent="-342900"/>
            <a:r>
              <a:rPr lang="en-US" altLang="en-US" sz="2400" dirty="0" smtClean="0"/>
              <a:t>Compare the prevalence based on the 4 WG SS and the difference is not substantial</a:t>
            </a:r>
          </a:p>
          <a:p>
            <a:pPr marL="1200150" lvl="3" indent="-342900"/>
            <a:r>
              <a:rPr lang="en-US" altLang="en-US" sz="2400" dirty="0" smtClean="0"/>
              <a:t>Included a generic question on disability in the PES to show that question wording can affect prevalence and to meet stakeholders’ demands</a:t>
            </a:r>
          </a:p>
          <a:p>
            <a:pPr marL="742950" lvl="2" indent="-342900"/>
            <a:r>
              <a:rPr lang="en-US" altLang="en-US" sz="2800" dirty="0" smtClean="0"/>
              <a:t>2016 UDHS added: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Does [NAME] have any other difficulties that have lasted or are expected to last 6 months or more? </a:t>
            </a:r>
            <a:r>
              <a:rPr lang="en-US" altLang="en-US" sz="2800" dirty="0" smtClean="0"/>
              <a:t>To take care of the children from 2 years</a:t>
            </a:r>
          </a:p>
          <a:p>
            <a:pPr marL="742950" lvl="2" indent="-342900"/>
            <a:r>
              <a:rPr lang="en-US" altLang="en-US" sz="2800" dirty="0" smtClean="0"/>
              <a:t>The Administrative data is being supported to ensure availability of quality data.</a:t>
            </a:r>
          </a:p>
          <a:p>
            <a:pPr marL="742950" lvl="2" indent="-342900"/>
            <a:r>
              <a:rPr lang="en-US" altLang="en-US" sz="2800" dirty="0" smtClean="0"/>
              <a:t>3 </a:t>
            </a:r>
            <a:r>
              <a:rPr lang="en-US" altLang="en-US" sz="2800" dirty="0"/>
              <a:t>ministries are compiling administrative </a:t>
            </a:r>
            <a:r>
              <a:rPr lang="en-US" altLang="en-US" sz="2800" dirty="0" smtClean="0"/>
              <a:t>data </a:t>
            </a:r>
            <a:r>
              <a:rPr lang="en-US" altLang="en-US" sz="2800" dirty="0" err="1" smtClean="0"/>
              <a:t>i.e</a:t>
            </a:r>
            <a:r>
              <a:rPr lang="en-US" altLang="en-US" sz="2800" dirty="0" smtClean="0"/>
              <a:t> Gender, Health, education </a:t>
            </a:r>
            <a:endParaRPr lang="en-US" altLang="en-US" sz="28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50047" y="1335519"/>
            <a:ext cx="8341953" cy="554945"/>
            <a:chOff x="179388" y="3429000"/>
            <a:chExt cx="9492037" cy="86360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79388" y="3429000"/>
              <a:ext cx="1152525" cy="863600"/>
              <a:chOff x="467544" y="3429000"/>
              <a:chExt cx="1152128" cy="86409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7544" y="3429000"/>
                <a:ext cx="1152128" cy="86409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8956" y="3668850"/>
                <a:ext cx="1080716" cy="52715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+mn-lt"/>
                    <a:cs typeface="Arial" charset="0"/>
                  </a:rPr>
                  <a:t>Seeing</a:t>
                </a:r>
              </a:p>
            </p:txBody>
          </p: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403350" y="3429000"/>
              <a:ext cx="1152525" cy="863600"/>
              <a:chOff x="1763688" y="3404991"/>
              <a:chExt cx="1152128" cy="86409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763688" y="3404991"/>
                <a:ext cx="1152128" cy="86409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763688" y="3636898"/>
                <a:ext cx="1152128" cy="527157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+mn-lt"/>
                    <a:cs typeface="Arial" charset="0"/>
                  </a:rPr>
                  <a:t>Hearing</a:t>
                </a: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627313" y="3452813"/>
              <a:ext cx="1352550" cy="839787"/>
              <a:chOff x="2627783" y="3453009"/>
              <a:chExt cx="1352606" cy="840087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2627783" y="3453009"/>
                <a:ext cx="1342999" cy="840087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637308" y="3605463"/>
                <a:ext cx="1343081" cy="52704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+mn-lt"/>
                    <a:cs typeface="Arial" charset="0"/>
                  </a:rPr>
                  <a:t>Walking</a:t>
                </a:r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4067175" y="3492500"/>
              <a:ext cx="1512888" cy="800100"/>
              <a:chOff x="4608004" y="3404991"/>
              <a:chExt cx="1512168" cy="80132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08004" y="3404991"/>
                <a:ext cx="1512168" cy="80132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679408" y="3581473"/>
                <a:ext cx="1440764" cy="52766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+mn-lt"/>
                    <a:cs typeface="Arial" charset="0"/>
                  </a:rPr>
                  <a:t>Cognition</a:t>
                </a:r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5580063" y="3452813"/>
              <a:ext cx="2168525" cy="839787"/>
              <a:chOff x="6219799" y="3404991"/>
              <a:chExt cx="2168625" cy="84008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300191" y="3404991"/>
                <a:ext cx="1999455" cy="840087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219799" y="3630497"/>
                <a:ext cx="2168625" cy="5270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+mn-lt"/>
                    <a:cs typeface="Arial" charset="0"/>
                  </a:rPr>
                  <a:t>Communication</a:t>
                </a:r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7804155" y="3452813"/>
              <a:ext cx="1867270" cy="839786"/>
              <a:chOff x="7659960" y="3317202"/>
              <a:chExt cx="1868137" cy="84008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7659960" y="3317202"/>
                <a:ext cx="1121983" cy="840086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40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745724" y="3449012"/>
                <a:ext cx="1782373" cy="527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600" b="1" dirty="0" smtClean="0">
                    <a:latin typeface="+mn-lt"/>
                    <a:cs typeface="Arial" charset="0"/>
                  </a:rPr>
                  <a:t>Self care</a:t>
                </a:r>
                <a:endParaRPr lang="en-US" sz="1600" b="1" dirty="0">
                  <a:latin typeface="+mn-lt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2748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19794" y="188913"/>
            <a:ext cx="9287692" cy="595312"/>
          </a:xfrm>
        </p:spPr>
        <p:txBody>
          <a:bodyPr/>
          <a:lstStyle/>
          <a:p>
            <a:r>
              <a:rPr lang="en-US" altLang="en-US" dirty="0" smtClean="0"/>
              <a:t>Available </a:t>
            </a:r>
            <a:r>
              <a:rPr lang="en-US" altLang="en-US" dirty="0"/>
              <a:t>statistics regarding persons with disabilities</a:t>
            </a:r>
            <a:endParaRPr lang="en-US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half" idx="2"/>
          </p:nvPr>
        </p:nvSpPr>
        <p:spPr>
          <a:xfrm>
            <a:off x="274320" y="908051"/>
            <a:ext cx="11652069" cy="5256213"/>
          </a:xfrm>
        </p:spPr>
        <p:txBody>
          <a:bodyPr/>
          <a:lstStyle/>
          <a:p>
            <a:pPr marL="742950" lvl="2" indent="-342900"/>
            <a:r>
              <a:rPr lang="en-US" altLang="en-US" sz="2800" dirty="0"/>
              <a:t>	data exists on the prevalence but is not cross tabulated by other socio economic characteristics </a:t>
            </a:r>
          </a:p>
          <a:p>
            <a:pPr marL="742950" lvl="2" indent="-342900"/>
            <a:r>
              <a:rPr lang="en-US" altLang="en-US" sz="2800" dirty="0" smtClean="0"/>
              <a:t>2014 </a:t>
            </a:r>
            <a:r>
              <a:rPr lang="en-US" altLang="en-US" sz="2800" dirty="0"/>
              <a:t>Population census, the disability prevalence rate was:</a:t>
            </a:r>
          </a:p>
          <a:p>
            <a:pPr marL="400050" lvl="2" indent="0">
              <a:buNone/>
            </a:pPr>
            <a:r>
              <a:rPr lang="en-US" altLang="en-US" sz="2800" dirty="0"/>
              <a:t>Age variation:</a:t>
            </a:r>
          </a:p>
          <a:p>
            <a:pPr marL="1200150" lvl="3" indent="-342900"/>
            <a:r>
              <a:rPr lang="en-US" altLang="en-US" sz="2400" dirty="0" smtClean="0"/>
              <a:t>2 </a:t>
            </a:r>
            <a:r>
              <a:rPr lang="en-US" altLang="en-US" sz="2400" dirty="0"/>
              <a:t>years and above: 12%</a:t>
            </a:r>
          </a:p>
          <a:p>
            <a:pPr marL="1200150" lvl="3" indent="-342900"/>
            <a:r>
              <a:rPr lang="en-US" altLang="en-US" sz="2400" dirty="0" smtClean="0"/>
              <a:t>5 </a:t>
            </a:r>
            <a:r>
              <a:rPr lang="en-US" altLang="en-US" sz="2400" dirty="0"/>
              <a:t>years and above: 14% </a:t>
            </a:r>
          </a:p>
          <a:p>
            <a:pPr marL="400050" lvl="2" indent="0">
              <a:buNone/>
            </a:pPr>
            <a:r>
              <a:rPr lang="en-US" altLang="en-US" sz="2800" dirty="0"/>
              <a:t>Sex differentials:</a:t>
            </a:r>
          </a:p>
          <a:p>
            <a:pPr marL="1200150" lvl="3" indent="-342900"/>
            <a:r>
              <a:rPr lang="en-US" altLang="en-US" sz="2400" dirty="0" smtClean="0"/>
              <a:t>Men</a:t>
            </a:r>
            <a:r>
              <a:rPr lang="en-US" altLang="en-US" sz="2400" dirty="0"/>
              <a:t>: 10%</a:t>
            </a:r>
          </a:p>
          <a:p>
            <a:pPr marL="1200150" lvl="3" indent="-342900"/>
            <a:r>
              <a:rPr lang="en-US" altLang="en-US" sz="2400" dirty="0" smtClean="0"/>
              <a:t>Women</a:t>
            </a:r>
            <a:r>
              <a:rPr lang="en-US" altLang="en-US" sz="2400" dirty="0"/>
              <a:t>: 15</a:t>
            </a:r>
            <a:r>
              <a:rPr lang="en-US" altLang="en-US" sz="2400" dirty="0" smtClean="0"/>
              <a:t>%</a:t>
            </a:r>
            <a:endParaRPr lang="en-US" altLang="en-US" sz="2800" dirty="0"/>
          </a:p>
          <a:p>
            <a:pPr marL="400050" lvl="2" indent="0">
              <a:buNone/>
            </a:pPr>
            <a:r>
              <a:rPr lang="en-US" altLang="en-US" sz="2800" dirty="0"/>
              <a:t>Place of residence</a:t>
            </a:r>
          </a:p>
          <a:p>
            <a:pPr marL="1200150" lvl="3" indent="-342900"/>
            <a:r>
              <a:rPr lang="en-US" altLang="en-US" sz="2400" dirty="0" smtClean="0"/>
              <a:t>Rural </a:t>
            </a:r>
            <a:r>
              <a:rPr lang="en-US" altLang="en-US" sz="2400" dirty="0"/>
              <a:t>area: 15%</a:t>
            </a:r>
          </a:p>
          <a:p>
            <a:pPr marL="1200150" lvl="3" indent="-342900"/>
            <a:r>
              <a:rPr lang="en-US" altLang="en-US" sz="2400" dirty="0" smtClean="0"/>
              <a:t>Urban </a:t>
            </a:r>
            <a:r>
              <a:rPr lang="en-US" altLang="en-US" sz="2400" dirty="0"/>
              <a:t>area: 12%</a:t>
            </a:r>
          </a:p>
        </p:txBody>
      </p:sp>
    </p:spTree>
    <p:extLst>
      <p:ext uri="{BB962C8B-B14F-4D97-AF65-F5344CB8AC3E}">
        <p14:creationId xmlns:p14="http://schemas.microsoft.com/office/powerpoint/2010/main" val="170245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488018" y="188913"/>
            <a:ext cx="9301901" cy="647700"/>
          </a:xfrm>
        </p:spPr>
        <p:txBody>
          <a:bodyPr/>
          <a:lstStyle/>
          <a:p>
            <a:pPr algn="l"/>
            <a:r>
              <a:rPr lang="en-US" altLang="en-US" dirty="0" smtClean="0"/>
              <a:t>Progress </a:t>
            </a:r>
            <a:r>
              <a:rPr lang="en-US" altLang="en-US" dirty="0"/>
              <a:t>made in addressing </a:t>
            </a:r>
            <a:r>
              <a:rPr lang="en-US" altLang="en-US" dirty="0" smtClean="0"/>
              <a:t>the SDGs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2"/>
          </p:nvPr>
        </p:nvSpPr>
        <p:spPr>
          <a:xfrm>
            <a:off x="404374" y="1124767"/>
            <a:ext cx="11469188" cy="53276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put </a:t>
            </a:r>
            <a:r>
              <a:rPr lang="en-US" altLang="en-US" sz="2800" dirty="0"/>
              <a:t>in place a </a:t>
            </a:r>
            <a:r>
              <a:rPr lang="en-US" altLang="en-US" sz="2800" dirty="0" smtClean="0"/>
              <a:t>coordination </a:t>
            </a:r>
            <a:r>
              <a:rPr lang="en-US" altLang="en-US" sz="2800" dirty="0"/>
              <a:t>structure for the SDGs developed according to institutional mandate, thematic areas, and inclusiveness (CSOs).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Uganda </a:t>
            </a:r>
            <a:r>
              <a:rPr lang="en-US" altLang="en-US" sz="2800" dirty="0"/>
              <a:t>has integrated the SDGs into its NDP II and sector mandates.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It </a:t>
            </a:r>
            <a:r>
              <a:rPr lang="en-US" altLang="en-US" sz="2800" dirty="0"/>
              <a:t>has developed a National Standard Indicator list as an intersection of NDP II and SDGs indicators.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Produced </a:t>
            </a:r>
            <a:r>
              <a:rPr lang="en-US" altLang="en-US" sz="2800" dirty="0"/>
              <a:t>a State of preparedness report for the High Level Political Forum.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Harmonized </a:t>
            </a:r>
            <a:r>
              <a:rPr lang="en-US" altLang="en-US" sz="2800" dirty="0"/>
              <a:t>list of priority indicators for Gender Equality.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dirty="0" smtClean="0"/>
              <a:t>Development </a:t>
            </a:r>
            <a:r>
              <a:rPr lang="en-US" altLang="en-US" sz="2800" dirty="0"/>
              <a:t>of baselines for SDGs is ongoing.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</p:spTree>
    <p:extLst>
      <p:ext uri="{BB962C8B-B14F-4D97-AF65-F5344CB8AC3E}">
        <p14:creationId xmlns:p14="http://schemas.microsoft.com/office/powerpoint/2010/main" val="844015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OS Basic Template">
  <a:themeElements>
    <a:clrScheme name="UBOS Bas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BOS Basic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OS Bas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BOS Basic Template">
  <a:themeElements>
    <a:clrScheme name="UBOS Bas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BOS Basic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OS Bas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OS Basi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BOS Basi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1720</Words>
  <Application>Microsoft Office PowerPoint</Application>
  <PresentationFormat>Widescreen</PresentationFormat>
  <Paragraphs>194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Times New Roman</vt:lpstr>
      <vt:lpstr>Verdana</vt:lpstr>
      <vt:lpstr>Wingdings</vt:lpstr>
      <vt:lpstr>UBOS Basic Template</vt:lpstr>
      <vt:lpstr>1_UBOS Basic Template</vt:lpstr>
      <vt:lpstr>Measurement of Disability to inform the 2030 Agenda for sustainable Development:   Uganda’s experience</vt:lpstr>
      <vt:lpstr>Contents</vt:lpstr>
      <vt:lpstr>Introduction</vt:lpstr>
      <vt:lpstr>PowerPoint Presentation</vt:lpstr>
      <vt:lpstr>Best Practices</vt:lpstr>
      <vt:lpstr>Disability data Collection Efforts</vt:lpstr>
      <vt:lpstr>To take care of the interests of the stakeholders</vt:lpstr>
      <vt:lpstr>Available statistics regarding persons with disabilities</vt:lpstr>
      <vt:lpstr>Progress made in addressing the SDGs</vt:lpstr>
      <vt:lpstr>Progress made in addressing the CRPD </vt:lpstr>
      <vt:lpstr>Challenges of data collection on PWDS</vt:lpstr>
      <vt:lpstr>Challenges of data collection on PWDS</vt:lpstr>
      <vt:lpstr>Challenges of data collection on PWDS</vt:lpstr>
      <vt:lpstr>Future M&amp;E of the implementation of a disability-inclusive SDGs</vt:lpstr>
      <vt:lpstr>Future M&amp;E of the implementation of a disability-inclusive SDGs</vt:lpstr>
      <vt:lpstr>Conclusion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Nabukhonzo Kakande</dc:creator>
  <cp:lastModifiedBy>PAMELA</cp:lastModifiedBy>
  <cp:revision>43</cp:revision>
  <dcterms:created xsi:type="dcterms:W3CDTF">2016-09-17T11:04:57Z</dcterms:created>
  <dcterms:modified xsi:type="dcterms:W3CDTF">2016-11-29T12:02:08Z</dcterms:modified>
</cp:coreProperties>
</file>