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3" r:id="rId6"/>
    <p:sldId id="264" r:id="rId7"/>
    <p:sldId id="258" r:id="rId8"/>
    <p:sldId id="265"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B3D88-5E98-459F-A794-25C0754C428B}"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B3D88-5E98-459F-A794-25C0754C428B}"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0B3D88-5E98-459F-A794-25C0754C428B}"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B3D88-5E98-459F-A794-25C0754C428B}"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56033-F459-4E94-AEA2-1D18990D877D}"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B3D88-5E98-459F-A794-25C0754C428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B56033-F459-4E94-AEA2-1D18990D877D}" type="datetimeFigureOut">
              <a:rPr lang="en-US" smtClean="0"/>
              <a:t>11/25/2016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0B3D88-5E98-459F-A794-25C0754C42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fl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ved=0ahUKEwjK9ZiNtMTQAhXlxlQKHW46BDgQjRwIBw&amp;url=http://www.kdec.school.nz/services/library&amp;psig=AFQjCNGUJ3s3afdfYtgox_GIEvDynbjWuw&amp;ust=1480180342550433"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la.org/ascla/" TargetMode="External"/><Relationship Id="rId2" Type="http://schemas.openxmlformats.org/officeDocument/2006/relationships/hyperlink" Target="http://www.ifla.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loc.gov/n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fla.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www.ala.org/ascla/resources/tipsheets/developmental-disabilities" TargetMode="External"/><Relationship Id="rId13" Type="http://schemas.openxmlformats.org/officeDocument/2006/relationships/hyperlink" Target="http://www.ala.org/ascla/resources/tipsheets/vision" TargetMode="External"/><Relationship Id="rId18" Type="http://schemas.openxmlformats.org/officeDocument/2006/relationships/image" Target="../media/image3.png"/><Relationship Id="rId3" Type="http://schemas.openxmlformats.org/officeDocument/2006/relationships/hyperlink" Target="http://www.ala.org/ascla/resources/tipsheets/assistive-technology" TargetMode="External"/><Relationship Id="rId7" Type="http://schemas.openxmlformats.org/officeDocument/2006/relationships/hyperlink" Target="http://www.ala.org/ascla/resources/tipsheets/deaf" TargetMode="External"/><Relationship Id="rId12" Type="http://schemas.openxmlformats.org/officeDocument/2006/relationships/hyperlink" Target="http://www.ala.org/ascla/resources/tipsheets/service-animals" TargetMode="External"/><Relationship Id="rId17" Type="http://schemas.openxmlformats.org/officeDocument/2006/relationships/hyperlink" Target="http://www.ala.org/ascla/resources/tipsheets/trustees" TargetMode="External"/><Relationship Id="rId2" Type="http://schemas.openxmlformats.org/officeDocument/2006/relationships/hyperlink" Target="http://www.ala.org/ascla/standards" TargetMode="External"/><Relationship Id="rId16" Type="http://schemas.openxmlformats.org/officeDocument/2006/relationships/hyperlink" Target="http://www.ala.org/ascla/resources/tipsheets/volunteers" TargetMode="External"/><Relationship Id="rId1" Type="http://schemas.openxmlformats.org/officeDocument/2006/relationships/slideLayout" Target="../slideLayouts/slideLayout4.xml"/><Relationship Id="rId6" Type="http://schemas.openxmlformats.org/officeDocument/2006/relationships/hyperlink" Target="http://www.ala.org/ascla/resources/tipsheets/mental-illness" TargetMode="External"/><Relationship Id="rId11" Type="http://schemas.openxmlformats.org/officeDocument/2006/relationships/hyperlink" Target="http://www.ala.org/ascla/resources/tipsheets/physical-disabilities" TargetMode="External"/><Relationship Id="rId5" Type="http://schemas.openxmlformats.org/officeDocument/2006/relationships/hyperlink" Target="http://www.ala.org/ascla/resources/tipsheets/children-with-disabilities" TargetMode="External"/><Relationship Id="rId15" Type="http://schemas.openxmlformats.org/officeDocument/2006/relationships/hyperlink" Target="http://www.ala.org/ascla/resources/tipsheets/management" TargetMode="External"/><Relationship Id="rId10" Type="http://schemas.openxmlformats.org/officeDocument/2006/relationships/hyperlink" Target="http://www.ala.org/ascla/resources/tipsheets/multiple-disabilities" TargetMode="External"/><Relationship Id="rId4" Type="http://schemas.openxmlformats.org/officeDocument/2006/relationships/hyperlink" Target="http://www.ala.org/ascla/resources/tipsheets/asd" TargetMode="External"/><Relationship Id="rId9" Type="http://schemas.openxmlformats.org/officeDocument/2006/relationships/hyperlink" Target="http://www.ala.org/ascla/resources/tipsheets/learning-differences" TargetMode="External"/><Relationship Id="rId14" Type="http://schemas.openxmlformats.org/officeDocument/2006/relationships/hyperlink" Target="http://www.ala.org/ascla/resources/tipsheets/staf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for All</a:t>
            </a:r>
            <a:br>
              <a:rPr lang="en-US" dirty="0" smtClean="0"/>
            </a:br>
            <a:r>
              <a:rPr lang="en-US" dirty="0" smtClean="0"/>
              <a:t>Access for People with Disabilities in the United States.</a:t>
            </a:r>
            <a:endParaRPr lang="en-US" dirty="0"/>
          </a:p>
        </p:txBody>
      </p:sp>
      <p:sp>
        <p:nvSpPr>
          <p:cNvPr id="3" name="Subtitle 2"/>
          <p:cNvSpPr>
            <a:spLocks noGrp="1"/>
          </p:cNvSpPr>
          <p:nvPr>
            <p:ph type="subTitle" idx="1"/>
          </p:nvPr>
        </p:nvSpPr>
        <p:spPr>
          <a:xfrm>
            <a:off x="1371600" y="3886200"/>
            <a:ext cx="6400800" cy="2438400"/>
          </a:xfrm>
        </p:spPr>
        <p:txBody>
          <a:bodyPr>
            <a:normAutofit/>
          </a:bodyPr>
          <a:lstStyle/>
          <a:p>
            <a:endParaRPr lang="en-US" dirty="0"/>
          </a:p>
          <a:p>
            <a:r>
              <a:rPr lang="en-US" dirty="0" smtClean="0"/>
              <a:t>Presented by Nancy Bolt</a:t>
            </a:r>
          </a:p>
          <a:p>
            <a:r>
              <a:rPr lang="en-US" dirty="0" smtClean="0"/>
              <a:t>Nancy Bolt &amp; Associates</a:t>
            </a:r>
          </a:p>
          <a:p>
            <a:r>
              <a:rPr lang="en-US" dirty="0" smtClean="0"/>
              <a:t>International Federation of Library Associations</a:t>
            </a:r>
          </a:p>
          <a:p>
            <a:endParaRPr lang="en-US" dirty="0" smtClean="0"/>
          </a:p>
          <a:p>
            <a:endParaRPr lang="en-US" dirty="0"/>
          </a:p>
        </p:txBody>
      </p:sp>
      <p:pic>
        <p:nvPicPr>
          <p:cNvPr id="1026" name="Picture 2" descr="IFL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029200"/>
            <a:ext cx="1600200" cy="16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4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a:t>
            </a:r>
            <a:r>
              <a:rPr lang="en-US" dirty="0" smtClean="0"/>
              <a:t>Service to Children with Disabilities</a:t>
            </a:r>
            <a:endParaRPr lang="en-US" dirty="0"/>
          </a:p>
        </p:txBody>
      </p:sp>
      <p:sp>
        <p:nvSpPr>
          <p:cNvPr id="3" name="Content Placeholder 2"/>
          <p:cNvSpPr>
            <a:spLocks noGrp="1"/>
          </p:cNvSpPr>
          <p:nvPr>
            <p:ph idx="1"/>
          </p:nvPr>
        </p:nvSpPr>
        <p:spPr/>
        <p:txBody>
          <a:bodyPr>
            <a:normAutofit/>
          </a:bodyPr>
          <a:lstStyle/>
          <a:p>
            <a:r>
              <a:rPr lang="en-US" dirty="0" smtClean="0"/>
              <a:t>Example from ASCLA Tip Sheet</a:t>
            </a:r>
          </a:p>
          <a:p>
            <a:pPr lvl="1"/>
            <a:r>
              <a:rPr lang="en-US" dirty="0"/>
              <a:t>Expect every child to learn to read.</a:t>
            </a:r>
          </a:p>
          <a:p>
            <a:pPr lvl="1"/>
            <a:r>
              <a:rPr lang="en-US" dirty="0"/>
              <a:t>Approach each child and teen with an open mind. Treat each patron as an individual.</a:t>
            </a:r>
          </a:p>
          <a:p>
            <a:pPr lvl="1"/>
            <a:r>
              <a:rPr lang="en-US" dirty="0"/>
              <a:t>Communicate directly with the patron, rather than the caregiver or interpreter.</a:t>
            </a:r>
          </a:p>
          <a:p>
            <a:pPr lvl="1"/>
            <a:r>
              <a:rPr lang="en-US" dirty="0"/>
              <a:t>Defer to the patron’s preferred communication method.</a:t>
            </a:r>
          </a:p>
          <a:p>
            <a:pPr lvl="1"/>
            <a:r>
              <a:rPr lang="en-US" dirty="0"/>
              <a:t>Ask, “What was the last book that you read and liked?” Don’t rely on the child or teen’s age, or grade, to determine reading level.</a:t>
            </a:r>
          </a:p>
          <a:p>
            <a:pPr lvl="1"/>
            <a:r>
              <a:rPr lang="en-US" dirty="0"/>
              <a:t>Support the choice of book.</a:t>
            </a:r>
          </a:p>
          <a:p>
            <a:pPr lvl="1"/>
            <a:r>
              <a:rPr lang="en-US" dirty="0"/>
              <a:t>Offer books in all types of formats, including audiobooks,</a:t>
            </a:r>
          </a:p>
          <a:p>
            <a:pPr lvl="1"/>
            <a:r>
              <a:rPr lang="en-US" dirty="0" smtClean="0"/>
              <a:t>Pre-load MP3 </a:t>
            </a:r>
            <a:r>
              <a:rPr lang="en-US" dirty="0"/>
              <a:t>players, electronic books, audiobook-print book sets, and large-print and Braille books.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43600"/>
            <a:ext cx="80214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44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Service to the Blind and Physically </a:t>
            </a:r>
            <a:r>
              <a:rPr lang="en-US" dirty="0" smtClean="0"/>
              <a:t>Handicapped</a:t>
            </a:r>
            <a:endParaRPr lang="en-US" dirty="0"/>
          </a:p>
        </p:txBody>
      </p:sp>
      <p:sp>
        <p:nvSpPr>
          <p:cNvPr id="3" name="Content Placeholder 2"/>
          <p:cNvSpPr>
            <a:spLocks noGrp="1"/>
          </p:cNvSpPr>
          <p:nvPr>
            <p:ph idx="1"/>
          </p:nvPr>
        </p:nvSpPr>
        <p:spPr/>
        <p:txBody>
          <a:bodyPr/>
          <a:lstStyle/>
          <a:p>
            <a:endParaRPr lang="en-US" dirty="0" smtClean="0"/>
          </a:p>
          <a:p>
            <a:r>
              <a:rPr lang="en-US" dirty="0" smtClean="0"/>
              <a:t>Sponsored </a:t>
            </a:r>
            <a:r>
              <a:rPr lang="en-US" dirty="0" smtClean="0"/>
              <a:t>by the Library of Congress</a:t>
            </a:r>
          </a:p>
          <a:p>
            <a:pPr marL="0" indent="0" algn="ctr">
              <a:buNone/>
            </a:pPr>
            <a:r>
              <a:rPr lang="en-US" sz="2400" i="1" dirty="0" smtClean="0"/>
              <a:t>Through </a:t>
            </a:r>
            <a:r>
              <a:rPr lang="en-US" sz="2400" i="1" dirty="0"/>
              <a:t>a national network of cooperating libraries, NLS administers a free library program of braille and audio materials circulated to eligible borrowers in the United </a:t>
            </a:r>
            <a:r>
              <a:rPr lang="en-US" sz="2400" i="1" dirty="0" smtClean="0"/>
              <a:t>States</a:t>
            </a:r>
          </a:p>
          <a:p>
            <a:r>
              <a:rPr lang="en-US" dirty="0" smtClean="0"/>
              <a:t>Available in all 50 states</a:t>
            </a:r>
          </a:p>
          <a:p>
            <a:r>
              <a:rPr lang="en-US" dirty="0" smtClean="0"/>
              <a:t>Provides multiple media</a:t>
            </a:r>
          </a:p>
          <a:p>
            <a:r>
              <a:rPr lang="en-US" dirty="0" smtClean="0"/>
              <a:t>People who are blind, dyslexic, physically handicapped so cannot hold a book</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646" y="5715000"/>
            <a:ext cx="848554" cy="88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68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897062"/>
          </a:xfrm>
        </p:spPr>
        <p:txBody>
          <a:bodyPr>
            <a:normAutofit fontScale="90000"/>
          </a:bodyPr>
          <a:lstStyle/>
          <a:p>
            <a:r>
              <a:rPr lang="en-US" dirty="0" smtClean="0"/>
              <a:t/>
            </a:r>
            <a:br>
              <a:rPr lang="en-US" dirty="0" smtClean="0"/>
            </a:br>
            <a:r>
              <a:rPr lang="en-US" dirty="0" smtClean="0"/>
              <a:t>Nashville </a:t>
            </a:r>
            <a:r>
              <a:rPr lang="en-US" dirty="0"/>
              <a:t>Public Library Service to </a:t>
            </a:r>
            <a:r>
              <a:rPr lang="en-US" dirty="0" smtClean="0"/>
              <a:t>People </a:t>
            </a:r>
            <a:r>
              <a:rPr lang="en-US" dirty="0"/>
              <a:t>who </a:t>
            </a:r>
            <a:r>
              <a:rPr lang="en-US" dirty="0" smtClean="0"/>
              <a:t>are Deaf </a:t>
            </a:r>
            <a:r>
              <a:rPr lang="en-US" dirty="0"/>
              <a:t/>
            </a:r>
            <a:br>
              <a:rPr lang="en-US" dirty="0"/>
            </a:br>
            <a:r>
              <a:rPr lang="en-US" dirty="0" smtClean="0"/>
              <a:t>Nashville Public Library, Tennessee</a:t>
            </a:r>
            <a:endParaRPr lang="en-US" dirty="0"/>
          </a:p>
        </p:txBody>
      </p:sp>
      <p:sp>
        <p:nvSpPr>
          <p:cNvPr id="14" name="Content Placeholder 13"/>
          <p:cNvSpPr>
            <a:spLocks noGrp="1"/>
          </p:cNvSpPr>
          <p:nvPr>
            <p:ph sz="half" idx="1"/>
          </p:nvPr>
        </p:nvSpPr>
        <p:spPr/>
        <p:txBody>
          <a:bodyPr/>
          <a:lstStyle/>
          <a:p>
            <a:endParaRPr lang="en-US" dirty="0"/>
          </a:p>
        </p:txBody>
      </p:sp>
      <p:sp>
        <p:nvSpPr>
          <p:cNvPr id="15" name="Content Placeholder 14"/>
          <p:cNvSpPr>
            <a:spLocks noGrp="1"/>
          </p:cNvSpPr>
          <p:nvPr>
            <p:ph sz="half" idx="2"/>
          </p:nvPr>
        </p:nvSpPr>
        <p:spPr/>
        <p:txBody>
          <a:bodyPr/>
          <a:lstStyle/>
          <a:p>
            <a:endParaRPr lang="en-US" dirty="0" smtClean="0"/>
          </a:p>
          <a:p>
            <a:endParaRPr lang="en-US" dirty="0"/>
          </a:p>
          <a:p>
            <a:r>
              <a:rPr lang="en-US" dirty="0" smtClean="0"/>
              <a:t>Signed puppet shows</a:t>
            </a:r>
          </a:p>
          <a:p>
            <a:r>
              <a:rPr lang="en-US" dirty="0" smtClean="0"/>
              <a:t>Signed story hours for children</a:t>
            </a:r>
          </a:p>
          <a:p>
            <a:r>
              <a:rPr lang="en-US" dirty="0" smtClean="0"/>
              <a:t>Coffee chats for adults in sign language</a:t>
            </a:r>
          </a:p>
          <a:p>
            <a:r>
              <a:rPr lang="en-US" dirty="0" smtClean="0"/>
              <a:t>Deaf Night Out</a:t>
            </a:r>
            <a:endParaRPr lang="en-US" dirty="0"/>
          </a:p>
        </p:txBody>
      </p:sp>
      <p:pic>
        <p:nvPicPr>
          <p:cNvPr id="1034" name="Picture 10" descr="Image result for Library Service to People who are dea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819400"/>
            <a:ext cx="3794915" cy="255744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Image result for Library Service to People who are deaf"/>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8" descr="Image result for Library Service to People who are deaf"/>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867400"/>
            <a:ext cx="838200" cy="87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63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Library </a:t>
            </a:r>
            <a:r>
              <a:rPr lang="en-US" sz="3600" dirty="0" smtClean="0"/>
              <a:t>Service to People who are Dyslexic</a:t>
            </a:r>
            <a:br>
              <a:rPr lang="en-US" sz="3600" dirty="0" smtClean="0"/>
            </a:br>
            <a:r>
              <a:rPr lang="en-US" sz="3600" dirty="0" smtClean="0"/>
              <a:t>Brooklyn Public </a:t>
            </a:r>
            <a:r>
              <a:rPr lang="en-US" sz="3600" dirty="0" smtClean="0"/>
              <a:t>Library, NY</a:t>
            </a:r>
            <a:br>
              <a:rPr lang="en-US" sz="3600" dirty="0" smtClean="0"/>
            </a:br>
            <a:endParaRPr lang="en-US" sz="3600" dirty="0"/>
          </a:p>
        </p:txBody>
      </p:sp>
      <p:sp>
        <p:nvSpPr>
          <p:cNvPr id="7" name="Content Placeholder 6"/>
          <p:cNvSpPr>
            <a:spLocks noGrp="1"/>
          </p:cNvSpPr>
          <p:nvPr>
            <p:ph idx="1"/>
          </p:nvPr>
        </p:nvSpPr>
        <p:spPr/>
        <p:txBody>
          <a:bodyPr/>
          <a:lstStyle/>
          <a:p>
            <a:endParaRPr lang="en-US" dirty="0" smtClean="0"/>
          </a:p>
          <a:p>
            <a:r>
              <a:rPr lang="en-US" dirty="0" smtClean="0"/>
              <a:t>Opportunities </a:t>
            </a:r>
            <a:r>
              <a:rPr lang="en-US" dirty="0" smtClean="0"/>
              <a:t>for success outside of reading</a:t>
            </a:r>
          </a:p>
          <a:p>
            <a:r>
              <a:rPr lang="en-US" dirty="0" smtClean="0"/>
              <a:t>Use multiple intelligence approach</a:t>
            </a:r>
          </a:p>
          <a:p>
            <a:r>
              <a:rPr lang="en-US" dirty="0" smtClean="0"/>
              <a:t>Online read-along narration</a:t>
            </a:r>
          </a:p>
          <a:p>
            <a:r>
              <a:rPr lang="en-US" dirty="0" smtClean="0"/>
              <a:t>Work with parents and caregivers</a:t>
            </a:r>
          </a:p>
          <a:p>
            <a:r>
              <a:rPr lang="en-US" dirty="0" smtClean="0"/>
              <a:t>Improve self-esteem</a:t>
            </a:r>
          </a:p>
          <a:p>
            <a:r>
              <a:rPr lang="en-US" dirty="0" smtClean="0"/>
              <a:t>Database of </a:t>
            </a:r>
          </a:p>
          <a:p>
            <a:pPr marL="0" indent="0">
              <a:buNone/>
            </a:pPr>
            <a:r>
              <a:rPr lang="en-US" dirty="0"/>
              <a:t> </a:t>
            </a:r>
            <a:r>
              <a:rPr lang="en-US" dirty="0" smtClean="0"/>
              <a:t>       </a:t>
            </a:r>
            <a:r>
              <a:rPr lang="en-US" dirty="0" smtClean="0"/>
              <a:t>resources</a:t>
            </a:r>
            <a:endParaRPr lang="en-US" dirty="0" smtClean="0"/>
          </a:p>
        </p:txBody>
      </p:sp>
      <p:pic>
        <p:nvPicPr>
          <p:cNvPr id="3080" name="Picture 8" descr="Image result for library service to people who are dyslex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618" y="4038600"/>
            <a:ext cx="3859804" cy="2458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642848"/>
            <a:ext cx="990600" cy="103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38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Library Service to People with Dementia and Alzheimer's</a:t>
            </a:r>
            <a:br>
              <a:rPr lang="en-US" sz="3600" dirty="0" smtClean="0"/>
            </a:br>
            <a:r>
              <a:rPr lang="en-US" sz="3600" dirty="0" smtClean="0"/>
              <a:t>Bordon Public Library, Illinois</a:t>
            </a:r>
            <a:endParaRPr lang="en-US" sz="3600" dirty="0"/>
          </a:p>
        </p:txBody>
      </p:sp>
      <p:sp>
        <p:nvSpPr>
          <p:cNvPr id="6" name="Content Placeholder 5"/>
          <p:cNvSpPr>
            <a:spLocks noGrp="1"/>
          </p:cNvSpPr>
          <p:nvPr>
            <p:ph sz="half" idx="1"/>
          </p:nvPr>
        </p:nvSpPr>
        <p:spPr/>
        <p:txBody>
          <a:bodyPr>
            <a:normAutofit/>
          </a:bodyPr>
          <a:lstStyle/>
          <a:p>
            <a:r>
              <a:rPr lang="en-US" dirty="0" smtClean="0"/>
              <a:t>Volunteers visit nursing homes</a:t>
            </a:r>
          </a:p>
          <a:p>
            <a:r>
              <a:rPr lang="en-US" dirty="0" smtClean="0"/>
              <a:t>Learn how to interact with </a:t>
            </a:r>
            <a:r>
              <a:rPr lang="en-US" dirty="0" smtClean="0"/>
              <a:t>clientele</a:t>
            </a:r>
          </a:p>
          <a:p>
            <a:pPr lvl="1"/>
            <a:r>
              <a:rPr lang="en-US" sz="2000" dirty="0" smtClean="0"/>
              <a:t>Maintain eye contact</a:t>
            </a:r>
          </a:p>
          <a:p>
            <a:pPr lvl="1"/>
            <a:r>
              <a:rPr lang="en-US" sz="2000" dirty="0" smtClean="0"/>
              <a:t>Use simple language</a:t>
            </a:r>
          </a:p>
          <a:p>
            <a:pPr lvl="1"/>
            <a:r>
              <a:rPr lang="en-US" sz="2000" dirty="0" smtClean="0"/>
              <a:t>Listen carefully</a:t>
            </a:r>
          </a:p>
          <a:p>
            <a:pPr marL="514350" indent="-457200"/>
            <a:r>
              <a:rPr lang="en-US" dirty="0" smtClean="0"/>
              <a:t>Work with caregivers</a:t>
            </a:r>
          </a:p>
          <a:p>
            <a:pPr marL="514350" indent="-457200"/>
            <a:r>
              <a:rPr lang="en-US" dirty="0" smtClean="0"/>
              <a:t>Work with community agencies</a:t>
            </a:r>
            <a:endParaRPr lang="en-US" dirty="0" smtClean="0"/>
          </a:p>
          <a:p>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4100" name="Picture 4" descr="Karen Maki, deputy director of GBPL, with a &quot;traveler&quot; who is participating in the Tales and Travels pr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818" y="2514600"/>
            <a:ext cx="3826473" cy="2885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002212"/>
            <a:ext cx="725352" cy="75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99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p:txBody>
          <a:bodyPr/>
          <a:lstStyle/>
          <a:p>
            <a:r>
              <a:rPr lang="en-US" dirty="0" smtClean="0">
                <a:hlinkClick r:id="rId2"/>
              </a:rPr>
              <a:t>www.ifla.org</a:t>
            </a:r>
            <a:endParaRPr lang="en-US" dirty="0" smtClean="0"/>
          </a:p>
          <a:p>
            <a:endParaRPr lang="en-US" dirty="0"/>
          </a:p>
          <a:p>
            <a:r>
              <a:rPr lang="en-US" dirty="0">
                <a:hlinkClick r:id="rId3"/>
              </a:rPr>
              <a:t>http://www.ala.org/ascla</a:t>
            </a:r>
            <a:r>
              <a:rPr lang="en-US" dirty="0" smtClean="0">
                <a:hlinkClick r:id="rId3"/>
              </a:rPr>
              <a:t>/</a:t>
            </a:r>
            <a:endParaRPr lang="en-US" dirty="0" smtClean="0"/>
          </a:p>
          <a:p>
            <a:endParaRPr lang="en-US" dirty="0"/>
          </a:p>
          <a:p>
            <a:r>
              <a:rPr lang="en-US" dirty="0">
                <a:hlinkClick r:id="rId4"/>
              </a:rPr>
              <a:t>https://www.loc.gov/nls</a:t>
            </a:r>
            <a:r>
              <a:rPr lang="en-US" dirty="0" smtClean="0">
                <a:hlinkClick r:id="rId4"/>
              </a:rPr>
              <a:t>/</a:t>
            </a:r>
            <a:endParaRPr lang="en-US" dirty="0" smtClean="0"/>
          </a:p>
          <a:p>
            <a:endParaRPr lang="en-US" dirty="0"/>
          </a:p>
          <a:p>
            <a:pPr marL="0" indent="0">
              <a:buNone/>
            </a:pPr>
            <a:r>
              <a:rPr lang="en-US" dirty="0" smtClean="0"/>
              <a:t>	Nancy Bolt</a:t>
            </a:r>
          </a:p>
          <a:p>
            <a:pPr marL="0" indent="0">
              <a:buNone/>
            </a:pPr>
            <a:r>
              <a:rPr lang="en-US" dirty="0" smtClean="0"/>
              <a:t>	Nancy Bolt &amp; Associates</a:t>
            </a:r>
          </a:p>
          <a:p>
            <a:pPr marL="0" indent="0">
              <a:buNone/>
            </a:pPr>
            <a:r>
              <a:rPr lang="en-US" dirty="0" smtClean="0"/>
              <a:t>	nancybolt@earthlink.net</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6002212"/>
            <a:ext cx="725352" cy="75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234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idx="1"/>
          </p:nvPr>
        </p:nvSpPr>
        <p:spPr/>
        <p:txBody>
          <a:bodyPr/>
          <a:lstStyle/>
          <a:p>
            <a:r>
              <a:rPr lang="en-US" dirty="0" smtClean="0"/>
              <a:t>Commitment of Libraries to Accessibility for All</a:t>
            </a:r>
          </a:p>
          <a:p>
            <a:endParaRPr lang="en-US" dirty="0" smtClean="0"/>
          </a:p>
          <a:p>
            <a:r>
              <a:rPr lang="en-US" dirty="0" smtClean="0"/>
              <a:t>Laws</a:t>
            </a:r>
            <a:r>
              <a:rPr lang="en-US" dirty="0"/>
              <a:t> </a:t>
            </a:r>
            <a:r>
              <a:rPr lang="en-US" dirty="0" smtClean="0"/>
              <a:t>and Resources for Serving People with Special Needs</a:t>
            </a:r>
          </a:p>
          <a:p>
            <a:endParaRPr lang="en-US" dirty="0"/>
          </a:p>
          <a:p>
            <a:r>
              <a:rPr lang="en-US" dirty="0" smtClean="0"/>
              <a:t>Some Examples</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25527"/>
            <a:ext cx="990600" cy="103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498958" cy="218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32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Federation of Library Associations</a:t>
            </a:r>
            <a:endParaRPr lang="en-US" dirty="0"/>
          </a:p>
        </p:txBody>
      </p:sp>
      <p:sp>
        <p:nvSpPr>
          <p:cNvPr id="3" name="Content Placeholder 2"/>
          <p:cNvSpPr>
            <a:spLocks noGrp="1"/>
          </p:cNvSpPr>
          <p:nvPr>
            <p:ph idx="1"/>
          </p:nvPr>
        </p:nvSpPr>
        <p:spPr/>
        <p:txBody>
          <a:bodyPr/>
          <a:lstStyle/>
          <a:p>
            <a:r>
              <a:rPr lang="en-US" dirty="0" smtClean="0"/>
              <a:t>75 years </a:t>
            </a:r>
            <a:r>
              <a:rPr lang="en-US" dirty="0" smtClean="0"/>
              <a:t>old</a:t>
            </a:r>
          </a:p>
          <a:p>
            <a:endParaRPr lang="en-US" dirty="0" smtClean="0"/>
          </a:p>
          <a:p>
            <a:r>
              <a:rPr lang="en-US" dirty="0" smtClean="0"/>
              <a:t>1300 members in 140 </a:t>
            </a:r>
            <a:r>
              <a:rPr lang="en-US" dirty="0" smtClean="0"/>
              <a:t>countries</a:t>
            </a:r>
          </a:p>
          <a:p>
            <a:endParaRPr lang="en-US" dirty="0" smtClean="0"/>
          </a:p>
          <a:p>
            <a:r>
              <a:rPr lang="en-US" dirty="0" smtClean="0"/>
              <a:t>Library Services to People with Special </a:t>
            </a:r>
            <a:r>
              <a:rPr lang="en-US" dirty="0" smtClean="0"/>
              <a:t>Needs</a:t>
            </a:r>
          </a:p>
          <a:p>
            <a:endParaRPr lang="en-US" dirty="0" smtClean="0"/>
          </a:p>
          <a:p>
            <a:r>
              <a:rPr lang="en-US" dirty="0" smtClean="0"/>
              <a:t>Libraries Serving Persons with Print </a:t>
            </a:r>
          </a:p>
          <a:p>
            <a:pPr marL="0" indent="0">
              <a:buNone/>
            </a:pPr>
            <a:r>
              <a:rPr lang="en-US" dirty="0"/>
              <a:t>	</a:t>
            </a:r>
            <a:r>
              <a:rPr lang="en-US" dirty="0" smtClean="0"/>
              <a:t>Disabilities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568403"/>
            <a:ext cx="1168913" cy="122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97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IFLA Support of UN 2030 SDGs</a:t>
            </a:r>
            <a:endParaRPr lang="en-US" dirty="0"/>
          </a:p>
        </p:txBody>
      </p:sp>
      <p:pic>
        <p:nvPicPr>
          <p:cNvPr id="2050" name="Picture 2" descr="C:\Users\Nancy\Pictures\facebook\access_and_opportunity_for_al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426" y="1524000"/>
            <a:ext cx="7646737" cy="495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99" y="5791201"/>
            <a:ext cx="818163" cy="8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92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Commitment of Libraries</a:t>
            </a:r>
            <a:br>
              <a:rPr lang="en-US" dirty="0" smtClean="0"/>
            </a:br>
            <a:r>
              <a:rPr lang="en-US" sz="3600" dirty="0" smtClean="0"/>
              <a:t>Key Values of US Libraries</a:t>
            </a:r>
            <a:endParaRPr lang="en-US" sz="3600" dirty="0"/>
          </a:p>
        </p:txBody>
      </p:sp>
      <p:sp>
        <p:nvSpPr>
          <p:cNvPr id="3" name="Content Placeholder 2"/>
          <p:cNvSpPr>
            <a:spLocks noGrp="1"/>
          </p:cNvSpPr>
          <p:nvPr>
            <p:ph idx="1"/>
          </p:nvPr>
        </p:nvSpPr>
        <p:spPr/>
        <p:txBody>
          <a:bodyPr>
            <a:normAutofit/>
          </a:bodyPr>
          <a:lstStyle/>
          <a:p>
            <a:pPr marL="0" indent="0">
              <a:buNone/>
            </a:pPr>
            <a:r>
              <a:rPr lang="en-US" i="1" dirty="0"/>
              <a:t>Libraries, 120,000 of all types, public, school, academic, government, corporate, are an essential component of the national information infrastructure, and are critical leaders in their communities.  We stand for freedom, learning, collaboration, productivity and accessibility.  We are trusted, helping to address community concerns and championing our core values, including democracy, diversity, intellectual </a:t>
            </a:r>
            <a:r>
              <a:rPr lang="en-US" i="1" dirty="0" smtClean="0"/>
              <a:t>freedom, </a:t>
            </a:r>
            <a:r>
              <a:rPr lang="en-US" i="1" dirty="0"/>
              <a:t>and social responsibility</a:t>
            </a:r>
            <a:r>
              <a:rPr lang="en-US" sz="2800" i="1" dirty="0" smtClean="0"/>
              <a:t>.</a:t>
            </a:r>
          </a:p>
          <a:p>
            <a:pPr marL="0" indent="0">
              <a:buNone/>
            </a:pPr>
            <a:endParaRPr lang="en-US" i="1" dirty="0" smtClean="0"/>
          </a:p>
          <a:p>
            <a:pPr marL="0" indent="0">
              <a:buNone/>
            </a:pPr>
            <a:r>
              <a:rPr lang="en-US" i="1" dirty="0" smtClean="0"/>
              <a:t>Jim </a:t>
            </a:r>
            <a:r>
              <a:rPr lang="en-US" i="1" dirty="0" smtClean="0"/>
              <a:t>Neal, Incoming ALA President</a:t>
            </a:r>
            <a:endParaRPr lang="en-US" i="1" dirty="0"/>
          </a:p>
          <a:p>
            <a:pPr marL="0" indent="0">
              <a:buNone/>
            </a:pP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4788743"/>
            <a:ext cx="2819400" cy="187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33400"/>
            <a:ext cx="80214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46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US Library Values</a:t>
            </a:r>
            <a:endParaRPr lang="en-US" dirty="0"/>
          </a:p>
        </p:txBody>
      </p:sp>
      <p:sp>
        <p:nvSpPr>
          <p:cNvPr id="3" name="Content Placeholder 2"/>
          <p:cNvSpPr>
            <a:spLocks noGrp="1"/>
          </p:cNvSpPr>
          <p:nvPr>
            <p:ph idx="1"/>
          </p:nvPr>
        </p:nvSpPr>
        <p:spPr/>
        <p:txBody>
          <a:bodyPr>
            <a:normAutofit/>
          </a:bodyPr>
          <a:lstStyle/>
          <a:p>
            <a:r>
              <a:rPr lang="en-US" dirty="0" smtClean="0"/>
              <a:t>Accessibility for </a:t>
            </a:r>
            <a:r>
              <a:rPr lang="en-US" dirty="0" smtClean="0"/>
              <a:t>all</a:t>
            </a:r>
            <a:endParaRPr lang="en-US" dirty="0" smtClean="0"/>
          </a:p>
          <a:p>
            <a:r>
              <a:rPr lang="en-US" dirty="0" smtClean="0"/>
              <a:t>Diversity</a:t>
            </a:r>
          </a:p>
          <a:p>
            <a:r>
              <a:rPr lang="en-US" dirty="0" smtClean="0"/>
              <a:t>Privacy</a:t>
            </a:r>
          </a:p>
          <a:p>
            <a:r>
              <a:rPr lang="en-US" dirty="0" smtClean="0"/>
              <a:t>Education and lifelong learning</a:t>
            </a:r>
          </a:p>
          <a:p>
            <a:r>
              <a:rPr lang="en-US" dirty="0" smtClean="0"/>
              <a:t>Service</a:t>
            </a:r>
          </a:p>
          <a:p>
            <a:r>
              <a:rPr lang="en-US" dirty="0" smtClean="0"/>
              <a:t>Social Responsibility</a:t>
            </a:r>
          </a:p>
          <a:p>
            <a:r>
              <a:rPr lang="en-US" dirty="0" smtClean="0">
                <a:solidFill>
                  <a:srgbClr val="C00000"/>
                </a:solidFill>
              </a:rPr>
              <a:t>Meet </a:t>
            </a:r>
            <a:r>
              <a:rPr lang="en-US" dirty="0">
                <a:solidFill>
                  <a:srgbClr val="C00000"/>
                </a:solidFill>
              </a:rPr>
              <a:t>community </a:t>
            </a:r>
            <a:r>
              <a:rPr lang="en-US" dirty="0" smtClean="0">
                <a:solidFill>
                  <a:srgbClr val="C00000"/>
                </a:solidFill>
              </a:rPr>
              <a:t>and individual needs</a:t>
            </a:r>
            <a:endParaRPr lang="en-US" dirty="0">
              <a:solidFill>
                <a:srgbClr val="C00000"/>
              </a:solidFill>
            </a:endParaRPr>
          </a:p>
          <a:p>
            <a:r>
              <a:rPr lang="en-US" dirty="0" smtClean="0">
                <a:solidFill>
                  <a:srgbClr val="C00000"/>
                </a:solidFill>
              </a:rPr>
              <a:t>Cooperate to meet needs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855" y="1600200"/>
            <a:ext cx="3060885" cy="13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874" y="5791200"/>
            <a:ext cx="80214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83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Commitment to Accessibility</a:t>
            </a:r>
            <a:br>
              <a:rPr lang="en-US" dirty="0" smtClean="0"/>
            </a:br>
            <a:r>
              <a:rPr lang="en-US" sz="3200" dirty="0" smtClean="0"/>
              <a:t>Americans With Disability Act</a:t>
            </a:r>
            <a:endParaRPr lang="en-US" sz="3200" dirty="0"/>
          </a:p>
        </p:txBody>
      </p:sp>
      <p:sp>
        <p:nvSpPr>
          <p:cNvPr id="3" name="Content Placeholder 2"/>
          <p:cNvSpPr>
            <a:spLocks noGrp="1"/>
          </p:cNvSpPr>
          <p:nvPr>
            <p:ph idx="1"/>
          </p:nvPr>
        </p:nvSpPr>
        <p:spPr/>
        <p:txBody>
          <a:bodyPr>
            <a:normAutofit/>
          </a:bodyPr>
          <a:lstStyle/>
          <a:p>
            <a:r>
              <a:rPr lang="en-US" dirty="0" smtClean="0"/>
              <a:t>ADA signed into law on July 26, 1990 </a:t>
            </a:r>
          </a:p>
          <a:p>
            <a:r>
              <a:rPr lang="en-US" dirty="0" smtClean="0"/>
              <a:t>Prohibits discrimination</a:t>
            </a:r>
          </a:p>
          <a:p>
            <a:r>
              <a:rPr lang="en-US" dirty="0" smtClean="0"/>
              <a:t>Guarantees opportunities as everyone to participate in the “mainstream of American life”</a:t>
            </a:r>
          </a:p>
          <a:p>
            <a:r>
              <a:rPr lang="en-US" dirty="0" smtClean="0"/>
              <a:t>Covers employment, purchase  of goods and services, participation in State and local government programs and services. </a:t>
            </a:r>
          </a:p>
          <a:p>
            <a:r>
              <a:rPr lang="en-US" dirty="0" smtClean="0"/>
              <a:t>An "equal opportunity" law for </a:t>
            </a:r>
          </a:p>
          <a:p>
            <a:pPr marL="0" indent="0">
              <a:buNone/>
            </a:pPr>
            <a:r>
              <a:rPr lang="en-US" dirty="0"/>
              <a:t>	</a:t>
            </a:r>
            <a:r>
              <a:rPr lang="en-US" dirty="0" smtClean="0"/>
              <a:t>people with disabilities.</a:t>
            </a:r>
          </a:p>
        </p:txBody>
      </p:sp>
      <p:pic>
        <p:nvPicPr>
          <p:cNvPr id="4" name="Picture 2" descr="IFL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4" y="5867614"/>
            <a:ext cx="838200" cy="8758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399" y="4191000"/>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68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sz="3100" dirty="0" smtClean="0"/>
              <a:t>Association </a:t>
            </a:r>
            <a:r>
              <a:rPr lang="en-US" sz="3100" dirty="0" smtClean="0"/>
              <a:t>of Specialized and Cooperative Library </a:t>
            </a:r>
            <a:r>
              <a:rPr lang="en-US" sz="3100" dirty="0" smtClean="0"/>
              <a:t>Agencies		</a:t>
            </a:r>
            <a:r>
              <a:rPr lang="en-US" sz="3200" dirty="0" smtClean="0">
                <a:solidFill>
                  <a:srgbClr val="C00000"/>
                </a:solidFill>
              </a:rPr>
              <a:t>Tip </a:t>
            </a:r>
            <a:r>
              <a:rPr lang="en-US" sz="3200" dirty="0">
                <a:solidFill>
                  <a:srgbClr val="C00000"/>
                </a:solidFill>
              </a:rPr>
              <a:t>Sheets</a:t>
            </a:r>
            <a:br>
              <a:rPr lang="en-US" sz="3200" dirty="0">
                <a:solidFill>
                  <a:srgbClr val="C00000"/>
                </a:solidFill>
              </a:rPr>
            </a:br>
            <a:r>
              <a:rPr lang="en-US" sz="3100" dirty="0" smtClean="0"/>
              <a:t/>
            </a:r>
            <a:br>
              <a:rPr lang="en-US" sz="3100" dirty="0" smtClean="0"/>
            </a:br>
            <a:r>
              <a:rPr lang="en-US" sz="2200" dirty="0" smtClean="0">
                <a:solidFill>
                  <a:srgbClr val="C00000"/>
                </a:solidFill>
                <a:hlinkClick r:id="rId2"/>
              </a:rPr>
              <a:t>http</a:t>
            </a:r>
            <a:r>
              <a:rPr lang="en-US" sz="2200" dirty="0">
                <a:solidFill>
                  <a:srgbClr val="C00000"/>
                </a:solidFill>
                <a:hlinkClick r:id="rId2"/>
              </a:rPr>
              <a:t>://</a:t>
            </a:r>
            <a:r>
              <a:rPr lang="en-US" sz="2200" dirty="0" smtClean="0">
                <a:solidFill>
                  <a:srgbClr val="C00000"/>
                </a:solidFill>
                <a:hlinkClick r:id="rId2"/>
              </a:rPr>
              <a:t>www.ala.org/ascla/standards</a:t>
            </a:r>
            <a:r>
              <a:rPr lang="en-US" sz="2200" dirty="0" smtClean="0">
                <a:solidFill>
                  <a:srgbClr val="C00000"/>
                </a:solidFill>
              </a:rPr>
              <a:t/>
            </a:r>
            <a:br>
              <a:rPr lang="en-US" sz="2200" dirty="0" smtClean="0">
                <a:solidFill>
                  <a:srgbClr val="C00000"/>
                </a:solidFill>
              </a:rPr>
            </a:br>
            <a:r>
              <a:rPr lang="en-US" sz="2200" dirty="0">
                <a:solidFill>
                  <a:srgbClr val="C00000"/>
                </a:solidFill>
              </a:rPr>
              <a:t/>
            </a:r>
            <a:br>
              <a:rPr lang="en-US" sz="2200" dirty="0">
                <a:solidFill>
                  <a:srgbClr val="C00000"/>
                </a:solidFill>
              </a:rPr>
            </a:br>
            <a:endParaRPr lang="en-US" sz="2200" dirty="0">
              <a:solidFill>
                <a:srgbClr val="C00000"/>
              </a:solidFill>
            </a:endParaRPr>
          </a:p>
        </p:txBody>
      </p:sp>
      <p:sp>
        <p:nvSpPr>
          <p:cNvPr id="3" name="Content Placeholder 2"/>
          <p:cNvSpPr>
            <a:spLocks noGrp="1"/>
          </p:cNvSpPr>
          <p:nvPr>
            <p:ph sz="half" idx="1"/>
          </p:nvPr>
        </p:nvSpPr>
        <p:spPr>
          <a:xfrm>
            <a:off x="457200" y="1905000"/>
            <a:ext cx="4038600" cy="4221163"/>
          </a:xfrm>
        </p:spPr>
        <p:txBody>
          <a:bodyPr>
            <a:normAutofit fontScale="25000" lnSpcReduction="20000"/>
          </a:bodyPr>
          <a:lstStyle/>
          <a:p>
            <a:pPr>
              <a:lnSpc>
                <a:spcPct val="170000"/>
              </a:lnSpc>
            </a:pPr>
            <a:r>
              <a:rPr lang="en-US" sz="8000" dirty="0" smtClean="0">
                <a:hlinkClick r:id="rId3"/>
              </a:rPr>
              <a:t>Assistive Technology</a:t>
            </a:r>
            <a:endParaRPr lang="en-US" sz="8000" dirty="0" smtClean="0"/>
          </a:p>
          <a:p>
            <a:pPr>
              <a:lnSpc>
                <a:spcPct val="170000"/>
              </a:lnSpc>
            </a:pPr>
            <a:r>
              <a:rPr lang="en-US" sz="8000" dirty="0" smtClean="0">
                <a:hlinkClick r:id="rId4"/>
              </a:rPr>
              <a:t>Autism </a:t>
            </a:r>
            <a:r>
              <a:rPr lang="en-US" sz="8000" dirty="0">
                <a:hlinkClick r:id="rId4"/>
              </a:rPr>
              <a:t>&amp; Spectrum </a:t>
            </a:r>
            <a:r>
              <a:rPr lang="en-US" sz="8000" dirty="0" smtClean="0">
                <a:hlinkClick r:id="rId4"/>
              </a:rPr>
              <a:t>Disorders</a:t>
            </a:r>
            <a:endParaRPr lang="en-US" sz="8000" dirty="0" smtClean="0"/>
          </a:p>
          <a:p>
            <a:pPr>
              <a:lnSpc>
                <a:spcPct val="170000"/>
              </a:lnSpc>
            </a:pPr>
            <a:r>
              <a:rPr lang="en-US" sz="8000" dirty="0" smtClean="0">
                <a:hlinkClick r:id="rId5"/>
              </a:rPr>
              <a:t>Children </a:t>
            </a:r>
            <a:r>
              <a:rPr lang="en-US" sz="8000" dirty="0">
                <a:hlinkClick r:id="rId5"/>
              </a:rPr>
              <a:t>with </a:t>
            </a:r>
            <a:r>
              <a:rPr lang="en-US" sz="8000" dirty="0" smtClean="0">
                <a:hlinkClick r:id="rId5"/>
              </a:rPr>
              <a:t>Disabilities</a:t>
            </a:r>
            <a:endParaRPr lang="en-US" sz="8000" dirty="0" smtClean="0"/>
          </a:p>
          <a:p>
            <a:pPr>
              <a:lnSpc>
                <a:spcPct val="170000"/>
              </a:lnSpc>
            </a:pPr>
            <a:r>
              <a:rPr lang="en-US" sz="8000" dirty="0" smtClean="0"/>
              <a:t> </a:t>
            </a:r>
            <a:r>
              <a:rPr lang="en-US" sz="8000" dirty="0" smtClean="0">
                <a:hlinkClick r:id="rId6"/>
              </a:rPr>
              <a:t>Mental Illness</a:t>
            </a:r>
            <a:endParaRPr lang="en-US" sz="8000" dirty="0" smtClean="0"/>
          </a:p>
          <a:p>
            <a:pPr>
              <a:lnSpc>
                <a:spcPct val="170000"/>
              </a:lnSpc>
            </a:pPr>
            <a:r>
              <a:rPr lang="en-US" sz="8000" dirty="0" smtClean="0">
                <a:hlinkClick r:id="rId7"/>
              </a:rPr>
              <a:t>Deaf </a:t>
            </a:r>
            <a:r>
              <a:rPr lang="en-US" sz="8000" dirty="0">
                <a:hlinkClick r:id="rId7"/>
              </a:rPr>
              <a:t>&amp; Hard of </a:t>
            </a:r>
            <a:r>
              <a:rPr lang="en-US" sz="8000" dirty="0" smtClean="0">
                <a:hlinkClick r:id="rId7"/>
              </a:rPr>
              <a:t>Hearing</a:t>
            </a:r>
            <a:endParaRPr lang="en-US" sz="8000" dirty="0" smtClean="0"/>
          </a:p>
          <a:p>
            <a:pPr>
              <a:lnSpc>
                <a:spcPct val="170000"/>
              </a:lnSpc>
            </a:pPr>
            <a:r>
              <a:rPr lang="en-US" sz="8000" dirty="0" smtClean="0">
                <a:hlinkClick r:id="rId8"/>
              </a:rPr>
              <a:t>Developmental Disabilities</a:t>
            </a:r>
            <a:endParaRPr lang="en-US" sz="8000" dirty="0" smtClean="0"/>
          </a:p>
          <a:p>
            <a:pPr>
              <a:lnSpc>
                <a:spcPct val="170000"/>
              </a:lnSpc>
            </a:pPr>
            <a:r>
              <a:rPr lang="en-US" sz="8000" dirty="0" smtClean="0">
                <a:hlinkClick r:id="rId9"/>
              </a:rPr>
              <a:t>Learning Differences</a:t>
            </a:r>
            <a:r>
              <a:rPr lang="en-US" sz="8000" dirty="0" smtClean="0"/>
              <a:t> </a:t>
            </a:r>
            <a:r>
              <a:rPr lang="en-US" sz="8000" dirty="0" smtClean="0">
                <a:hlinkClick r:id="rId10"/>
              </a:rPr>
              <a:t>Multiple </a:t>
            </a:r>
            <a:r>
              <a:rPr lang="en-US" sz="8000" dirty="0">
                <a:hlinkClick r:id="rId10"/>
              </a:rPr>
              <a:t>Disabilities</a:t>
            </a:r>
            <a:endParaRPr lang="en-US" sz="8000" dirty="0"/>
          </a:p>
          <a:p>
            <a:pPr marL="0" indent="0">
              <a:buNone/>
            </a:pPr>
            <a:r>
              <a:rPr lang="en-US" sz="8000" dirty="0"/>
              <a:t/>
            </a:r>
            <a:br>
              <a:rPr lang="en-US" sz="8000" dirty="0"/>
            </a:br>
            <a:endParaRPr lang="en-US" sz="8000" dirty="0" smtClean="0"/>
          </a:p>
          <a:p>
            <a:pPr lvl="2"/>
            <a:endParaRPr lang="en-US" dirty="0"/>
          </a:p>
        </p:txBody>
      </p:sp>
      <p:sp>
        <p:nvSpPr>
          <p:cNvPr id="4" name="Content Placeholder 3"/>
          <p:cNvSpPr>
            <a:spLocks noGrp="1"/>
          </p:cNvSpPr>
          <p:nvPr>
            <p:ph sz="half" idx="2"/>
          </p:nvPr>
        </p:nvSpPr>
        <p:spPr>
          <a:xfrm>
            <a:off x="4648200" y="1905000"/>
            <a:ext cx="4038600" cy="4144963"/>
          </a:xfrm>
        </p:spPr>
        <p:txBody>
          <a:bodyPr>
            <a:noAutofit/>
          </a:bodyPr>
          <a:lstStyle/>
          <a:p>
            <a:pPr>
              <a:lnSpc>
                <a:spcPct val="150000"/>
              </a:lnSpc>
            </a:pPr>
            <a:r>
              <a:rPr lang="en-US" sz="2000" dirty="0" smtClean="0">
                <a:hlinkClick r:id="rId11"/>
              </a:rPr>
              <a:t>Physical Disabilities</a:t>
            </a:r>
            <a:endParaRPr lang="en-US" sz="2000" dirty="0" smtClean="0"/>
          </a:p>
          <a:p>
            <a:pPr>
              <a:lnSpc>
                <a:spcPct val="150000"/>
              </a:lnSpc>
            </a:pPr>
            <a:r>
              <a:rPr lang="en-US" sz="2000" dirty="0" smtClean="0">
                <a:hlinkClick r:id="rId12"/>
              </a:rPr>
              <a:t>Service Animals</a:t>
            </a:r>
            <a:endParaRPr lang="en-US" sz="2000" dirty="0" smtClean="0"/>
          </a:p>
          <a:p>
            <a:pPr>
              <a:lnSpc>
                <a:spcPct val="150000"/>
              </a:lnSpc>
            </a:pPr>
            <a:r>
              <a:rPr lang="en-US" sz="2000" dirty="0" smtClean="0">
                <a:hlinkClick r:id="rId13"/>
              </a:rPr>
              <a:t>Vision</a:t>
            </a:r>
            <a:endParaRPr lang="en-US" sz="2000" dirty="0" smtClean="0"/>
          </a:p>
          <a:p>
            <a:pPr>
              <a:lnSpc>
                <a:spcPct val="150000"/>
              </a:lnSpc>
            </a:pPr>
            <a:r>
              <a:rPr lang="en-US" sz="2000" dirty="0" smtClean="0">
                <a:hlinkClick r:id="rId14"/>
              </a:rPr>
              <a:t>Staff</a:t>
            </a:r>
            <a:endParaRPr lang="en-US" sz="2000" dirty="0" smtClean="0"/>
          </a:p>
          <a:p>
            <a:pPr>
              <a:lnSpc>
                <a:spcPct val="150000"/>
              </a:lnSpc>
            </a:pPr>
            <a:r>
              <a:rPr lang="en-US" sz="2000" dirty="0" smtClean="0">
                <a:hlinkClick r:id="rId15"/>
              </a:rPr>
              <a:t>Management</a:t>
            </a:r>
            <a:endParaRPr lang="en-US" sz="2000" dirty="0" smtClean="0"/>
          </a:p>
          <a:p>
            <a:pPr>
              <a:lnSpc>
                <a:spcPct val="150000"/>
              </a:lnSpc>
            </a:pPr>
            <a:r>
              <a:rPr lang="en-US" sz="2000" dirty="0" smtClean="0">
                <a:hlinkClick r:id="rId16"/>
              </a:rPr>
              <a:t>Volunteers </a:t>
            </a:r>
            <a:r>
              <a:rPr lang="en-US" sz="2000" dirty="0">
                <a:hlinkClick r:id="rId16"/>
              </a:rPr>
              <a:t>with </a:t>
            </a:r>
            <a:r>
              <a:rPr lang="en-US" sz="2000" dirty="0" smtClean="0">
                <a:hlinkClick r:id="rId16"/>
              </a:rPr>
              <a:t>Disabilities</a:t>
            </a:r>
            <a:endParaRPr lang="en-US" sz="2000" dirty="0" smtClean="0"/>
          </a:p>
          <a:p>
            <a:pPr>
              <a:lnSpc>
                <a:spcPct val="150000"/>
              </a:lnSpc>
            </a:pPr>
            <a:r>
              <a:rPr lang="en-US" sz="2000" dirty="0" smtClean="0">
                <a:hlinkClick r:id="rId17"/>
              </a:rPr>
              <a:t>What </a:t>
            </a:r>
            <a:r>
              <a:rPr lang="en-US" sz="2000" dirty="0">
                <a:hlinkClick r:id="rId17"/>
              </a:rPr>
              <a:t>Trustees Need to </a:t>
            </a:r>
            <a:r>
              <a:rPr lang="en-US" sz="2000" dirty="0" smtClean="0">
                <a:hlinkClick r:id="rId17"/>
              </a:rPr>
              <a:t>Know</a:t>
            </a:r>
            <a:endParaRPr lang="en-US" sz="2000" dirty="0" smtClean="0"/>
          </a:p>
          <a:p>
            <a:pPr>
              <a:lnSpc>
                <a:spcPct val="150000"/>
              </a:lnSpc>
            </a:pPr>
            <a:endParaRPr lang="en-US" sz="2000" dirty="0" smtClean="0"/>
          </a:p>
          <a:p>
            <a:pPr>
              <a:lnSpc>
                <a:spcPct val="150000"/>
              </a:lnSpc>
            </a:pPr>
            <a:endParaRPr lang="en-US" sz="2000" dirty="0"/>
          </a:p>
          <a:p>
            <a:pPr marL="0" indent="0">
              <a:lnSpc>
                <a:spcPct val="150000"/>
              </a:lnSpc>
              <a:buNone/>
            </a:pPr>
            <a:endParaRPr lang="en-US" sz="2000" dirty="0" smtClean="0"/>
          </a:p>
          <a:p>
            <a:pPr marL="0" indent="0">
              <a:buNone/>
            </a:pPr>
            <a:endParaRPr lang="en-US" sz="2000" dirty="0"/>
          </a:p>
          <a:p>
            <a:pPr marL="0" indent="0">
              <a:buNone/>
            </a:pPr>
            <a:endParaRPr lang="en-US" sz="2000" dirty="0"/>
          </a:p>
        </p:txBody>
      </p:sp>
      <p:pic>
        <p:nvPicPr>
          <p:cNvPr id="5"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48075" y="5715000"/>
            <a:ext cx="80214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482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ASCLA Tip Sheets</a:t>
            </a:r>
            <a:endParaRPr lang="en-US" dirty="0"/>
          </a:p>
        </p:txBody>
      </p:sp>
      <p:sp>
        <p:nvSpPr>
          <p:cNvPr id="3" name="Content Placeholder 2"/>
          <p:cNvSpPr>
            <a:spLocks noGrp="1"/>
          </p:cNvSpPr>
          <p:nvPr>
            <p:ph idx="1"/>
          </p:nvPr>
        </p:nvSpPr>
        <p:spPr/>
        <p:txBody>
          <a:bodyPr/>
          <a:lstStyle/>
          <a:p>
            <a:r>
              <a:rPr lang="en-US" dirty="0" smtClean="0"/>
              <a:t>Each Tip Sheet </a:t>
            </a:r>
            <a:r>
              <a:rPr lang="en-US" dirty="0" smtClean="0"/>
              <a:t>includes</a:t>
            </a:r>
          </a:p>
          <a:p>
            <a:pPr marL="0" indent="0">
              <a:buNone/>
            </a:pPr>
            <a:r>
              <a:rPr lang="en-US" dirty="0" smtClean="0"/>
              <a:t>:</a:t>
            </a:r>
            <a:endParaRPr lang="en-US" dirty="0" smtClean="0"/>
          </a:p>
          <a:p>
            <a:pPr lvl="1"/>
            <a:r>
              <a:rPr lang="en-US" sz="2800" dirty="0" smtClean="0"/>
              <a:t>Overview with </a:t>
            </a:r>
            <a:r>
              <a:rPr lang="en-US" sz="2800" dirty="0" smtClean="0"/>
              <a:t>definitions</a:t>
            </a:r>
          </a:p>
          <a:p>
            <a:pPr lvl="1"/>
            <a:endParaRPr lang="en-US" sz="2800" dirty="0" smtClean="0"/>
          </a:p>
          <a:p>
            <a:pPr lvl="1"/>
            <a:r>
              <a:rPr lang="en-US" sz="2800" dirty="0" smtClean="0"/>
              <a:t>Tips for </a:t>
            </a:r>
            <a:r>
              <a:rPr lang="en-US" sz="2800" dirty="0" smtClean="0"/>
              <a:t>service</a:t>
            </a:r>
          </a:p>
          <a:p>
            <a:pPr lvl="1"/>
            <a:endParaRPr lang="en-US" sz="2800" dirty="0" smtClean="0"/>
          </a:p>
          <a:p>
            <a:pPr lvl="1"/>
            <a:r>
              <a:rPr lang="en-US" sz="2800" dirty="0" smtClean="0"/>
              <a:t>Assistive technology </a:t>
            </a:r>
            <a:r>
              <a:rPr lang="en-US" sz="2800" dirty="0" smtClean="0"/>
              <a:t>suggestions</a:t>
            </a:r>
          </a:p>
          <a:p>
            <a:pPr lvl="1"/>
            <a:endParaRPr lang="en-US" sz="2800" dirty="0" smtClean="0"/>
          </a:p>
          <a:p>
            <a:pPr lvl="1"/>
            <a:r>
              <a:rPr lang="en-US" sz="2800" dirty="0" smtClean="0"/>
              <a:t>Resources</a:t>
            </a:r>
          </a:p>
          <a:p>
            <a:pPr marL="457200" lvl="1"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562600"/>
            <a:ext cx="990600" cy="103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305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487</TotalTime>
  <Words>507</Words>
  <Application>Microsoft Office PowerPoint</Application>
  <PresentationFormat>On-screen Show (4:3)</PresentationFormat>
  <Paragraphs>121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Access for All Access for People with Disabilities in the United States.</vt:lpstr>
      <vt:lpstr>Today’s Presentation</vt:lpstr>
      <vt:lpstr>International Federation of Library Associations</vt:lpstr>
      <vt:lpstr>IFLA Support of UN 2030 SDGs</vt:lpstr>
      <vt:lpstr>Commitment of Libraries Key Values of US Libraries</vt:lpstr>
      <vt:lpstr>Key US Library Values</vt:lpstr>
      <vt:lpstr>US Commitment to Accessibility Americans With Disability Act</vt:lpstr>
      <vt:lpstr>   Association of Specialized and Cooperative Library Agencies  Tip Sheets  http://www.ala.org/ascla/standards  </vt:lpstr>
      <vt:lpstr>ASCLA Tip Sheets</vt:lpstr>
      <vt:lpstr>Library Service to Children with Disabilities</vt:lpstr>
      <vt:lpstr>Library Service to the Blind and Physically Handicapped</vt:lpstr>
      <vt:lpstr> Nashville Public Library Service to People who are Deaf  Nashville Public Library, Tennessee</vt:lpstr>
      <vt:lpstr> Library Service to People who are Dyslexic Brooklyn Public Library, NY </vt:lpstr>
      <vt:lpstr>Library Service to People with Dementia and Alzheimer's Bordon Public Library, Illinois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for All Access for People with Disabilities in the United States.</dc:title>
  <dc:creator>Nancy</dc:creator>
  <cp:lastModifiedBy>Nancy</cp:lastModifiedBy>
  <cp:revision>24</cp:revision>
  <dcterms:created xsi:type="dcterms:W3CDTF">2016-11-21T23:05:07Z</dcterms:created>
  <dcterms:modified xsi:type="dcterms:W3CDTF">2016-11-25T18:31:29Z</dcterms:modified>
</cp:coreProperties>
</file>