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03" r:id="rId3"/>
    <p:sldId id="318" r:id="rId4"/>
    <p:sldId id="301" r:id="rId5"/>
    <p:sldId id="319" r:id="rId6"/>
    <p:sldId id="320" r:id="rId7"/>
    <p:sldId id="322" r:id="rId8"/>
    <p:sldId id="323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Waltham" initials="MW" lastIdx="1" clrIdx="0">
    <p:extLst>
      <p:ext uri="{19B8F6BF-5375-455C-9EA6-DF929625EA0E}">
        <p15:presenceInfo xmlns:p15="http://schemas.microsoft.com/office/powerpoint/2012/main" userId="S-1-5-21-889838981-920820592-1903951286-484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4" autoAdjust="0"/>
    <p:restoredTop sz="67983" autoAdjust="0"/>
  </p:normalViewPr>
  <p:slideViewPr>
    <p:cSldViewPr>
      <p:cViewPr varScale="1">
        <p:scale>
          <a:sx n="74" d="100"/>
          <a:sy n="74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waltham\Desktop\CWD%20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Disabilities\Vietnam%20attendance%20by%20disabi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Attendance Rate vs % of OOSC who have a disability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Sheet1!$Q$10:$Q$26</c:f>
              <c:strCache>
                <c:ptCount val="17"/>
                <c:pt idx="0">
                  <c:v>Ethiopia, rural</c:v>
                </c:pt>
                <c:pt idx="1">
                  <c:v>Papua New Guinea</c:v>
                </c:pt>
                <c:pt idx="2">
                  <c:v>Tanzania (2008)</c:v>
                </c:pt>
                <c:pt idx="3">
                  <c:v>Nigeria</c:v>
                </c:pt>
                <c:pt idx="4">
                  <c:v>Bangladesh</c:v>
                </c:pt>
                <c:pt idx="5">
                  <c:v>Tanzania (2011)</c:v>
                </c:pt>
                <c:pt idx="6">
                  <c:v>Uganda (2010)</c:v>
                </c:pt>
                <c:pt idx="7">
                  <c:v>Malawi</c:v>
                </c:pt>
                <c:pt idx="8">
                  <c:v>India</c:v>
                </c:pt>
                <c:pt idx="9">
                  <c:v>Albania</c:v>
                </c:pt>
                <c:pt idx="10">
                  <c:v>Uganda (2011)</c:v>
                </c:pt>
                <c:pt idx="11">
                  <c:v>Indonesia</c:v>
                </c:pt>
                <c:pt idx="12">
                  <c:v>Viet Nam</c:v>
                </c:pt>
                <c:pt idx="13">
                  <c:v>South Africa (2011)</c:v>
                </c:pt>
                <c:pt idx="14">
                  <c:v>West Bank and Gaza</c:v>
                </c:pt>
                <c:pt idx="15">
                  <c:v>Maldives</c:v>
                </c:pt>
                <c:pt idx="16">
                  <c:v>South Africa (2013)</c:v>
                </c:pt>
              </c:strCache>
            </c:strRef>
          </c:cat>
          <c:val>
            <c:numRef>
              <c:f>Sheet1!$R$10:$R$26</c:f>
              <c:numCache>
                <c:formatCode>General</c:formatCode>
                <c:ptCount val="17"/>
                <c:pt idx="0">
                  <c:v>0.65600000000000003</c:v>
                </c:pt>
                <c:pt idx="1">
                  <c:v>0.66300000000000003</c:v>
                </c:pt>
                <c:pt idx="2">
                  <c:v>0.80700000000000005</c:v>
                </c:pt>
                <c:pt idx="3">
                  <c:v>0.81200000000000006</c:v>
                </c:pt>
                <c:pt idx="4">
                  <c:v>0.84799999999999998</c:v>
                </c:pt>
                <c:pt idx="5">
                  <c:v>0.86</c:v>
                </c:pt>
                <c:pt idx="6">
                  <c:v>0.86</c:v>
                </c:pt>
                <c:pt idx="7">
                  <c:v>0.86599999999999999</c:v>
                </c:pt>
                <c:pt idx="8">
                  <c:v>0.88200000000000001</c:v>
                </c:pt>
                <c:pt idx="9">
                  <c:v>0.89400000000000002</c:v>
                </c:pt>
                <c:pt idx="10">
                  <c:v>0.89500000000000002</c:v>
                </c:pt>
                <c:pt idx="11">
                  <c:v>0.94899999999999995</c:v>
                </c:pt>
                <c:pt idx="12">
                  <c:v>0.95499999999999996</c:v>
                </c:pt>
                <c:pt idx="13">
                  <c:v>0.96599999999999997</c:v>
                </c:pt>
                <c:pt idx="14">
                  <c:v>0.97499999999999998</c:v>
                </c:pt>
                <c:pt idx="15">
                  <c:v>0.98699999999999999</c:v>
                </c:pt>
                <c:pt idx="16">
                  <c:v>0.99299999999999999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Sheet1!$Q$10:$Q$26</c:f>
              <c:strCache>
                <c:ptCount val="17"/>
                <c:pt idx="0">
                  <c:v>Ethiopia, rural</c:v>
                </c:pt>
                <c:pt idx="1">
                  <c:v>Papua New Guinea</c:v>
                </c:pt>
                <c:pt idx="2">
                  <c:v>Tanzania (2008)</c:v>
                </c:pt>
                <c:pt idx="3">
                  <c:v>Nigeria</c:v>
                </c:pt>
                <c:pt idx="4">
                  <c:v>Bangladesh</c:v>
                </c:pt>
                <c:pt idx="5">
                  <c:v>Tanzania (2011)</c:v>
                </c:pt>
                <c:pt idx="6">
                  <c:v>Uganda (2010)</c:v>
                </c:pt>
                <c:pt idx="7">
                  <c:v>Malawi</c:v>
                </c:pt>
                <c:pt idx="8">
                  <c:v>India</c:v>
                </c:pt>
                <c:pt idx="9">
                  <c:v>Albania</c:v>
                </c:pt>
                <c:pt idx="10">
                  <c:v>Uganda (2011)</c:v>
                </c:pt>
                <c:pt idx="11">
                  <c:v>Indonesia</c:v>
                </c:pt>
                <c:pt idx="12">
                  <c:v>Viet Nam</c:v>
                </c:pt>
                <c:pt idx="13">
                  <c:v>South Africa (2011)</c:v>
                </c:pt>
                <c:pt idx="14">
                  <c:v>West Bank and Gaza</c:v>
                </c:pt>
                <c:pt idx="15">
                  <c:v>Maldives</c:v>
                </c:pt>
                <c:pt idx="16">
                  <c:v>South Africa (2013)</c:v>
                </c:pt>
              </c:strCache>
            </c:strRef>
          </c:cat>
          <c:val>
            <c:numRef>
              <c:f>Sheet1!$S$10:$S$26</c:f>
              <c:numCache>
                <c:formatCode>General</c:formatCode>
                <c:ptCount val="17"/>
                <c:pt idx="0">
                  <c:v>1.4616210981828101E-2</c:v>
                </c:pt>
                <c:pt idx="1">
                  <c:v>1.4326109983266E-2</c:v>
                </c:pt>
                <c:pt idx="2">
                  <c:v>3.5614814082889197E-2</c:v>
                </c:pt>
                <c:pt idx="3">
                  <c:v>1.4494625650265399E-2</c:v>
                </c:pt>
                <c:pt idx="4">
                  <c:v>2.4080207601155899E-2</c:v>
                </c:pt>
                <c:pt idx="5">
                  <c:v>2.51041345263807E-2</c:v>
                </c:pt>
                <c:pt idx="6">
                  <c:v>2.9937159614579E-2</c:v>
                </c:pt>
                <c:pt idx="7">
                  <c:v>1.9397915164981499E-2</c:v>
                </c:pt>
                <c:pt idx="8">
                  <c:v>1.5737451229780701E-2</c:v>
                </c:pt>
                <c:pt idx="9">
                  <c:v>4.9598949561841701E-2</c:v>
                </c:pt>
                <c:pt idx="10">
                  <c:v>4.4276168447332703E-2</c:v>
                </c:pt>
                <c:pt idx="11">
                  <c:v>3.1903195305165097E-2</c:v>
                </c:pt>
                <c:pt idx="12">
                  <c:v>5.1564597019142497E-2</c:v>
                </c:pt>
                <c:pt idx="13">
                  <c:v>9.2372116665921197E-2</c:v>
                </c:pt>
                <c:pt idx="14">
                  <c:v>0.19192027051076699</c:v>
                </c:pt>
                <c:pt idx="15">
                  <c:v>0.38687548193251597</c:v>
                </c:pt>
                <c:pt idx="16">
                  <c:v>0.352957083140852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075904"/>
        <c:axId val="317078648"/>
      </c:barChart>
      <c:catAx>
        <c:axId val="31707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78648"/>
        <c:crosses val="autoZero"/>
        <c:auto val="1"/>
        <c:lblAlgn val="ctr"/>
        <c:lblOffset val="100"/>
        <c:noMultiLvlLbl val="0"/>
      </c:catAx>
      <c:valAx>
        <c:axId val="31707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7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cap="none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of out-of-school children of primary school age, Vietnam, 2009 </a:t>
            </a:r>
            <a:endParaRPr lang="en-US" sz="1400" cap="none" baseline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989063332898898E-2"/>
          <c:y val="9.6041072447233297E-2"/>
          <c:w val="0.93953808455129495"/>
          <c:h val="0.7427799363071629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Sheet1!$A$1:$B$16</c:f>
              <c:multiLvlStrCache>
                <c:ptCount val="16"/>
                <c:lvl>
                  <c:pt idx="1">
                    <c:v>Boys</c:v>
                  </c:pt>
                  <c:pt idx="2">
                    <c:v>Girls</c:v>
                  </c:pt>
                  <c:pt idx="3">
                    <c:v>Urban </c:v>
                  </c:pt>
                  <c:pt idx="4">
                    <c:v>Rural</c:v>
                  </c:pt>
                  <c:pt idx="5">
                    <c:v>Kinh</c:v>
                  </c:pt>
                  <c:pt idx="6">
                    <c:v>Tay</c:v>
                  </c:pt>
                  <c:pt idx="7">
                    <c:v>Thai</c:v>
                  </c:pt>
                  <c:pt idx="8">
                    <c:v>Muong</c:v>
                  </c:pt>
                  <c:pt idx="9">
                    <c:v>Khmer</c:v>
                  </c:pt>
                  <c:pt idx="10">
                    <c:v>Mong</c:v>
                  </c:pt>
                  <c:pt idx="11">
                    <c:v>Other</c:v>
                  </c:pt>
                  <c:pt idx="12">
                    <c:v>Non-migrant</c:v>
                  </c:pt>
                  <c:pt idx="13">
                    <c:v>Migrant</c:v>
                  </c:pt>
                  <c:pt idx="14">
                    <c:v>No
disabilities</c:v>
                  </c:pt>
                  <c:pt idx="15">
                    <c:v>With 
disabilities</c:v>
                  </c:pt>
                </c:lvl>
                <c:lvl>
                  <c:pt idx="0">
                    <c:v>Total</c:v>
                  </c:pt>
                  <c:pt idx="1">
                    <c:v>Sex</c:v>
                  </c:pt>
                  <c:pt idx="3">
                    <c:v>Location</c:v>
                  </c:pt>
                  <c:pt idx="5">
                    <c:v>Ethnicity</c:v>
                  </c:pt>
                  <c:pt idx="12">
                    <c:v>Migration</c:v>
                  </c:pt>
                  <c:pt idx="14">
                    <c:v>Disability</c:v>
                  </c:pt>
                </c:lvl>
              </c:multiLvlStrCache>
            </c:multiLvlStrRef>
          </c:cat>
          <c:val>
            <c:numRef>
              <c:f>Sheet1!$C$1:$C$16</c:f>
              <c:numCache>
                <c:formatCode>0</c:formatCode>
                <c:ptCount val="16"/>
                <c:pt idx="0" formatCode="General">
                  <c:v>4</c:v>
                </c:pt>
                <c:pt idx="1">
                  <c:v>3.96</c:v>
                </c:pt>
                <c:pt idx="2">
                  <c:v>3.99</c:v>
                </c:pt>
                <c:pt idx="3">
                  <c:v>2.44</c:v>
                </c:pt>
                <c:pt idx="4">
                  <c:v>4.5</c:v>
                </c:pt>
                <c:pt idx="5">
                  <c:v>2.52</c:v>
                </c:pt>
                <c:pt idx="6">
                  <c:v>1.77</c:v>
                </c:pt>
                <c:pt idx="7">
                  <c:v>5.46</c:v>
                </c:pt>
                <c:pt idx="8">
                  <c:v>2.58</c:v>
                </c:pt>
                <c:pt idx="9">
                  <c:v>13.34</c:v>
                </c:pt>
                <c:pt idx="10">
                  <c:v>26.5</c:v>
                </c:pt>
                <c:pt idx="11">
                  <c:v>10.02</c:v>
                </c:pt>
                <c:pt idx="12">
                  <c:v>3.89</c:v>
                </c:pt>
                <c:pt idx="13">
                  <c:v>7.23</c:v>
                </c:pt>
                <c:pt idx="14">
                  <c:v>3.56</c:v>
                </c:pt>
                <c:pt idx="15">
                  <c:v>87.1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17072768"/>
        <c:axId val="317076296"/>
      </c:barChart>
      <c:catAx>
        <c:axId val="3170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76296"/>
        <c:crosses val="autoZero"/>
        <c:auto val="1"/>
        <c:lblAlgn val="ctr"/>
        <c:lblOffset val="100"/>
        <c:noMultiLvlLbl val="0"/>
      </c:catAx>
      <c:valAx>
        <c:axId val="317076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7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FB9F-BDF7-4374-B77C-5EE745ADA3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A124-4817-4404-8A9E-7CE774914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Moved your contacts at the end</a:t>
            </a:r>
          </a:p>
        </p:txBody>
      </p:sp>
    </p:spTree>
    <p:extLst>
      <p:ext uri="{BB962C8B-B14F-4D97-AF65-F5344CB8AC3E}">
        <p14:creationId xmlns:p14="http://schemas.microsoft.com/office/powerpoint/2010/main" val="249617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ea typeface="ＭＳ Ｐゴシック" pitchFamily="34" charset="-128"/>
              </a:rPr>
              <a:pPr algn="r" eaLnBrk="1" hangingPunct="1"/>
              <a:t>2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2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Define Inclusive Education so that everybody is on the </a:t>
            </a:r>
            <a:r>
              <a:rPr lang="pt-BR" dirty="0" err="1" smtClean="0"/>
              <a:t>same</a:t>
            </a:r>
            <a:r>
              <a:rPr lang="pt-BR" dirty="0" smtClean="0"/>
              <a:t> </a:t>
            </a:r>
            <a:r>
              <a:rPr lang="pt-BR" dirty="0" err="1" smtClean="0"/>
              <a:t>page</a:t>
            </a:r>
            <a:r>
              <a:rPr lang="pt-BR" dirty="0" smtClean="0"/>
              <a:t>;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many</a:t>
            </a:r>
            <a:r>
              <a:rPr lang="pt-BR" baseline="0" dirty="0" smtClean="0"/>
              <a:t> countries/</a:t>
            </a:r>
            <a:r>
              <a:rPr lang="pt-BR" baseline="0" dirty="0" err="1" smtClean="0"/>
              <a:t>governments</a:t>
            </a:r>
            <a:r>
              <a:rPr lang="pt-BR" baseline="0" dirty="0" smtClean="0"/>
              <a:t> are still </a:t>
            </a:r>
            <a:r>
              <a:rPr lang="pt-BR" baseline="0" dirty="0" err="1" smtClean="0"/>
              <a:t>confused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inclusive </a:t>
            </a:r>
            <a:r>
              <a:rPr lang="pt-BR" baseline="0" dirty="0" err="1" smtClean="0"/>
              <a:t>education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means</a:t>
            </a:r>
            <a:r>
              <a:rPr lang="pt-BR" baseline="0" dirty="0" smtClean="0"/>
              <a:t> (ALL </a:t>
            </a:r>
            <a:r>
              <a:rPr lang="pt-BR" baseline="0" dirty="0" err="1" smtClean="0"/>
              <a:t>children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same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school</a:t>
            </a:r>
            <a:r>
              <a:rPr lang="pt-BR" baseline="0" dirty="0" smtClean="0"/>
              <a:t> AND </a:t>
            </a:r>
            <a:r>
              <a:rPr lang="pt-BR" baseline="0" dirty="0" err="1" smtClean="0"/>
              <a:t>classroom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when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possible</a:t>
            </a:r>
            <a:r>
              <a:rPr lang="pt-BR" baseline="0" dirty="0" smtClean="0"/>
              <a:t>...</a:t>
            </a:r>
            <a:r>
              <a:rPr lang="pt-BR" baseline="0" dirty="0" err="1" smtClean="0"/>
              <a:t>not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just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same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school</a:t>
            </a:r>
            <a:r>
              <a:rPr lang="pt-BR" baseline="0" dirty="0" smtClean="0"/>
              <a:t>).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0614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ea typeface="ＭＳ Ｐゴシック" pitchFamily="34" charset="-128"/>
              </a:rPr>
              <a:pPr algn="r" eaLnBrk="1" hangingPunct="1"/>
              <a:t>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3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4</a:t>
            </a:r>
            <a:r>
              <a:rPr lang="pt-BR" baseline="0" dirty="0" smtClean="0"/>
              <a:t> reasons for IE</a:t>
            </a:r>
          </a:p>
          <a:p>
            <a:pPr eaLnBrk="1" hangingPunct="1"/>
            <a:r>
              <a:rPr lang="pt-BR" baseline="0" dirty="0" smtClean="0"/>
              <a:t>Global OOSC trends show that progress has stagnated</a:t>
            </a:r>
          </a:p>
          <a:p>
            <a:pPr eaLnBrk="1" hangingPunct="1"/>
            <a:r>
              <a:rPr lang="pt-BR" baseline="0" dirty="0" smtClean="0"/>
              <a:t>Household survey data show that, as countries approach universal enrolment, the proportion of children with disabilities who are out of school increases.</a:t>
            </a:r>
          </a:p>
          <a:p>
            <a:pPr eaLnBrk="1" hangingPunct="1"/>
            <a:r>
              <a:rPr lang="pt-BR" baseline="0" dirty="0" smtClean="0"/>
              <a:t>Conclusion that CwD are always the last to be included.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9106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r>
              <a:rPr lang="en-US" dirty="0" smtClean="0"/>
              <a:t>One of Hiro’s wonderful graphics … </a:t>
            </a:r>
          </a:p>
        </p:txBody>
      </p:sp>
    </p:spTree>
    <p:extLst>
      <p:ext uri="{BB962C8B-B14F-4D97-AF65-F5344CB8AC3E}">
        <p14:creationId xmlns:p14="http://schemas.microsoft.com/office/powerpoint/2010/main" val="217628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Explain that this is a little </a:t>
            </a:r>
            <a:r>
              <a:rPr lang="pt-BR" baseline="0" dirty="0" smtClean="0"/>
              <a:t>subjective, but has been proved in practice over many years.</a:t>
            </a:r>
          </a:p>
          <a:p>
            <a:pPr eaLnBrk="1" hangingPunct="1"/>
            <a:r>
              <a:rPr lang="pt-BR" baseline="0" dirty="0" smtClean="0"/>
              <a:t>Gives valuable info on where faster progress is needed – particularly at school level (teachers, classrooms, </a:t>
            </a:r>
            <a:r>
              <a:rPr lang="pt-BR" baseline="0" dirty="0" err="1" smtClean="0"/>
              <a:t>materials</a:t>
            </a:r>
            <a:r>
              <a:rPr lang="pt-BR" baseline="0" dirty="0" smtClean="0"/>
              <a:t>)</a:t>
            </a:r>
          </a:p>
          <a:p>
            <a:pPr eaLnBrk="1" hangingPunct="1"/>
            <a:endParaRPr lang="pt-BR" baseline="0" dirty="0" smtClean="0"/>
          </a:p>
          <a:p>
            <a:pPr eaLnBrk="1" hangingPunct="1"/>
            <a:r>
              <a:rPr lang="en-GB" baseline="0" noProof="0" dirty="0" smtClean="0"/>
              <a:t>Again – important to make sure that everyone means the same by inclusive education (and all the other categories – for example, accessibility – it’s not just access to the buildings, for example.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969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ea typeface="ＭＳ Ｐゴシック" pitchFamily="34" charset="-128"/>
              </a:rPr>
              <a:pPr algn="r" eaLnBrk="1" hangingPunct="1"/>
              <a:t>6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6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4060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ea typeface="ＭＳ Ｐゴシック" pitchFamily="34" charset="-128"/>
              </a:rPr>
              <a:pPr algn="r" eaLnBrk="1" hangingPunct="1"/>
              <a:t>7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7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Explain 14 technical booklets</a:t>
            </a:r>
            <a:r>
              <a:rPr lang="pt-BR" baseline="0" dirty="0" smtClean="0"/>
              <a:t> – focus on data collection, infrastructure, teachers</a:t>
            </a:r>
          </a:p>
          <a:p>
            <a:pPr eaLnBrk="1" hangingPunct="1"/>
            <a:r>
              <a:rPr lang="pt-BR" baseline="0" dirty="0" smtClean="0"/>
              <a:t>Programme guidelines for low income countries</a:t>
            </a:r>
          </a:p>
          <a:p>
            <a:pPr eaLnBrk="1" hangingPunct="1"/>
            <a:r>
              <a:rPr lang="pt-BR" baseline="0" smtClean="0"/>
              <a:t>Items in italics are planned for the future ...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0634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Distributing resources equally does not provide everyone with equal opportunities.</a:t>
            </a:r>
          </a:p>
          <a:p>
            <a:pPr eaLnBrk="1" hangingPunct="1"/>
            <a:r>
              <a:rPr lang="pt-BR" dirty="0" smtClean="0"/>
              <a:t>Resources need to be allocated according to need.</a:t>
            </a:r>
          </a:p>
          <a:p>
            <a:pPr eaLnBrk="1" hangingPunct="1"/>
            <a:r>
              <a:rPr lang="pt-BR" dirty="0" smtClean="0"/>
              <a:t>In reality, the children in the greatest need often receive</a:t>
            </a:r>
            <a:r>
              <a:rPr lang="pt-BR" baseline="0" dirty="0" smtClean="0"/>
              <a:t> the least resources.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157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0881E3-0504-46F7-8CA3-D1720317F3A0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/>
          <a:lstStyle/>
          <a:p>
            <a:pPr>
              <a:buFontTx/>
              <a:buNone/>
            </a:pPr>
            <a:r>
              <a:rPr lang="en-US" dirty="0" smtClean="0"/>
              <a:t>I think</a:t>
            </a:r>
            <a:r>
              <a:rPr lang="en-US" baseline="0" dirty="0" smtClean="0"/>
              <a:t> you can just say thank you let people know how to contact 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63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b="1" dirty="0" smtClea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62" y="6174991"/>
            <a:ext cx="1577038" cy="3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0"/>
            <a:ext cx="7262162" cy="1066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Inclusive Education for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Children with Disabilities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805"/>
            <a:ext cx="8836492" cy="58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5181600" y="4854434"/>
            <a:ext cx="12192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91793" y="4445675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4057366" y="5701250"/>
            <a:ext cx="461839" cy="492124"/>
          </a:xfrm>
          <a:prstGeom prst="ellipse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9750" y="5472650"/>
            <a:ext cx="461839" cy="492124"/>
          </a:xfrm>
          <a:prstGeom prst="ellipse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ＭＳ Ｐゴシック" pitchFamily="34" charset="-128"/>
              </a:rPr>
              <a:t>What is Inclusive Education?</a:t>
            </a:r>
            <a:endParaRPr lang="en-US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1222241"/>
            <a:ext cx="47869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It is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Keeping children with disabilities out of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Segregated special education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Separate classes integrated into regular schools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486" y="4445675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Exclusion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740293" y="4855515"/>
            <a:ext cx="12192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7879" y="50615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49893" y="49853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8893" y="54651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7882" y="52249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1117" y="54291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49893" y="579671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02093" y="56775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49693" y="59572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37023" y="4445674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Segregation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1" name="Oval 20"/>
          <p:cNvSpPr/>
          <p:nvPr/>
        </p:nvSpPr>
        <p:spPr>
          <a:xfrm>
            <a:off x="2936679" y="4863050"/>
            <a:ext cx="12192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14265" y="50690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46279" y="49928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65279" y="5472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64268" y="52325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27503" y="54366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46279" y="58042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52" y="57562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92932" y="59747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59186" y="5060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9842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10200" y="54640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09189" y="52238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01022" y="52639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539854" y="57562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31048" y="554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98108" y="57459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86600" y="4445675"/>
            <a:ext cx="16764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Inclusion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1" name="Oval 40"/>
          <p:cNvSpPr/>
          <p:nvPr/>
        </p:nvSpPr>
        <p:spPr>
          <a:xfrm>
            <a:off x="7176407" y="4856947"/>
            <a:ext cx="12192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453993" y="50629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786007" y="49867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05007" y="5466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103996" y="522640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67231" y="54305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86007" y="57981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03996" y="559850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71739" y="57325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06866" y="1220090"/>
            <a:ext cx="355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It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Including all children in mainstream schools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51" grpId="0" animBg="1"/>
      <p:bldP spid="11" grpId="0" animBg="1"/>
      <p:bldP spid="3" grpId="0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ＭＳ Ｐゴシック" pitchFamily="34" charset="-128"/>
              </a:rPr>
              <a:t>Why is Inclusive Education important?</a:t>
            </a:r>
            <a:endParaRPr lang="en-US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It’s a right (CRC, CRPD)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It’s a global commitment (MDG2, SDG4)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It’s good economics (Lamichhane, Mizunoya)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It’s good socially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992964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Children with disabilities are always the last to go to school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32450"/>
            <a:ext cx="3856324" cy="2801882"/>
          </a:xfrm>
          <a:prstGeom prst="rect">
            <a:avLst/>
          </a:prstGeom>
        </p:spPr>
      </p:pic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170751"/>
              </p:ext>
            </p:extLst>
          </p:nvPr>
        </p:nvGraphicFramePr>
        <p:xfrm>
          <a:off x="5181600" y="2841661"/>
          <a:ext cx="295275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8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64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… for example …</a:t>
            </a:r>
          </a:p>
        </p:txBody>
      </p:sp>
      <p:sp>
        <p:nvSpPr>
          <p:cNvPr id="3075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228600" y="1009340"/>
          <a:ext cx="8303078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2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ＭＳ Ｐゴシック" pitchFamily="34" charset="-128"/>
              </a:rPr>
              <a:t>What progress has been made?</a:t>
            </a:r>
            <a:endParaRPr lang="en-US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029828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Moderate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Legislation and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Still some way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Attitudes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Serious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Teacher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Accessible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Learning materials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29828"/>
            <a:ext cx="3792415" cy="276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292503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Annual UNICEF Standard Monitoring Questions survey of over 140 countries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329" y="5026887"/>
            <a:ext cx="44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1 = bad;  2 = poor;  3 = fair;  4 = good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23900" y="5876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Key issue is implementation at school level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ＭＳ Ｐゴシック" pitchFamily="34" charset="-128"/>
              </a:rPr>
              <a:t>How is UNICEF working?</a:t>
            </a:r>
            <a:endParaRPr lang="en-US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59008"/>
            <a:ext cx="426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Strategies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Knowledge generation and data collection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Dissemination of evidence and advice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Development of guidance and tools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Advocacy and promotion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Partnerships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Building capacity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</a:rPr>
              <a:t>Supporting implementation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7548"/>
            <a:ext cx="3544614" cy="53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ＭＳ Ｐゴシック" pitchFamily="34" charset="-128"/>
              </a:rPr>
              <a:t>What is UNICEF doing?</a:t>
            </a:r>
            <a:endParaRPr lang="en-US" sz="32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96680"/>
              </p:ext>
            </p:extLst>
          </p:nvPr>
        </p:nvGraphicFramePr>
        <p:xfrm>
          <a:off x="4879537" y="1265228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4" imgW="5969000" imgH="7708900" progId="">
                  <p:embed/>
                </p:oleObj>
              </mc:Choice>
              <mc:Fallback>
                <p:oleObj name="Acrobat Document" r:id="rId4" imgW="5969000" imgH="7708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537" y="1265228"/>
                        <a:ext cx="1676400" cy="2169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94654"/>
              </p:ext>
            </p:extLst>
          </p:nvPr>
        </p:nvGraphicFramePr>
        <p:xfrm>
          <a:off x="5337613" y="1840892"/>
          <a:ext cx="1692275" cy="219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6" imgW="5969000" imgH="7708900" progId="">
                  <p:embed/>
                </p:oleObj>
              </mc:Choice>
              <mc:Fallback>
                <p:oleObj name="Acrobat Document" r:id="rId6" imgW="5969000" imgH="77089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613" y="1840892"/>
                        <a:ext cx="1692275" cy="219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0656"/>
              </p:ext>
            </p:extLst>
          </p:nvPr>
        </p:nvGraphicFramePr>
        <p:xfrm>
          <a:off x="5811564" y="2477606"/>
          <a:ext cx="1692275" cy="219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8" imgW="5969000" imgH="7708900" progId="">
                  <p:embed/>
                </p:oleObj>
              </mc:Choice>
              <mc:Fallback>
                <p:oleObj name="Acrobat Document" r:id="rId8" imgW="5969000" imgH="77089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564" y="2477606"/>
                        <a:ext cx="1692275" cy="219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3897"/>
              </p:ext>
            </p:extLst>
          </p:nvPr>
        </p:nvGraphicFramePr>
        <p:xfrm>
          <a:off x="6373082" y="3103036"/>
          <a:ext cx="1693973" cy="219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10" imgW="5969000" imgH="7708900" progId="">
                  <p:embed/>
                </p:oleObj>
              </mc:Choice>
              <mc:Fallback>
                <p:oleObj name="Acrobat Document" r:id="rId10" imgW="5969000" imgH="77089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82" y="3103036"/>
                        <a:ext cx="1693973" cy="2192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65099"/>
              </p:ext>
            </p:extLst>
          </p:nvPr>
        </p:nvGraphicFramePr>
        <p:xfrm>
          <a:off x="6991241" y="3738839"/>
          <a:ext cx="1552694" cy="219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12" imgW="6565900" imgH="9271000" progId="">
                  <p:embed/>
                </p:oleObj>
              </mc:Choice>
              <mc:Fallback>
                <p:oleObj name="Acrobat Document" r:id="rId12" imgW="6565900" imgH="92710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241" y="3738839"/>
                        <a:ext cx="1552694" cy="2193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282400"/>
            <a:ext cx="419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14 </a:t>
            </a:r>
            <a:r>
              <a:rPr lang="en-GB" sz="2000" b="1" dirty="0">
                <a:solidFill>
                  <a:srgbClr val="0070C0"/>
                </a:solidFill>
              </a:rPr>
              <a:t>technical booklets +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Inclusive </a:t>
            </a:r>
            <a:r>
              <a:rPr lang="en-GB" sz="2000" b="1" dirty="0" err="1">
                <a:solidFill>
                  <a:srgbClr val="0070C0"/>
                </a:solidFill>
              </a:rPr>
              <a:t>EMIS</a:t>
            </a:r>
            <a:r>
              <a:rPr lang="en-GB" sz="2000" b="1" dirty="0">
                <a:solidFill>
                  <a:srgbClr val="0070C0"/>
                </a:solidFill>
              </a:rPr>
              <a:t>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70C0"/>
                </a:solidFill>
              </a:rPr>
              <a:t>MICS6</a:t>
            </a:r>
            <a:r>
              <a:rPr lang="en-GB" sz="2000" b="1" dirty="0">
                <a:solidFill>
                  <a:srgbClr val="0070C0"/>
                </a:solidFill>
              </a:rPr>
              <a:t> module on Child Functioning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Inclusive education programme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Chapter in Education Sector Analysis Methodological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Accessible </a:t>
            </a:r>
            <a:r>
              <a:rPr lang="en-GB" sz="2000" b="1" dirty="0">
                <a:solidFill>
                  <a:srgbClr val="0070C0"/>
                </a:solidFill>
              </a:rPr>
              <a:t>learning materials 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rgbClr val="0070C0"/>
                </a:solidFill>
              </a:rPr>
              <a:t>Training </a:t>
            </a:r>
            <a:r>
              <a:rPr lang="en-GB" sz="2000" b="1" i="1" dirty="0">
                <a:solidFill>
                  <a:srgbClr val="0070C0"/>
                </a:solidFill>
              </a:rPr>
              <a:t>courses and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0070C0"/>
                </a:solidFill>
              </a:rPr>
              <a:t>Regional and global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0070C0"/>
                </a:solidFill>
              </a:rPr>
              <a:t>Country Office support to Ministries of Education</a:t>
            </a:r>
          </a:p>
        </p:txBody>
      </p:sp>
    </p:spTree>
    <p:extLst>
      <p:ext uri="{BB962C8B-B14F-4D97-AF65-F5344CB8AC3E}">
        <p14:creationId xmlns:p14="http://schemas.microsoft.com/office/powerpoint/2010/main" val="26523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Why is equity important?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6" name="D2981384-F383-4FC7-AC6D-0E004FB438F8" descr="D2981384-F383-4FC7-AC6D-0E004FB438F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" y="1457186"/>
            <a:ext cx="738346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3437" y="1318796"/>
            <a:ext cx="511256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41845" y="1180785"/>
            <a:ext cx="2664296" cy="506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0" y="5946766"/>
            <a:ext cx="9144000" cy="91123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1400" dirty="0" smtClean="0"/>
          </a:p>
          <a:p>
            <a:endParaRPr lang="en-US" sz="1400" dirty="0"/>
          </a:p>
          <a:p>
            <a:r>
              <a:rPr lang="en-GB" sz="1400" dirty="0"/>
              <a:t>        </a:t>
            </a:r>
            <a:endParaRPr lang="en-US" sz="1400" dirty="0"/>
          </a:p>
        </p:txBody>
      </p:sp>
      <p:sp>
        <p:nvSpPr>
          <p:cNvPr id="11269" name="Title 1"/>
          <p:cNvSpPr>
            <a:spLocks/>
          </p:cNvSpPr>
          <p:nvPr/>
        </p:nvSpPr>
        <p:spPr bwMode="auto">
          <a:xfrm>
            <a:off x="0" y="-1"/>
            <a:ext cx="9144000" cy="594676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" y="207392"/>
            <a:ext cx="8884689" cy="5531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32" y="5879094"/>
            <a:ext cx="306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Mark Waltham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Senior Education </a:t>
            </a:r>
            <a:r>
              <a:rPr lang="en-GB" sz="1600" b="1" dirty="0" smtClean="0">
                <a:solidFill>
                  <a:schemeClr val="bg1"/>
                </a:solidFill>
              </a:rPr>
              <a:t>Adviser</a:t>
            </a:r>
            <a:r>
              <a:rPr lang="en-US" sz="1600" b="1" dirty="0" smtClean="0">
                <a:solidFill>
                  <a:schemeClr val="bg1"/>
                </a:solidFill>
              </a:rPr>
              <a:t>,  UNICEF</a:t>
            </a:r>
            <a:endParaRPr lang="en-GB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mwaltham@unicef.org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62" y="6174991"/>
            <a:ext cx="1577038" cy="3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2862</TotalTime>
  <Words>535</Words>
  <Application>Microsoft Office PowerPoint</Application>
  <PresentationFormat>On-screen Show (4:3)</PresentationFormat>
  <Paragraphs>119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Acrobat Document</vt:lpstr>
      <vt:lpstr>Inclusive Education for  Children with Disabilities </vt:lpstr>
      <vt:lpstr>PowerPoint Presentation</vt:lpstr>
      <vt:lpstr>PowerPoint Presentation</vt:lpstr>
      <vt:lpstr>… for example 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Waltham</dc:creator>
  <cp:lastModifiedBy>Mark Waltham</cp:lastModifiedBy>
  <cp:revision>142</cp:revision>
  <dcterms:created xsi:type="dcterms:W3CDTF">2016-11-22T01:52:20Z</dcterms:created>
  <dcterms:modified xsi:type="dcterms:W3CDTF">2016-11-22T13:05:33Z</dcterms:modified>
</cp:coreProperties>
</file>