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8"/>
  </p:notesMasterIdLst>
  <p:handoutMasterIdLst>
    <p:handoutMasterId r:id="rId19"/>
  </p:handoutMasterIdLst>
  <p:sldIdLst>
    <p:sldId id="256" r:id="rId2"/>
    <p:sldId id="362" r:id="rId3"/>
    <p:sldId id="363" r:id="rId4"/>
    <p:sldId id="364" r:id="rId5"/>
    <p:sldId id="367" r:id="rId6"/>
    <p:sldId id="368" r:id="rId7"/>
    <p:sldId id="369" r:id="rId8"/>
    <p:sldId id="376" r:id="rId9"/>
    <p:sldId id="370" r:id="rId10"/>
    <p:sldId id="379" r:id="rId11"/>
    <p:sldId id="371" r:id="rId12"/>
    <p:sldId id="380" r:id="rId13"/>
    <p:sldId id="372" r:id="rId14"/>
    <p:sldId id="374" r:id="rId15"/>
    <p:sldId id="381" r:id="rId16"/>
    <p:sldId id="375"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Hooper" initials="" lastIdx="1" clrIdx="0"/>
  <p:cmAuthor id="1" name="Francesca  Perucci"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1FE"/>
    <a:srgbClr val="000090"/>
    <a:srgbClr val="4471A7"/>
    <a:srgbClr val="6FC9F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3" d="100"/>
          <a:sy n="103" d="100"/>
        </p:scale>
        <p:origin x="-11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A31B660-D5AE-4D16-8244-65C17A2FF860}" type="datetimeFigureOut">
              <a:rPr lang="en-GB" smtClean="0"/>
              <a:t>28/11/2016</a:t>
            </a:fld>
            <a:endParaRPr lang="en-GB"/>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814521E-7B7C-4FCC-9F38-552464EEE0AA}" type="slidenum">
              <a:rPr lang="en-GB" smtClean="0"/>
              <a:t>‹#›</a:t>
            </a:fld>
            <a:endParaRPr lang="en-GB"/>
          </a:p>
        </p:txBody>
      </p:sp>
    </p:spTree>
    <p:extLst>
      <p:ext uri="{BB962C8B-B14F-4D97-AF65-F5344CB8AC3E}">
        <p14:creationId xmlns:p14="http://schemas.microsoft.com/office/powerpoint/2010/main" val="2220574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C9C9A28-7990-8343-89CF-319E33F6AA3B}" type="datetimeFigureOut">
              <a:rPr lang="en-US" smtClean="0"/>
              <a:t>28/11/2016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B2EB8F3-D2BA-3D4B-A314-38C0A299855D}" type="slidenum">
              <a:rPr lang="en-US" smtClean="0"/>
              <a:t>‹#›</a:t>
            </a:fld>
            <a:endParaRPr lang="en-US" dirty="0"/>
          </a:p>
        </p:txBody>
      </p:sp>
    </p:spTree>
    <p:extLst>
      <p:ext uri="{BB962C8B-B14F-4D97-AF65-F5344CB8AC3E}">
        <p14:creationId xmlns:p14="http://schemas.microsoft.com/office/powerpoint/2010/main" val="29559133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2B2EB8F3-D2BA-3D4B-A314-38C0A299855D}" type="slidenum">
              <a:rPr lang="en-US" smtClean="0"/>
              <a:t>6</a:t>
            </a:fld>
            <a:endParaRPr lang="en-US" dirty="0"/>
          </a:p>
        </p:txBody>
      </p:sp>
    </p:spTree>
    <p:extLst>
      <p:ext uri="{BB962C8B-B14F-4D97-AF65-F5344CB8AC3E}">
        <p14:creationId xmlns:p14="http://schemas.microsoft.com/office/powerpoint/2010/main" val="527059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2B2EB8F3-D2BA-3D4B-A314-38C0A299855D}" type="slidenum">
              <a:rPr lang="en-US" smtClean="0"/>
              <a:t>7</a:t>
            </a:fld>
            <a:endParaRPr lang="en-US" dirty="0"/>
          </a:p>
        </p:txBody>
      </p:sp>
    </p:spTree>
    <p:extLst>
      <p:ext uri="{BB962C8B-B14F-4D97-AF65-F5344CB8AC3E}">
        <p14:creationId xmlns:p14="http://schemas.microsoft.com/office/powerpoint/2010/main" val="527059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2B2EB8F3-D2BA-3D4B-A314-38C0A299855D}" type="slidenum">
              <a:rPr lang="en-US" smtClean="0"/>
              <a:t>8</a:t>
            </a:fld>
            <a:endParaRPr lang="en-US" dirty="0"/>
          </a:p>
        </p:txBody>
      </p:sp>
    </p:spTree>
    <p:extLst>
      <p:ext uri="{BB962C8B-B14F-4D97-AF65-F5344CB8AC3E}">
        <p14:creationId xmlns:p14="http://schemas.microsoft.com/office/powerpoint/2010/main" val="527059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2B2EB8F3-D2BA-3D4B-A314-38C0A299855D}" type="slidenum">
              <a:rPr lang="en-US" smtClean="0"/>
              <a:t>9</a:t>
            </a:fld>
            <a:endParaRPr lang="en-US" dirty="0"/>
          </a:p>
        </p:txBody>
      </p:sp>
    </p:spTree>
    <p:extLst>
      <p:ext uri="{BB962C8B-B14F-4D97-AF65-F5344CB8AC3E}">
        <p14:creationId xmlns:p14="http://schemas.microsoft.com/office/powerpoint/2010/main" val="527059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2B2EB8F3-D2BA-3D4B-A314-38C0A299855D}" type="slidenum">
              <a:rPr lang="en-US" smtClean="0"/>
              <a:t>10</a:t>
            </a:fld>
            <a:endParaRPr lang="en-US" dirty="0"/>
          </a:p>
        </p:txBody>
      </p:sp>
    </p:spTree>
    <p:extLst>
      <p:ext uri="{BB962C8B-B14F-4D97-AF65-F5344CB8AC3E}">
        <p14:creationId xmlns:p14="http://schemas.microsoft.com/office/powerpoint/2010/main" val="527059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2B2EB8F3-D2BA-3D4B-A314-38C0A299855D}" type="slidenum">
              <a:rPr lang="en-US" smtClean="0"/>
              <a:t>11</a:t>
            </a:fld>
            <a:endParaRPr lang="en-US" dirty="0"/>
          </a:p>
        </p:txBody>
      </p:sp>
    </p:spTree>
    <p:extLst>
      <p:ext uri="{BB962C8B-B14F-4D97-AF65-F5344CB8AC3E}">
        <p14:creationId xmlns:p14="http://schemas.microsoft.com/office/powerpoint/2010/main" val="527059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2B2EB8F3-D2BA-3D4B-A314-38C0A299855D}" type="slidenum">
              <a:rPr lang="en-US" smtClean="0"/>
              <a:t>12</a:t>
            </a:fld>
            <a:endParaRPr lang="en-US" dirty="0"/>
          </a:p>
        </p:txBody>
      </p:sp>
    </p:spTree>
    <p:extLst>
      <p:ext uri="{BB962C8B-B14F-4D97-AF65-F5344CB8AC3E}">
        <p14:creationId xmlns:p14="http://schemas.microsoft.com/office/powerpoint/2010/main" val="527059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2B2EB8F3-D2BA-3D4B-A314-38C0A299855D}" type="slidenum">
              <a:rPr lang="en-US" smtClean="0"/>
              <a:t>13</a:t>
            </a:fld>
            <a:endParaRPr lang="en-US" dirty="0"/>
          </a:p>
        </p:txBody>
      </p:sp>
    </p:spTree>
    <p:extLst>
      <p:ext uri="{BB962C8B-B14F-4D97-AF65-F5344CB8AC3E}">
        <p14:creationId xmlns:p14="http://schemas.microsoft.com/office/powerpoint/2010/main" val="527059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Tree>
    <p:extLst>
      <p:ext uri="{BB962C8B-B14F-4D97-AF65-F5344CB8AC3E}">
        <p14:creationId xmlns:p14="http://schemas.microsoft.com/office/powerpoint/2010/main" val="2618542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extLst>
      <p:ext uri="{BB962C8B-B14F-4D97-AF65-F5344CB8AC3E}">
        <p14:creationId xmlns:p14="http://schemas.microsoft.com/office/powerpoint/2010/main" val="118860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4495800"/>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566738" y="304800"/>
            <a:ext cx="5854700" cy="449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extLst>
      <p:ext uri="{BB962C8B-B14F-4D97-AF65-F5344CB8AC3E}">
        <p14:creationId xmlns:p14="http://schemas.microsoft.com/office/powerpoint/2010/main" val="1600027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74675" y="266700"/>
            <a:ext cx="7997825" cy="1250950"/>
          </a:xfrm>
        </p:spPr>
        <p:txBody>
          <a:bodyPr/>
          <a:lstStyle/>
          <a:p>
            <a:r>
              <a:rPr lang="en-US" smtClean="0"/>
              <a:t>Click to edit Master title style</a:t>
            </a:r>
            <a:endParaRPr lang="en-US"/>
          </a:p>
        </p:txBody>
      </p:sp>
    </p:spTree>
    <p:extLst>
      <p:ext uri="{BB962C8B-B14F-4D97-AF65-F5344CB8AC3E}">
        <p14:creationId xmlns:p14="http://schemas.microsoft.com/office/powerpoint/2010/main" val="288096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extLst>
      <p:ext uri="{BB962C8B-B14F-4D97-AF65-F5344CB8AC3E}">
        <p14:creationId xmlns:p14="http://schemas.microsoft.com/office/powerpoint/2010/main" val="1731973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87167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566738" y="1752600"/>
            <a:ext cx="39243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3438" y="1752600"/>
            <a:ext cx="39243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extLst>
      <p:ext uri="{BB962C8B-B14F-4D97-AF65-F5344CB8AC3E}">
        <p14:creationId xmlns:p14="http://schemas.microsoft.com/office/powerpoint/2010/main" val="3408090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extLst>
      <p:ext uri="{BB962C8B-B14F-4D97-AF65-F5344CB8AC3E}">
        <p14:creationId xmlns:p14="http://schemas.microsoft.com/office/powerpoint/2010/main" val="1562607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Tree>
    <p:extLst>
      <p:ext uri="{BB962C8B-B14F-4D97-AF65-F5344CB8AC3E}">
        <p14:creationId xmlns:p14="http://schemas.microsoft.com/office/powerpoint/2010/main" val="3918900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5894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92257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7942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66738" y="1752600"/>
            <a:ext cx="8001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sp>
        <p:nvSpPr>
          <p:cNvPr id="1029" name="Line 5"/>
          <p:cNvSpPr>
            <a:spLocks noChangeShapeType="1"/>
          </p:cNvSpPr>
          <p:nvPr/>
        </p:nvSpPr>
        <p:spPr bwMode="auto">
          <a:xfrm flipV="1">
            <a:off x="609600" y="58674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pic>
        <p:nvPicPr>
          <p:cNvPr id="1030" name="Picture 11" descr="UNSD_second_banne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userDrawn="1"/>
        </p:nvSpPr>
        <p:spPr>
          <a:xfrm>
            <a:off x="269875" y="5867400"/>
            <a:ext cx="8747125" cy="430887"/>
          </a:xfrm>
          <a:prstGeom prst="rect">
            <a:avLst/>
          </a:prstGeom>
          <a:noFill/>
        </p:spPr>
        <p:txBody>
          <a:bodyPr wrap="square" rtlCol="0">
            <a:spAutoFit/>
          </a:bodyPr>
          <a:lstStyle/>
          <a:p>
            <a:pPr algn="ctr"/>
            <a:r>
              <a:rPr lang="en-GB" sz="1100" b="1" kern="1200" dirty="0" smtClean="0">
                <a:solidFill>
                  <a:schemeClr val="tx1"/>
                </a:solidFill>
                <a:effectLst/>
                <a:latin typeface="+mn-lt"/>
                <a:ea typeface="+mn-ea"/>
                <a:cs typeface="Arial" charset="0"/>
              </a:rPr>
              <a:t>Expert Meeting on Monitoring and Evaluation for Disability-inclusive Development </a:t>
            </a:r>
          </a:p>
          <a:p>
            <a:pPr algn="ctr"/>
            <a:r>
              <a:rPr lang="en-GB" sz="1100" b="1" kern="1200" dirty="0" smtClean="0">
                <a:solidFill>
                  <a:schemeClr val="tx1"/>
                </a:solidFill>
                <a:effectLst/>
                <a:latin typeface="+mn-lt"/>
                <a:ea typeface="+mn-ea"/>
                <a:cs typeface="Arial" charset="0"/>
              </a:rPr>
              <a:t> New York, 28-29 November, 2016</a:t>
            </a:r>
            <a:endParaRPr lang="en-US" sz="1800" b="1" dirty="0" smtClean="0">
              <a:latin typeface="+mn-lt"/>
              <a:ea typeface="Arial Unicode MS" pitchFamily="34" charset="-128"/>
              <a:cs typeface="Arial Unicode MS" pitchFamily="34" charset="-128"/>
            </a:endParaRPr>
          </a:p>
        </p:txBody>
      </p:sp>
    </p:spTree>
    <p:extLst>
      <p:ext uri="{BB962C8B-B14F-4D97-AF65-F5344CB8AC3E}">
        <p14:creationId xmlns:p14="http://schemas.microsoft.com/office/powerpoint/2010/main" val="20740088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2800" b="1">
          <a:solidFill>
            <a:srgbClr val="2B21EF"/>
          </a:solidFill>
          <a:latin typeface="+mj-lt"/>
          <a:ea typeface="+mj-ea"/>
          <a:cs typeface="+mj-cs"/>
        </a:defRPr>
      </a:lvl1pPr>
      <a:lvl2pPr algn="l" rtl="0" eaLnBrk="0" fontAlgn="base" hangingPunct="0">
        <a:spcBef>
          <a:spcPct val="0"/>
        </a:spcBef>
        <a:spcAft>
          <a:spcPct val="0"/>
        </a:spcAft>
        <a:defRPr sz="2800" b="1">
          <a:solidFill>
            <a:srgbClr val="2B21EF"/>
          </a:solidFill>
          <a:latin typeface="Verdana" pitchFamily="34" charset="0"/>
        </a:defRPr>
      </a:lvl2pPr>
      <a:lvl3pPr algn="l" rtl="0" eaLnBrk="0" fontAlgn="base" hangingPunct="0">
        <a:spcBef>
          <a:spcPct val="0"/>
        </a:spcBef>
        <a:spcAft>
          <a:spcPct val="0"/>
        </a:spcAft>
        <a:defRPr sz="2800" b="1">
          <a:solidFill>
            <a:srgbClr val="2B21EF"/>
          </a:solidFill>
          <a:latin typeface="Verdana" pitchFamily="34" charset="0"/>
        </a:defRPr>
      </a:lvl3pPr>
      <a:lvl4pPr algn="l" rtl="0" eaLnBrk="0" fontAlgn="base" hangingPunct="0">
        <a:spcBef>
          <a:spcPct val="0"/>
        </a:spcBef>
        <a:spcAft>
          <a:spcPct val="0"/>
        </a:spcAft>
        <a:defRPr sz="2800" b="1">
          <a:solidFill>
            <a:srgbClr val="2B21EF"/>
          </a:solidFill>
          <a:latin typeface="Verdana" pitchFamily="34" charset="0"/>
        </a:defRPr>
      </a:lvl4pPr>
      <a:lvl5pPr algn="l" rtl="0" eaLnBrk="0" fontAlgn="base" hangingPunct="0">
        <a:spcBef>
          <a:spcPct val="0"/>
        </a:spcBef>
        <a:spcAft>
          <a:spcPct val="0"/>
        </a:spcAft>
        <a:defRPr sz="2800" b="1">
          <a:solidFill>
            <a:srgbClr val="2B21EF"/>
          </a:solidFill>
          <a:latin typeface="Verdana" pitchFamily="34" charset="0"/>
        </a:defRPr>
      </a:lvl5pPr>
      <a:lvl6pPr marL="457200" algn="l" rtl="0" eaLnBrk="0" fontAlgn="base" hangingPunct="0">
        <a:spcBef>
          <a:spcPct val="0"/>
        </a:spcBef>
        <a:spcAft>
          <a:spcPct val="0"/>
        </a:spcAft>
        <a:defRPr sz="2400">
          <a:solidFill>
            <a:srgbClr val="000000"/>
          </a:solidFill>
          <a:latin typeface="Verdana" pitchFamily="34" charset="0"/>
        </a:defRPr>
      </a:lvl6pPr>
      <a:lvl7pPr marL="914400" algn="l" rtl="0" eaLnBrk="0" fontAlgn="base" hangingPunct="0">
        <a:spcBef>
          <a:spcPct val="0"/>
        </a:spcBef>
        <a:spcAft>
          <a:spcPct val="0"/>
        </a:spcAft>
        <a:defRPr sz="2400">
          <a:solidFill>
            <a:srgbClr val="000000"/>
          </a:solidFill>
          <a:latin typeface="Verdana" pitchFamily="34" charset="0"/>
        </a:defRPr>
      </a:lvl7pPr>
      <a:lvl8pPr marL="1371600" algn="l" rtl="0" eaLnBrk="0" fontAlgn="base" hangingPunct="0">
        <a:spcBef>
          <a:spcPct val="0"/>
        </a:spcBef>
        <a:spcAft>
          <a:spcPct val="0"/>
        </a:spcAft>
        <a:defRPr sz="2400">
          <a:solidFill>
            <a:srgbClr val="000000"/>
          </a:solidFill>
          <a:latin typeface="Verdana" pitchFamily="34" charset="0"/>
        </a:defRPr>
      </a:lvl8pPr>
      <a:lvl9pPr marL="1828800" algn="l" rtl="0" eaLnBrk="0" fontAlgn="base" hangingPunct="0">
        <a:spcBef>
          <a:spcPct val="0"/>
        </a:spcBef>
        <a:spcAft>
          <a:spcPct val="0"/>
        </a:spcAft>
        <a:defRPr sz="2400">
          <a:solidFill>
            <a:srgbClr val="000000"/>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q"/>
        <a:defRPr sz="2000">
          <a:solidFill>
            <a:schemeClr val="hlink"/>
          </a:solidFill>
          <a:latin typeface="+mn-lt"/>
          <a:ea typeface="+mn-ea"/>
          <a:cs typeface="+mn-cs"/>
        </a:defRPr>
      </a:lvl1pPr>
      <a:lvl2pPr marL="908050" indent="-436563" algn="l" rtl="0" eaLnBrk="0" fontAlgn="base" hangingPunct="0">
        <a:spcBef>
          <a:spcPct val="20000"/>
        </a:spcBef>
        <a:spcAft>
          <a:spcPct val="0"/>
        </a:spcAft>
        <a:buClr>
          <a:schemeClr val="accent2"/>
        </a:buClr>
        <a:buChar char="o"/>
        <a:defRPr>
          <a:solidFill>
            <a:schemeClr val="hlink"/>
          </a:solidFill>
          <a:latin typeface="+mn-lt"/>
        </a:defRPr>
      </a:lvl2pPr>
      <a:lvl3pPr marL="1304925" indent="-395288" algn="l" rtl="0" eaLnBrk="0" fontAlgn="base" hangingPunct="0">
        <a:spcBef>
          <a:spcPct val="20000"/>
        </a:spcBef>
        <a:spcAft>
          <a:spcPct val="0"/>
        </a:spcAft>
        <a:buClr>
          <a:schemeClr val="accent2"/>
        </a:buClr>
        <a:buFont typeface="Courier New" pitchFamily="49" charset="0"/>
        <a:buChar char="­"/>
        <a:defRPr sz="1600">
          <a:solidFill>
            <a:schemeClr val="hlink"/>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1400">
          <a:solidFill>
            <a:schemeClr val="hlink"/>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5pPr>
      <a:lvl6pPr marL="25511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6pPr>
      <a:lvl7pPr marL="30083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7pPr>
      <a:lvl8pPr marL="34655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8pPr>
      <a:lvl9pPr marL="39227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778546"/>
            <a:ext cx="7772400" cy="1470025"/>
          </a:xfrm>
        </p:spPr>
        <p:txBody>
          <a:bodyPr>
            <a:normAutofit fontScale="90000"/>
          </a:bodyPr>
          <a:lstStyle/>
          <a:p>
            <a:r>
              <a:rPr lang="en-GB" sz="3100" dirty="0" smtClean="0"/>
              <a:t>UN </a:t>
            </a:r>
            <a:r>
              <a:rPr lang="en-GB" sz="3100" dirty="0"/>
              <a:t>Regional Meetings on Disability Measurement and Statistics in support of </a:t>
            </a:r>
            <a:r>
              <a:rPr lang="en-GB" sz="3100" dirty="0" smtClean="0"/>
              <a:t>2030 </a:t>
            </a:r>
            <a:r>
              <a:rPr lang="en-GB" sz="3100" dirty="0"/>
              <a:t>Agenda for </a:t>
            </a:r>
            <a:r>
              <a:rPr lang="en-GB" sz="3100" dirty="0" smtClean="0"/>
              <a:t>SD </a:t>
            </a:r>
            <a:r>
              <a:rPr lang="en-GB" sz="3100" dirty="0"/>
              <a:t>and </a:t>
            </a:r>
            <a:r>
              <a:rPr lang="en-GB" sz="3100" dirty="0" smtClean="0"/>
              <a:t>2020 </a:t>
            </a:r>
            <a:r>
              <a:rPr lang="en-GB" sz="3100" dirty="0"/>
              <a:t>World Population and Housing Census Programme: Some </a:t>
            </a:r>
            <a:r>
              <a:rPr lang="en-GB" sz="3100" dirty="0" smtClean="0"/>
              <a:t>Observations</a:t>
            </a:r>
            <a:endParaRPr lang="en-US" dirty="0">
              <a:solidFill>
                <a:srgbClr val="0000FF"/>
              </a:solidFill>
            </a:endParaRPr>
          </a:p>
        </p:txBody>
      </p:sp>
      <p:sp>
        <p:nvSpPr>
          <p:cNvPr id="3" name="Subtitle 2"/>
          <p:cNvSpPr>
            <a:spLocks noGrp="1"/>
          </p:cNvSpPr>
          <p:nvPr>
            <p:ph type="subTitle" idx="1"/>
          </p:nvPr>
        </p:nvSpPr>
        <p:spPr>
          <a:xfrm>
            <a:off x="685801" y="4248571"/>
            <a:ext cx="7585154" cy="1752600"/>
          </a:xfrm>
        </p:spPr>
        <p:txBody>
          <a:bodyPr>
            <a:noAutofit/>
          </a:bodyPr>
          <a:lstStyle/>
          <a:p>
            <a:r>
              <a:rPr lang="en-US" dirty="0" smtClean="0"/>
              <a:t>Margaret </a:t>
            </a:r>
            <a:r>
              <a:rPr lang="en-US" dirty="0" err="1" smtClean="0"/>
              <a:t>Mbogoni</a:t>
            </a:r>
            <a:endParaRPr lang="en-US" dirty="0" smtClean="0"/>
          </a:p>
          <a:p>
            <a:r>
              <a:rPr lang="en-US" dirty="0" smtClean="0"/>
              <a:t>Focal Person – UNSD Disability Statistics </a:t>
            </a:r>
            <a:r>
              <a:rPr lang="en-US" dirty="0" err="1" smtClean="0"/>
              <a:t>Programme</a:t>
            </a:r>
            <a:r>
              <a:rPr lang="en-US" dirty="0" smtClean="0"/>
              <a:t> </a:t>
            </a:r>
          </a:p>
          <a:p>
            <a:r>
              <a:rPr lang="en-US" dirty="0" smtClean="0"/>
              <a:t>Demographic and Social Statistics</a:t>
            </a:r>
          </a:p>
          <a:p>
            <a:r>
              <a:rPr lang="en-US" dirty="0" smtClean="0"/>
              <a:t>Statistics Division, DESA</a:t>
            </a:r>
            <a:endParaRPr lang="en-US" dirty="0"/>
          </a:p>
        </p:txBody>
      </p:sp>
    </p:spTree>
    <p:extLst>
      <p:ext uri="{BB962C8B-B14F-4D97-AF65-F5344CB8AC3E}">
        <p14:creationId xmlns:p14="http://schemas.microsoft.com/office/powerpoint/2010/main" val="2157185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80" y="762549"/>
            <a:ext cx="8181864" cy="792162"/>
          </a:xfrm>
        </p:spPr>
        <p:txBody>
          <a:bodyPr>
            <a:normAutofit/>
          </a:bodyPr>
          <a:lstStyle/>
          <a:p>
            <a:r>
              <a:rPr lang="en-US" dirty="0" smtClean="0">
                <a:solidFill>
                  <a:srgbClr val="0000FF"/>
                </a:solidFill>
              </a:rPr>
              <a:t>Operational Issues</a:t>
            </a:r>
            <a:endParaRPr lang="en-GB" dirty="0">
              <a:solidFill>
                <a:srgbClr val="0000FF"/>
              </a:solidFill>
            </a:endParaRPr>
          </a:p>
        </p:txBody>
      </p:sp>
      <p:sp>
        <p:nvSpPr>
          <p:cNvPr id="3" name="Content Placeholder 2"/>
          <p:cNvSpPr>
            <a:spLocks noGrp="1"/>
          </p:cNvSpPr>
          <p:nvPr>
            <p:ph idx="1"/>
          </p:nvPr>
        </p:nvSpPr>
        <p:spPr>
          <a:xfrm>
            <a:off x="595745" y="1587983"/>
            <a:ext cx="8548255" cy="4800601"/>
          </a:xfrm>
        </p:spPr>
        <p:txBody>
          <a:bodyPr>
            <a:normAutofit/>
          </a:bodyPr>
          <a:lstStyle/>
          <a:p>
            <a:r>
              <a:rPr lang="en-GB" dirty="0" smtClean="0"/>
              <a:t>Type of respondent (self-response or proxy)</a:t>
            </a:r>
          </a:p>
          <a:p>
            <a:r>
              <a:rPr lang="en-GB" dirty="0" smtClean="0"/>
              <a:t>Oral translation of questions in the field</a:t>
            </a:r>
          </a:p>
          <a:p>
            <a:r>
              <a:rPr lang="en-GB" dirty="0" smtClean="0"/>
              <a:t>Translating and interpreting into local languages some disability terms</a:t>
            </a:r>
          </a:p>
          <a:p>
            <a:r>
              <a:rPr lang="en-GB" dirty="0" smtClean="0"/>
              <a:t>Willingness of public to provide information due to stigma attached to </a:t>
            </a:r>
            <a:r>
              <a:rPr lang="en-GB" dirty="0" smtClean="0"/>
              <a:t>disability, with potential for under-counting</a:t>
            </a:r>
            <a:endParaRPr lang="en-GB" dirty="0" smtClean="0"/>
          </a:p>
          <a:p>
            <a:r>
              <a:rPr lang="en-GB" dirty="0" smtClean="0"/>
              <a:t>General lack of qualified enumerators to collect data on disability</a:t>
            </a:r>
          </a:p>
          <a:p>
            <a:r>
              <a:rPr lang="en-GB" dirty="0" smtClean="0"/>
              <a:t>Different m</a:t>
            </a:r>
            <a:r>
              <a:rPr lang="en-GB" dirty="0" smtClean="0"/>
              <a:t>odes </a:t>
            </a:r>
            <a:r>
              <a:rPr lang="en-GB" dirty="0" smtClean="0"/>
              <a:t>of data collection</a:t>
            </a:r>
          </a:p>
          <a:p>
            <a:pPr lvl="1"/>
            <a:endParaRPr lang="en-GB" dirty="0" smtClean="0"/>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149714562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80" y="762549"/>
            <a:ext cx="8181864" cy="792162"/>
          </a:xfrm>
        </p:spPr>
        <p:txBody>
          <a:bodyPr>
            <a:normAutofit/>
          </a:bodyPr>
          <a:lstStyle/>
          <a:p>
            <a:r>
              <a:rPr lang="en-US" dirty="0" smtClean="0">
                <a:solidFill>
                  <a:srgbClr val="0000FF"/>
                </a:solidFill>
              </a:rPr>
              <a:t>Data Sources </a:t>
            </a:r>
            <a:endParaRPr lang="en-GB" dirty="0">
              <a:solidFill>
                <a:srgbClr val="0000FF"/>
              </a:solidFill>
            </a:endParaRPr>
          </a:p>
        </p:txBody>
      </p:sp>
      <p:sp>
        <p:nvSpPr>
          <p:cNvPr id="3" name="Content Placeholder 2"/>
          <p:cNvSpPr>
            <a:spLocks noGrp="1"/>
          </p:cNvSpPr>
          <p:nvPr>
            <p:ph idx="1"/>
          </p:nvPr>
        </p:nvSpPr>
        <p:spPr>
          <a:xfrm>
            <a:off x="628587" y="1600188"/>
            <a:ext cx="8548255" cy="4800601"/>
          </a:xfrm>
        </p:spPr>
        <p:txBody>
          <a:bodyPr>
            <a:normAutofit/>
          </a:bodyPr>
          <a:lstStyle/>
          <a:p>
            <a:r>
              <a:rPr lang="en-GB" dirty="0" smtClean="0"/>
              <a:t>Population &amp; housing censuses main source for data on disability</a:t>
            </a:r>
          </a:p>
          <a:p>
            <a:r>
              <a:rPr lang="en-GB" dirty="0" smtClean="0"/>
              <a:t>Observed differences by region in use of household surveys as source of data on disability</a:t>
            </a:r>
          </a:p>
          <a:p>
            <a:pPr lvl="1"/>
            <a:r>
              <a:rPr lang="en-GB" sz="1750" dirty="0"/>
              <a:t>G</a:t>
            </a:r>
            <a:r>
              <a:rPr lang="en-GB" sz="1750" dirty="0" smtClean="0"/>
              <a:t>eneral </a:t>
            </a:r>
            <a:r>
              <a:rPr lang="en-GB" sz="1750" dirty="0"/>
              <a:t>lack of comparability between questions asked in the census and the survey </a:t>
            </a:r>
            <a:endParaRPr lang="en-GB" sz="1750" dirty="0" smtClean="0"/>
          </a:p>
          <a:p>
            <a:pPr lvl="1"/>
            <a:r>
              <a:rPr lang="en-GB" sz="1750" dirty="0" smtClean="0"/>
              <a:t>SIDS </a:t>
            </a:r>
            <a:r>
              <a:rPr lang="en-GB" sz="1750" dirty="0"/>
              <a:t>challenged in </a:t>
            </a:r>
            <a:r>
              <a:rPr lang="en-GB" sz="1750" dirty="0" smtClean="0"/>
              <a:t>use </a:t>
            </a:r>
            <a:r>
              <a:rPr lang="en-GB" sz="1750" dirty="0"/>
              <a:t>of sample surveys to collect data on disability </a:t>
            </a:r>
            <a:endParaRPr lang="en-GB" sz="1750" dirty="0" smtClean="0"/>
          </a:p>
          <a:p>
            <a:pPr lvl="2"/>
            <a:r>
              <a:rPr lang="en-GB" sz="1550" dirty="0"/>
              <a:t>S</a:t>
            </a:r>
            <a:r>
              <a:rPr lang="en-GB" sz="1550" dirty="0" smtClean="0"/>
              <a:t>mall </a:t>
            </a:r>
            <a:r>
              <a:rPr lang="en-GB" sz="1550" dirty="0"/>
              <a:t>population bases </a:t>
            </a:r>
            <a:r>
              <a:rPr lang="en-GB" sz="1550" dirty="0" smtClean="0"/>
              <a:t>coupled with small </a:t>
            </a:r>
            <a:r>
              <a:rPr lang="en-GB" sz="1550" dirty="0"/>
              <a:t>numbers of identified persons with </a:t>
            </a:r>
            <a:r>
              <a:rPr lang="en-GB" sz="1550" dirty="0" smtClean="0"/>
              <a:t>disabilities</a:t>
            </a:r>
          </a:p>
          <a:p>
            <a:pPr lvl="2"/>
            <a:r>
              <a:rPr lang="en-GB" sz="1550" dirty="0" smtClean="0"/>
              <a:t>Data </a:t>
            </a:r>
            <a:r>
              <a:rPr lang="en-GB" sz="1550" dirty="0" err="1" smtClean="0"/>
              <a:t>dissagregated</a:t>
            </a:r>
            <a:r>
              <a:rPr lang="en-GB" sz="1550" dirty="0" smtClean="0"/>
              <a:t> at </a:t>
            </a:r>
            <a:r>
              <a:rPr lang="en-GB" sz="1550" dirty="0" smtClean="0"/>
              <a:t>country or high geographic level</a:t>
            </a:r>
          </a:p>
          <a:p>
            <a:pPr lvl="1"/>
            <a:r>
              <a:rPr lang="en-GB" sz="1750" dirty="0" smtClean="0"/>
              <a:t>Some countries expressed caution on adding </a:t>
            </a:r>
            <a:r>
              <a:rPr lang="en-GB" sz="1750" dirty="0"/>
              <a:t>a disability module to other surveys because not all surveys are appropriately designed for disability measurement </a:t>
            </a:r>
          </a:p>
          <a:p>
            <a:pPr lvl="1"/>
            <a:endParaRPr lang="en-GB" dirty="0" smtClean="0"/>
          </a:p>
          <a:p>
            <a:endParaRPr lang="en-GB" dirty="0" smtClean="0"/>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35078594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80" y="762549"/>
            <a:ext cx="8181864" cy="792162"/>
          </a:xfrm>
        </p:spPr>
        <p:txBody>
          <a:bodyPr>
            <a:normAutofit/>
          </a:bodyPr>
          <a:lstStyle/>
          <a:p>
            <a:r>
              <a:rPr lang="en-US" dirty="0" smtClean="0">
                <a:solidFill>
                  <a:srgbClr val="0000FF"/>
                </a:solidFill>
              </a:rPr>
              <a:t>Data Sources </a:t>
            </a:r>
            <a:endParaRPr lang="en-GB" dirty="0">
              <a:solidFill>
                <a:srgbClr val="0000FF"/>
              </a:solidFill>
            </a:endParaRPr>
          </a:p>
        </p:txBody>
      </p:sp>
      <p:sp>
        <p:nvSpPr>
          <p:cNvPr id="3" name="Content Placeholder 2"/>
          <p:cNvSpPr>
            <a:spLocks noGrp="1"/>
          </p:cNvSpPr>
          <p:nvPr>
            <p:ph idx="1"/>
          </p:nvPr>
        </p:nvSpPr>
        <p:spPr>
          <a:xfrm>
            <a:off x="628587" y="1600188"/>
            <a:ext cx="8548255" cy="4800601"/>
          </a:xfrm>
        </p:spPr>
        <p:txBody>
          <a:bodyPr>
            <a:normAutofit/>
          </a:bodyPr>
          <a:lstStyle/>
          <a:p>
            <a:r>
              <a:rPr lang="en-GB" sz="2100" dirty="0" smtClean="0"/>
              <a:t>Administrative</a:t>
            </a:r>
            <a:r>
              <a:rPr lang="en-GB" dirty="0" smtClean="0"/>
              <a:t> data sources</a:t>
            </a:r>
          </a:p>
          <a:p>
            <a:pPr lvl="1"/>
            <a:r>
              <a:rPr lang="en-GB" dirty="0"/>
              <a:t>F</a:t>
            </a:r>
            <a:r>
              <a:rPr lang="en-GB" dirty="0" smtClean="0"/>
              <a:t>ragmentation </a:t>
            </a:r>
            <a:r>
              <a:rPr lang="en-GB" dirty="0"/>
              <a:t>of </a:t>
            </a:r>
            <a:r>
              <a:rPr lang="en-GB" dirty="0" smtClean="0"/>
              <a:t>sources </a:t>
            </a:r>
            <a:r>
              <a:rPr lang="en-GB" dirty="0"/>
              <a:t>with a lack of linkage and harmonization of their </a:t>
            </a:r>
            <a:r>
              <a:rPr lang="en-GB" dirty="0" smtClean="0"/>
              <a:t>content</a:t>
            </a:r>
          </a:p>
          <a:p>
            <a:pPr lvl="1"/>
            <a:r>
              <a:rPr lang="en-GB" dirty="0"/>
              <a:t>C</a:t>
            </a:r>
            <a:r>
              <a:rPr lang="en-GB" dirty="0" smtClean="0"/>
              <a:t>overage </a:t>
            </a:r>
            <a:r>
              <a:rPr lang="en-GB" dirty="0"/>
              <a:t>of administrative sources may be limited to a particular population of interest </a:t>
            </a:r>
            <a:endParaRPr lang="en-GB" dirty="0" smtClean="0"/>
          </a:p>
          <a:p>
            <a:pPr lvl="1"/>
            <a:r>
              <a:rPr lang="en-GB" dirty="0" smtClean="0"/>
              <a:t>Recognition </a:t>
            </a:r>
            <a:r>
              <a:rPr lang="en-US" dirty="0" smtClean="0"/>
              <a:t>that </a:t>
            </a:r>
            <a:r>
              <a:rPr lang="en-US" dirty="0"/>
              <a:t>this source of data on disability should be strengthened and exploited</a:t>
            </a:r>
            <a:r>
              <a:rPr lang="en-GB" dirty="0"/>
              <a:t> </a:t>
            </a:r>
            <a:endParaRPr lang="en-GB" dirty="0" smtClean="0"/>
          </a:p>
          <a:p>
            <a:pPr lvl="1"/>
            <a:endParaRPr lang="en-GB" dirty="0" smtClean="0"/>
          </a:p>
          <a:p>
            <a:endParaRPr lang="en-GB" dirty="0" smtClean="0"/>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120758341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80" y="726820"/>
            <a:ext cx="8181864" cy="792162"/>
          </a:xfrm>
        </p:spPr>
        <p:txBody>
          <a:bodyPr>
            <a:normAutofit/>
          </a:bodyPr>
          <a:lstStyle/>
          <a:p>
            <a:r>
              <a:rPr lang="en-US" dirty="0" smtClean="0">
                <a:solidFill>
                  <a:srgbClr val="0000FF"/>
                </a:solidFill>
              </a:rPr>
              <a:t>Data for SDGs Monitoring</a:t>
            </a:r>
            <a:endParaRPr lang="en-GB" dirty="0">
              <a:solidFill>
                <a:srgbClr val="0000FF"/>
              </a:solidFill>
            </a:endParaRPr>
          </a:p>
        </p:txBody>
      </p:sp>
      <p:sp>
        <p:nvSpPr>
          <p:cNvPr id="3" name="Content Placeholder 2"/>
          <p:cNvSpPr>
            <a:spLocks noGrp="1"/>
          </p:cNvSpPr>
          <p:nvPr>
            <p:ph idx="1"/>
          </p:nvPr>
        </p:nvSpPr>
        <p:spPr>
          <a:xfrm>
            <a:off x="457199" y="1654601"/>
            <a:ext cx="8548255" cy="4800601"/>
          </a:xfrm>
        </p:spPr>
        <p:txBody>
          <a:bodyPr>
            <a:normAutofit/>
          </a:bodyPr>
          <a:lstStyle/>
          <a:p>
            <a:pPr marL="719138" indent="-539750"/>
            <a:r>
              <a:rPr lang="en-GB" sz="1800" dirty="0" smtClean="0"/>
              <a:t>Recognition that </a:t>
            </a:r>
            <a:r>
              <a:rPr lang="en-GB" sz="1800" dirty="0"/>
              <a:t>to fulfil new SDGs indicators </a:t>
            </a:r>
            <a:r>
              <a:rPr lang="en-GB" sz="1800" dirty="0" smtClean="0"/>
              <a:t>requirements on </a:t>
            </a:r>
            <a:r>
              <a:rPr lang="en-GB" sz="1800" dirty="0"/>
              <a:t>the status of persons with </a:t>
            </a:r>
            <a:r>
              <a:rPr lang="en-GB" sz="1800" dirty="0" smtClean="0"/>
              <a:t>disabilities, </a:t>
            </a:r>
            <a:r>
              <a:rPr lang="en-GB" sz="1800" dirty="0"/>
              <a:t>an unprecedented amount of statistics will need to be produced by National Statistical </a:t>
            </a:r>
            <a:r>
              <a:rPr lang="en-GB" sz="1800" dirty="0" smtClean="0"/>
              <a:t>Systems</a:t>
            </a:r>
            <a:endParaRPr lang="en-GB" sz="1800" dirty="0"/>
          </a:p>
          <a:p>
            <a:pPr marL="1157288" lvl="1" indent="-438150"/>
            <a:r>
              <a:rPr lang="en-GB" sz="1600" dirty="0" smtClean="0"/>
              <a:t>Countries </a:t>
            </a:r>
            <a:r>
              <a:rPr lang="en-GB" sz="1600" dirty="0"/>
              <a:t>recognize complementarity of different data sources with their associated strengths and limitations for measuring </a:t>
            </a:r>
            <a:r>
              <a:rPr lang="en-GB" sz="1600" dirty="0" smtClean="0"/>
              <a:t>disability</a:t>
            </a:r>
          </a:p>
          <a:p>
            <a:pPr marL="1157288" lvl="1" indent="-438150"/>
            <a:r>
              <a:rPr lang="en-GB" sz="1600" dirty="0" smtClean="0"/>
              <a:t>Existing </a:t>
            </a:r>
            <a:r>
              <a:rPr lang="en-GB" sz="1600" dirty="0"/>
              <a:t>data collection mechanisms are not adequate to meet the reporting demands for </a:t>
            </a:r>
            <a:r>
              <a:rPr lang="en-GB" sz="1600" dirty="0" smtClean="0"/>
              <a:t>the </a:t>
            </a:r>
            <a:r>
              <a:rPr lang="en-GB" sz="1600" dirty="0"/>
              <a:t>2030 Development Agenda</a:t>
            </a:r>
          </a:p>
          <a:p>
            <a:pPr marL="1157288" lvl="1" indent="-438150"/>
            <a:r>
              <a:rPr lang="en-GB" sz="1600" dirty="0" smtClean="0"/>
              <a:t>Exploitation </a:t>
            </a:r>
            <a:r>
              <a:rPr lang="en-GB" sz="1600" dirty="0"/>
              <a:t>of multiple sources and associated challenges</a:t>
            </a:r>
          </a:p>
          <a:p>
            <a:pPr marL="719138" lvl="1" indent="0">
              <a:buNone/>
            </a:pPr>
            <a:endParaRPr lang="en-GB" sz="600" dirty="0"/>
          </a:p>
          <a:p>
            <a:pPr marL="719138" indent="-438150"/>
            <a:r>
              <a:rPr lang="en-GB" sz="1800" dirty="0"/>
              <a:t>Example of Asia: data </a:t>
            </a:r>
            <a:r>
              <a:rPr lang="en-GB" sz="1800" dirty="0"/>
              <a:t>on disability has increased over the time </a:t>
            </a:r>
            <a:endParaRPr lang="en-GB" sz="1800" dirty="0"/>
          </a:p>
          <a:p>
            <a:pPr marL="1157288" lvl="1" indent="-438150"/>
            <a:r>
              <a:rPr lang="en-GB" sz="1600" dirty="0"/>
              <a:t>S</a:t>
            </a:r>
            <a:r>
              <a:rPr lang="en-GB" sz="1600" dirty="0"/>
              <a:t>till </a:t>
            </a:r>
            <a:r>
              <a:rPr lang="en-GB" sz="1600" dirty="0"/>
              <a:t>gaps in availability of </a:t>
            </a:r>
            <a:r>
              <a:rPr lang="en-GB" sz="1600" dirty="0"/>
              <a:t>data </a:t>
            </a:r>
            <a:r>
              <a:rPr lang="en-GB" sz="1600" dirty="0"/>
              <a:t>especially on disaggregation by </a:t>
            </a:r>
            <a:r>
              <a:rPr lang="en-GB" sz="1600" dirty="0"/>
              <a:t>characteristics of persons with </a:t>
            </a:r>
            <a:r>
              <a:rPr lang="en-GB" sz="1600" dirty="0" smtClean="0"/>
              <a:t>disabilities, e.g., labour statistics</a:t>
            </a:r>
          </a:p>
          <a:p>
            <a:pPr marL="1157288" lvl="1" indent="-438150"/>
            <a:r>
              <a:rPr lang="en-GB" sz="1600" dirty="0"/>
              <a:t>D</a:t>
            </a:r>
            <a:r>
              <a:rPr lang="en-GB" sz="1600" dirty="0" smtClean="0"/>
              <a:t>ifferences </a:t>
            </a:r>
            <a:r>
              <a:rPr lang="en-GB" sz="1600" dirty="0"/>
              <a:t>among </a:t>
            </a:r>
            <a:r>
              <a:rPr lang="en-GB" sz="1600" dirty="0" smtClean="0"/>
              <a:t>countries and variations </a:t>
            </a:r>
            <a:r>
              <a:rPr lang="en-GB" sz="1600" dirty="0"/>
              <a:t>within countries, in the availability of data for the Incheon Strategy indicators </a:t>
            </a:r>
            <a:r>
              <a:rPr lang="en-GB" sz="1600" dirty="0" smtClean="0"/>
              <a:t>on poverty</a:t>
            </a:r>
            <a:r>
              <a:rPr lang="en-GB" sz="1600" dirty="0"/>
              <a:t>, employment, education, accessibility, and </a:t>
            </a:r>
            <a:r>
              <a:rPr lang="en-GB" sz="1600" dirty="0" smtClean="0"/>
              <a:t>health</a:t>
            </a:r>
            <a:endParaRPr lang="en-GB" sz="1600" dirty="0"/>
          </a:p>
          <a:p>
            <a:pPr marL="719138" indent="-438150"/>
            <a:endParaRPr lang="en-GB" dirty="0"/>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40765494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594" y="633240"/>
            <a:ext cx="8181864" cy="792162"/>
          </a:xfrm>
        </p:spPr>
        <p:txBody>
          <a:bodyPr>
            <a:normAutofit/>
          </a:bodyPr>
          <a:lstStyle/>
          <a:p>
            <a:r>
              <a:rPr lang="en-US" dirty="0" smtClean="0">
                <a:solidFill>
                  <a:srgbClr val="0000FF"/>
                </a:solidFill>
              </a:rPr>
              <a:t>Way Forward</a:t>
            </a:r>
            <a:endParaRPr lang="en-GB" dirty="0">
              <a:solidFill>
                <a:srgbClr val="0000FF"/>
              </a:solidFill>
            </a:endParaRPr>
          </a:p>
        </p:txBody>
      </p:sp>
      <p:sp>
        <p:nvSpPr>
          <p:cNvPr id="3" name="Content Placeholder 2"/>
          <p:cNvSpPr>
            <a:spLocks noGrp="1"/>
          </p:cNvSpPr>
          <p:nvPr>
            <p:ph idx="1"/>
          </p:nvPr>
        </p:nvSpPr>
        <p:spPr>
          <a:xfrm>
            <a:off x="457199" y="1589106"/>
            <a:ext cx="8548255" cy="4800601"/>
          </a:xfrm>
        </p:spPr>
        <p:txBody>
          <a:bodyPr>
            <a:normAutofit/>
          </a:bodyPr>
          <a:lstStyle/>
          <a:p>
            <a:pPr marL="573088" indent="-482600"/>
            <a:r>
              <a:rPr lang="en-US" sz="1800" dirty="0">
                <a:solidFill>
                  <a:srgbClr val="000090"/>
                </a:solidFill>
              </a:rPr>
              <a:t>Harmonized approach to data collection</a:t>
            </a:r>
            <a:endParaRPr lang="en-US" sz="1800" dirty="0">
              <a:solidFill>
                <a:srgbClr val="000090"/>
              </a:solidFill>
            </a:endParaRPr>
          </a:p>
          <a:p>
            <a:pPr marL="1144588" lvl="1" indent="-406400"/>
            <a:r>
              <a:rPr lang="en-US" sz="1600" dirty="0" smtClean="0">
                <a:solidFill>
                  <a:srgbClr val="000090"/>
                </a:solidFill>
              </a:rPr>
              <a:t>Use of ICF for standardized terminology and definitions</a:t>
            </a:r>
          </a:p>
          <a:p>
            <a:pPr marL="1144588" lvl="1" indent="-406400"/>
            <a:r>
              <a:rPr lang="en-US" sz="1600" dirty="0" smtClean="0">
                <a:solidFill>
                  <a:srgbClr val="000090"/>
                </a:solidFill>
              </a:rPr>
              <a:t>Washington Group approach (for and against)</a:t>
            </a:r>
          </a:p>
          <a:p>
            <a:pPr marL="1144588" lvl="1" indent="-406400"/>
            <a:endParaRPr lang="en-GB" sz="400" dirty="0" smtClean="0">
              <a:solidFill>
                <a:srgbClr val="000090"/>
              </a:solidFill>
            </a:endParaRPr>
          </a:p>
          <a:p>
            <a:pPr marL="573088" indent="-482600"/>
            <a:r>
              <a:rPr lang="en-US" sz="1800" dirty="0">
                <a:solidFill>
                  <a:srgbClr val="000090"/>
                </a:solidFill>
              </a:rPr>
              <a:t>Guidelines</a:t>
            </a:r>
          </a:p>
          <a:p>
            <a:pPr marL="1157288" lvl="1" indent="-419100"/>
            <a:r>
              <a:rPr lang="en-US" sz="1600" dirty="0">
                <a:solidFill>
                  <a:srgbClr val="000090"/>
                </a:solidFill>
              </a:rPr>
              <a:t>Develop </a:t>
            </a:r>
            <a:r>
              <a:rPr lang="en-US" sz="1600" dirty="0">
                <a:solidFill>
                  <a:srgbClr val="000090"/>
                </a:solidFill>
              </a:rPr>
              <a:t>guidelines with harmonized measurement standards for data collection, dissemination and analysis encompassing censuses, surveys and administrative sources</a:t>
            </a:r>
            <a:endParaRPr lang="en-GB" sz="1600" dirty="0">
              <a:solidFill>
                <a:srgbClr val="000090"/>
              </a:solidFill>
            </a:endParaRPr>
          </a:p>
          <a:p>
            <a:endParaRPr lang="en-GB" sz="600" dirty="0" smtClean="0">
              <a:solidFill>
                <a:srgbClr val="000090"/>
              </a:solidFill>
            </a:endParaRPr>
          </a:p>
          <a:p>
            <a:pPr marL="573088" indent="-482600">
              <a:spcBef>
                <a:spcPts val="75"/>
              </a:spcBef>
              <a:buClr>
                <a:srgbClr val="C00000"/>
              </a:buClr>
              <a:defRPr/>
            </a:pPr>
            <a:r>
              <a:rPr lang="en-US" altLang="en-US" sz="1800" dirty="0">
                <a:solidFill>
                  <a:srgbClr val="000090"/>
                </a:solidFill>
              </a:rPr>
              <a:t>Capacity</a:t>
            </a:r>
            <a:r>
              <a:rPr lang="en-US" altLang="en-US" sz="1800" dirty="0">
                <a:solidFill>
                  <a:srgbClr val="000090"/>
                </a:solidFill>
              </a:rPr>
              <a:t> building </a:t>
            </a:r>
            <a:endParaRPr lang="en-US" altLang="en-US" sz="1800" dirty="0" smtClean="0">
              <a:solidFill>
                <a:srgbClr val="000090"/>
              </a:solidFill>
            </a:endParaRPr>
          </a:p>
          <a:p>
            <a:pPr marL="1157288" lvl="1" indent="-419100">
              <a:spcBef>
                <a:spcPts val="75"/>
              </a:spcBef>
              <a:buClr>
                <a:srgbClr val="C00000"/>
              </a:buClr>
              <a:defRPr/>
            </a:pPr>
            <a:r>
              <a:rPr lang="en-US" sz="1600" dirty="0">
                <a:solidFill>
                  <a:srgbClr val="000090"/>
                </a:solidFill>
                <a:ea typeface="+mn-ea"/>
                <a:cs typeface="+mn-cs"/>
              </a:rPr>
              <a:t>E</a:t>
            </a:r>
            <a:r>
              <a:rPr lang="en-US" sz="1600" dirty="0">
                <a:solidFill>
                  <a:srgbClr val="000090"/>
                </a:solidFill>
                <a:ea typeface="+mn-ea"/>
                <a:cs typeface="+mn-cs"/>
              </a:rPr>
              <a:t>nhance </a:t>
            </a:r>
            <a:r>
              <a:rPr lang="en-US" sz="1600" dirty="0">
                <a:solidFill>
                  <a:srgbClr val="000090"/>
                </a:solidFill>
                <a:ea typeface="+mn-ea"/>
                <a:cs typeface="+mn-cs"/>
              </a:rPr>
              <a:t>the capacity of national offices through appropriate </a:t>
            </a:r>
            <a:r>
              <a:rPr lang="en-US" sz="1600" dirty="0" smtClean="0">
                <a:solidFill>
                  <a:srgbClr val="000090"/>
                </a:solidFill>
                <a:ea typeface="+mn-ea"/>
                <a:cs typeface="+mn-cs"/>
              </a:rPr>
              <a:t>training</a:t>
            </a:r>
          </a:p>
          <a:p>
            <a:pPr marL="1157288" lvl="1" indent="-419100">
              <a:spcBef>
                <a:spcPts val="75"/>
              </a:spcBef>
              <a:buClr>
                <a:srgbClr val="C00000"/>
              </a:buClr>
              <a:defRPr/>
            </a:pPr>
            <a:r>
              <a:rPr lang="en-US" sz="1600" dirty="0">
                <a:solidFill>
                  <a:srgbClr val="000090"/>
                </a:solidFill>
                <a:ea typeface="+mn-ea"/>
                <a:cs typeface="+mn-cs"/>
              </a:rPr>
              <a:t>T</a:t>
            </a:r>
            <a:r>
              <a:rPr lang="en-US" sz="1600" dirty="0" smtClean="0">
                <a:solidFill>
                  <a:srgbClr val="000090"/>
                </a:solidFill>
                <a:ea typeface="+mn-ea"/>
                <a:cs typeface="+mn-cs"/>
              </a:rPr>
              <a:t>echnical </a:t>
            </a:r>
            <a:r>
              <a:rPr lang="en-US" sz="1600" dirty="0">
                <a:solidFill>
                  <a:srgbClr val="000090"/>
                </a:solidFill>
                <a:ea typeface="+mn-ea"/>
                <a:cs typeface="+mn-cs"/>
              </a:rPr>
              <a:t>assistance in data collection, analysis and dissemination </a:t>
            </a:r>
            <a:endParaRPr lang="en-US" sz="1600" dirty="0">
              <a:solidFill>
                <a:srgbClr val="000090"/>
              </a:solidFill>
              <a:ea typeface="+mn-ea"/>
              <a:cs typeface="+mn-cs"/>
            </a:endParaRPr>
          </a:p>
          <a:p>
            <a:pPr marL="1157288" lvl="1" indent="-419100">
              <a:spcBef>
                <a:spcPts val="75"/>
              </a:spcBef>
              <a:buClr>
                <a:srgbClr val="C00000"/>
              </a:buClr>
              <a:defRPr/>
            </a:pPr>
            <a:r>
              <a:rPr lang="en-US" sz="1600" dirty="0" smtClean="0">
                <a:solidFill>
                  <a:srgbClr val="000090"/>
                </a:solidFill>
                <a:ea typeface="+mn-ea"/>
                <a:cs typeface="+mn-cs"/>
              </a:rPr>
              <a:t>Strengthen </a:t>
            </a:r>
            <a:r>
              <a:rPr lang="en-US" sz="1600" dirty="0">
                <a:solidFill>
                  <a:srgbClr val="000090"/>
                </a:solidFill>
                <a:ea typeface="+mn-ea"/>
                <a:cs typeface="+mn-cs"/>
              </a:rPr>
              <a:t>communication between national and international stakeholders </a:t>
            </a:r>
            <a:r>
              <a:rPr lang="en-US" sz="1600" dirty="0" smtClean="0">
                <a:solidFill>
                  <a:srgbClr val="000090"/>
                </a:solidFill>
                <a:ea typeface="+mn-ea"/>
                <a:cs typeface="+mn-cs"/>
              </a:rPr>
              <a:t>to </a:t>
            </a:r>
            <a:r>
              <a:rPr lang="en-US" sz="1600" dirty="0">
                <a:solidFill>
                  <a:srgbClr val="000090"/>
                </a:solidFill>
                <a:ea typeface="+mn-ea"/>
                <a:cs typeface="+mn-cs"/>
              </a:rPr>
              <a:t>identify </a:t>
            </a:r>
            <a:r>
              <a:rPr lang="en-US" sz="1600" dirty="0" smtClean="0">
                <a:solidFill>
                  <a:srgbClr val="000090"/>
                </a:solidFill>
                <a:ea typeface="+mn-ea"/>
                <a:cs typeface="+mn-cs"/>
              </a:rPr>
              <a:t>needs for and how to implement training </a:t>
            </a:r>
          </a:p>
          <a:p>
            <a:pPr marL="1157288" lvl="1" indent="-419100">
              <a:spcBef>
                <a:spcPts val="75"/>
              </a:spcBef>
              <a:buClr>
                <a:srgbClr val="C00000"/>
              </a:buClr>
              <a:defRPr/>
            </a:pPr>
            <a:endParaRPr lang="en-US" sz="800" dirty="0" smtClean="0">
              <a:solidFill>
                <a:srgbClr val="000090"/>
              </a:solidFill>
              <a:ea typeface="+mn-ea"/>
              <a:cs typeface="+mn-cs"/>
            </a:endParaRPr>
          </a:p>
          <a:p>
            <a:pPr marL="628650" indent="-517525">
              <a:spcBef>
                <a:spcPts val="75"/>
              </a:spcBef>
              <a:buClr>
                <a:srgbClr val="C00000"/>
              </a:buClr>
              <a:defRPr/>
            </a:pPr>
            <a:r>
              <a:rPr lang="en-US" sz="1800" dirty="0" smtClean="0">
                <a:solidFill>
                  <a:srgbClr val="000090"/>
                </a:solidFill>
              </a:rPr>
              <a:t>Strengthening administrative datasets through harmonization and coordination with other sources</a:t>
            </a:r>
            <a:endParaRPr lang="en-US" sz="1800" dirty="0">
              <a:solidFill>
                <a:srgbClr val="000090"/>
              </a:solidFill>
            </a:endParaRPr>
          </a:p>
        </p:txBody>
      </p:sp>
    </p:spTree>
    <p:extLst>
      <p:ext uri="{BB962C8B-B14F-4D97-AF65-F5344CB8AC3E}">
        <p14:creationId xmlns:p14="http://schemas.microsoft.com/office/powerpoint/2010/main" val="241545331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594" y="762549"/>
            <a:ext cx="8181864" cy="792162"/>
          </a:xfrm>
        </p:spPr>
        <p:txBody>
          <a:bodyPr>
            <a:normAutofit/>
          </a:bodyPr>
          <a:lstStyle/>
          <a:p>
            <a:r>
              <a:rPr lang="en-US" dirty="0" smtClean="0">
                <a:solidFill>
                  <a:srgbClr val="0000FF"/>
                </a:solidFill>
              </a:rPr>
              <a:t>Way Forward</a:t>
            </a:r>
            <a:endParaRPr lang="en-GB" dirty="0">
              <a:solidFill>
                <a:srgbClr val="0000FF"/>
              </a:solidFill>
            </a:endParaRPr>
          </a:p>
        </p:txBody>
      </p:sp>
      <p:sp>
        <p:nvSpPr>
          <p:cNvPr id="3" name="Content Placeholder 2"/>
          <p:cNvSpPr>
            <a:spLocks noGrp="1"/>
          </p:cNvSpPr>
          <p:nvPr>
            <p:ph idx="1"/>
          </p:nvPr>
        </p:nvSpPr>
        <p:spPr>
          <a:xfrm>
            <a:off x="457199" y="1690707"/>
            <a:ext cx="8548255" cy="4800601"/>
          </a:xfrm>
        </p:spPr>
        <p:txBody>
          <a:bodyPr>
            <a:normAutofit/>
          </a:bodyPr>
          <a:lstStyle/>
          <a:p>
            <a:pPr marL="714375" indent="-623888"/>
            <a:r>
              <a:rPr lang="en-US" sz="2100" dirty="0">
                <a:solidFill>
                  <a:srgbClr val="FF0000"/>
                </a:solidFill>
              </a:rPr>
              <a:t>Data collection </a:t>
            </a:r>
            <a:r>
              <a:rPr lang="en-US" sz="2100" dirty="0">
                <a:solidFill>
                  <a:srgbClr val="000090"/>
                </a:solidFill>
              </a:rPr>
              <a:t>(statistics and metadata) – in collaboration with regional organizations, mainly UN Regional Commissions</a:t>
            </a:r>
          </a:p>
          <a:p>
            <a:endParaRPr lang="en-GB" sz="1000" dirty="0" smtClean="0">
              <a:solidFill>
                <a:srgbClr val="000090"/>
              </a:solidFill>
            </a:endParaRPr>
          </a:p>
          <a:p>
            <a:pPr marL="719138" indent="-628650"/>
            <a:r>
              <a:rPr lang="en-GB" sz="2100" dirty="0" smtClean="0">
                <a:solidFill>
                  <a:srgbClr val="000090"/>
                </a:solidFill>
              </a:rPr>
              <a:t>Outcome </a:t>
            </a:r>
            <a:r>
              <a:rPr lang="en-GB" sz="2100" dirty="0">
                <a:solidFill>
                  <a:srgbClr val="000090"/>
                </a:solidFill>
              </a:rPr>
              <a:t>of regional meetings and analysis of information on country practices to feed into more detailed technical and operational </a:t>
            </a:r>
            <a:r>
              <a:rPr lang="en-GB" sz="2100" dirty="0">
                <a:solidFill>
                  <a:srgbClr val="FF0000"/>
                </a:solidFill>
              </a:rPr>
              <a:t>international guidelines </a:t>
            </a:r>
            <a:r>
              <a:rPr lang="en-GB" sz="2100" dirty="0">
                <a:solidFill>
                  <a:srgbClr val="000090"/>
                </a:solidFill>
              </a:rPr>
              <a:t>on the measurement of </a:t>
            </a:r>
            <a:r>
              <a:rPr lang="en-GB" sz="2100" dirty="0" smtClean="0">
                <a:solidFill>
                  <a:srgbClr val="000090"/>
                </a:solidFill>
              </a:rPr>
              <a:t>disability</a:t>
            </a:r>
          </a:p>
          <a:p>
            <a:endParaRPr lang="en-GB" sz="800" dirty="0" smtClean="0">
              <a:solidFill>
                <a:srgbClr val="000090"/>
              </a:solidFill>
            </a:endParaRPr>
          </a:p>
          <a:p>
            <a:pPr marL="719138" indent="-628650">
              <a:spcBef>
                <a:spcPts val="75"/>
              </a:spcBef>
              <a:buClr>
                <a:srgbClr val="C00000"/>
              </a:buClr>
              <a:defRPr/>
            </a:pPr>
            <a:r>
              <a:rPr lang="en-US" altLang="en-US" sz="2100" dirty="0">
                <a:solidFill>
                  <a:srgbClr val="FF0000"/>
                </a:solidFill>
                <a:cs typeface="Arial" charset="0"/>
              </a:rPr>
              <a:t>Capacity building</a:t>
            </a:r>
            <a:r>
              <a:rPr lang="en-US" altLang="en-US" dirty="0">
                <a:solidFill>
                  <a:srgbClr val="FF0000"/>
                </a:solidFill>
                <a:cs typeface="Arial" charset="0"/>
              </a:rPr>
              <a:t> </a:t>
            </a:r>
          </a:p>
          <a:p>
            <a:pPr marL="1077913" lvl="1" indent="-358775">
              <a:spcBef>
                <a:spcPts val="75"/>
              </a:spcBef>
              <a:buClr>
                <a:srgbClr val="C00000"/>
              </a:buClr>
              <a:buFont typeface="Courier New" panose="02070309020205020404" pitchFamily="49" charset="0"/>
              <a:buChar char="o"/>
              <a:defRPr/>
            </a:pPr>
            <a:r>
              <a:rPr lang="en-US" altLang="en-US" sz="1900" dirty="0">
                <a:solidFill>
                  <a:srgbClr val="000090"/>
                </a:solidFill>
                <a:cs typeface="Arial" charset="0"/>
              </a:rPr>
              <a:t>Training workshops</a:t>
            </a:r>
          </a:p>
          <a:p>
            <a:pPr marL="1077913" lvl="1" indent="-358775">
              <a:spcBef>
                <a:spcPts val="75"/>
              </a:spcBef>
              <a:buClr>
                <a:srgbClr val="C00000"/>
              </a:buClr>
              <a:buFont typeface="Courier New" panose="02070309020205020404" pitchFamily="49" charset="0"/>
              <a:buChar char="o"/>
              <a:defRPr/>
            </a:pPr>
            <a:r>
              <a:rPr lang="en-US" altLang="en-US" sz="1900" dirty="0">
                <a:solidFill>
                  <a:srgbClr val="000090"/>
                </a:solidFill>
                <a:cs typeface="Arial" charset="0"/>
              </a:rPr>
              <a:t>Direct assistance to countries</a:t>
            </a:r>
          </a:p>
          <a:p>
            <a:pPr marL="1077913" lvl="1" indent="-358775">
              <a:spcBef>
                <a:spcPts val="75"/>
              </a:spcBef>
              <a:buClr>
                <a:srgbClr val="C00000"/>
              </a:buClr>
              <a:buFont typeface="Courier New" panose="02070309020205020404" pitchFamily="49" charset="0"/>
              <a:buChar char="o"/>
              <a:defRPr/>
            </a:pPr>
            <a:r>
              <a:rPr lang="en-US" altLang="en-US" sz="1900" dirty="0">
                <a:solidFill>
                  <a:srgbClr val="000090"/>
                </a:solidFill>
                <a:cs typeface="Arial" charset="0"/>
              </a:rPr>
              <a:t>Fostering South-South cooperation</a:t>
            </a:r>
          </a:p>
          <a:p>
            <a:pPr marL="1077913" lvl="1" indent="-358775">
              <a:spcBef>
                <a:spcPts val="75"/>
              </a:spcBef>
              <a:buClr>
                <a:srgbClr val="C00000"/>
              </a:buClr>
              <a:buFont typeface="Courier New" panose="02070309020205020404" pitchFamily="49" charset="0"/>
              <a:buChar char="o"/>
              <a:defRPr/>
            </a:pPr>
            <a:r>
              <a:rPr lang="en-US" altLang="en-US" sz="1900" dirty="0">
                <a:solidFill>
                  <a:srgbClr val="000090"/>
                </a:solidFill>
                <a:cs typeface="Arial" charset="0"/>
              </a:rPr>
              <a:t>Use of censuses for SDGs monitoring</a:t>
            </a: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235985219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594" y="762549"/>
            <a:ext cx="8181864" cy="792162"/>
          </a:xfrm>
        </p:spPr>
        <p:txBody>
          <a:bodyPr>
            <a:normAutofit/>
          </a:bodyPr>
          <a:lstStyle/>
          <a:p>
            <a:r>
              <a:rPr lang="en-US" dirty="0" smtClean="0">
                <a:solidFill>
                  <a:srgbClr val="0000FF"/>
                </a:solidFill>
              </a:rPr>
              <a:t>Way Forward</a:t>
            </a:r>
            <a:endParaRPr lang="en-GB" dirty="0">
              <a:solidFill>
                <a:srgbClr val="0000FF"/>
              </a:solidFill>
            </a:endParaRPr>
          </a:p>
        </p:txBody>
      </p:sp>
      <p:sp>
        <p:nvSpPr>
          <p:cNvPr id="3" name="Content Placeholder 2"/>
          <p:cNvSpPr>
            <a:spLocks noGrp="1"/>
          </p:cNvSpPr>
          <p:nvPr>
            <p:ph idx="1"/>
          </p:nvPr>
        </p:nvSpPr>
        <p:spPr>
          <a:xfrm>
            <a:off x="457199" y="1579870"/>
            <a:ext cx="8548255" cy="4800601"/>
          </a:xfrm>
        </p:spPr>
        <p:txBody>
          <a:bodyPr>
            <a:normAutofit/>
          </a:bodyPr>
          <a:lstStyle/>
          <a:p>
            <a:endParaRPr lang="en-GB" sz="800" dirty="0" smtClean="0">
              <a:solidFill>
                <a:srgbClr val="000090"/>
              </a:solidFill>
            </a:endParaRPr>
          </a:p>
          <a:p>
            <a:pPr marL="714375" indent="-623888"/>
            <a:r>
              <a:rPr lang="en-US" sz="2100" dirty="0">
                <a:solidFill>
                  <a:srgbClr val="000090"/>
                </a:solidFill>
              </a:rPr>
              <a:t>UNSD </a:t>
            </a:r>
            <a:r>
              <a:rPr lang="en-US" sz="2100" dirty="0" smtClean="0">
                <a:solidFill>
                  <a:srgbClr val="000090"/>
                </a:solidFill>
              </a:rPr>
              <a:t>aims at </a:t>
            </a:r>
            <a:r>
              <a:rPr lang="en-US" sz="2100" dirty="0">
                <a:solidFill>
                  <a:srgbClr val="000090"/>
                </a:solidFill>
              </a:rPr>
              <a:t>improving </a:t>
            </a:r>
            <a:r>
              <a:rPr lang="en-US" sz="2100" dirty="0">
                <a:solidFill>
                  <a:srgbClr val="FF0000"/>
                </a:solidFill>
              </a:rPr>
              <a:t>coordination</a:t>
            </a:r>
            <a:r>
              <a:rPr lang="en-US" sz="2100" dirty="0">
                <a:solidFill>
                  <a:srgbClr val="000090"/>
                </a:solidFill>
              </a:rPr>
              <a:t> among agencies working on </a:t>
            </a:r>
            <a:r>
              <a:rPr lang="en-US" sz="2100" dirty="0" smtClean="0">
                <a:solidFill>
                  <a:srgbClr val="000090"/>
                </a:solidFill>
              </a:rPr>
              <a:t>development of disability measures, </a:t>
            </a:r>
            <a:r>
              <a:rPr lang="en-US" sz="2100" dirty="0">
                <a:solidFill>
                  <a:srgbClr val="000090"/>
                </a:solidFill>
              </a:rPr>
              <a:t>through an inter-agency and expert group on disability statistics, to be established by the UN Statistical Commission</a:t>
            </a:r>
            <a:r>
              <a:rPr lang="en-GB" sz="2100" dirty="0">
                <a:solidFill>
                  <a:srgbClr val="000090"/>
                </a:solidFill>
              </a:rPr>
              <a:t> </a:t>
            </a: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156077012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872" y="1068109"/>
            <a:ext cx="8214771" cy="792162"/>
          </a:xfrm>
        </p:spPr>
        <p:txBody>
          <a:bodyPr>
            <a:noAutofit/>
          </a:bodyPr>
          <a:lstStyle/>
          <a:p>
            <a:r>
              <a:rPr lang="en-US" sz="2400" dirty="0">
                <a:solidFill>
                  <a:srgbClr val="0000FF"/>
                </a:solidFill>
              </a:rPr>
              <a:t>New opportunities for disability statistics and measurement</a:t>
            </a:r>
            <a:r>
              <a:rPr lang="en-GB" sz="2700" dirty="0" smtClean="0">
                <a:solidFill>
                  <a:srgbClr val="0000FF"/>
                </a:solidFill>
              </a:rPr>
              <a:t/>
            </a:r>
            <a:br>
              <a:rPr lang="en-GB" sz="2700" dirty="0" smtClean="0">
                <a:solidFill>
                  <a:srgbClr val="0000FF"/>
                </a:solidFill>
              </a:rPr>
            </a:br>
            <a:endParaRPr lang="en-GB" sz="2700" dirty="0">
              <a:solidFill>
                <a:srgbClr val="0000FF"/>
              </a:solidFill>
            </a:endParaRPr>
          </a:p>
        </p:txBody>
      </p:sp>
      <p:sp>
        <p:nvSpPr>
          <p:cNvPr id="3" name="Content Placeholder 2"/>
          <p:cNvSpPr>
            <a:spLocks noGrp="1"/>
          </p:cNvSpPr>
          <p:nvPr>
            <p:ph idx="1"/>
          </p:nvPr>
        </p:nvSpPr>
        <p:spPr>
          <a:xfrm>
            <a:off x="457200" y="1464190"/>
            <a:ext cx="8229600" cy="4800601"/>
          </a:xfrm>
        </p:spPr>
        <p:txBody>
          <a:bodyPr>
            <a:normAutofit/>
          </a:bodyPr>
          <a:lstStyle/>
          <a:p>
            <a:pPr marL="0" indent="0">
              <a:buNone/>
            </a:pPr>
            <a:endParaRPr lang="en-US" sz="1000" dirty="0" smtClean="0">
              <a:solidFill>
                <a:srgbClr val="000090"/>
              </a:solidFill>
            </a:endParaRPr>
          </a:p>
          <a:p>
            <a:pPr marL="719138" lvl="1" indent="-534988">
              <a:buFont typeface="Wingdings" charset="2"/>
              <a:buChar char="q"/>
            </a:pPr>
            <a:r>
              <a:rPr lang="en-GB" sz="2200" dirty="0">
                <a:solidFill>
                  <a:srgbClr val="000090"/>
                </a:solidFill>
                <a:ea typeface="+mn-ea"/>
                <a:cs typeface="+mn-cs"/>
              </a:rPr>
              <a:t>2020 World PHC Programme recognizes population and housing censuses as source of data designed to generate valuable statistics and indicators for assessing the situation of various special population groups, such as persons with </a:t>
            </a:r>
            <a:r>
              <a:rPr lang="en-GB" sz="2200" dirty="0" smtClean="0">
                <a:solidFill>
                  <a:srgbClr val="000090"/>
                </a:solidFill>
                <a:ea typeface="+mn-ea"/>
                <a:cs typeface="+mn-cs"/>
              </a:rPr>
              <a:t>disabilities (ECOSOC Res. </a:t>
            </a:r>
            <a:r>
              <a:rPr lang="en-GB" sz="2200" dirty="0" smtClean="0">
                <a:solidFill>
                  <a:srgbClr val="000090"/>
                </a:solidFill>
              </a:rPr>
              <a:t>E/RES/2015/10</a:t>
            </a:r>
            <a:r>
              <a:rPr lang="en-GB" sz="2200" dirty="0" smtClean="0">
                <a:solidFill>
                  <a:srgbClr val="000090"/>
                </a:solidFill>
                <a:ea typeface="+mn-ea"/>
                <a:cs typeface="+mn-cs"/>
              </a:rPr>
              <a:t>)</a:t>
            </a:r>
            <a:endParaRPr lang="en-GB" sz="2200" dirty="0">
              <a:solidFill>
                <a:srgbClr val="000090"/>
              </a:solidFill>
              <a:ea typeface="+mn-ea"/>
              <a:cs typeface="+mn-cs"/>
            </a:endParaRPr>
          </a:p>
          <a:p>
            <a:pPr marL="719138" lvl="1" indent="-534988">
              <a:buFont typeface="Wingdings" charset="2"/>
              <a:buChar char="q"/>
            </a:pPr>
            <a:endParaRPr lang="en-GB" sz="600" dirty="0">
              <a:solidFill>
                <a:srgbClr val="000090"/>
              </a:solidFill>
              <a:ea typeface="+mn-ea"/>
              <a:cs typeface="+mn-cs"/>
            </a:endParaRPr>
          </a:p>
          <a:p>
            <a:pPr marL="725488" lvl="1" indent="-541338" defTabSz="635000">
              <a:buFont typeface="Wingdings" charset="2"/>
              <a:buChar char="q"/>
            </a:pPr>
            <a:r>
              <a:rPr lang="en-GB" sz="2200" dirty="0">
                <a:solidFill>
                  <a:srgbClr val="000090"/>
                </a:solidFill>
                <a:ea typeface="+mn-ea"/>
                <a:cs typeface="+mn-cs"/>
              </a:rPr>
              <a:t>2030 Agenda for Sustainable Development </a:t>
            </a:r>
          </a:p>
          <a:p>
            <a:pPr marL="1071563" lvl="2" indent="-352425">
              <a:buFont typeface="Courier New"/>
              <a:buChar char="o"/>
            </a:pPr>
            <a:r>
              <a:rPr lang="en-GB" sz="1750" dirty="0" smtClean="0">
                <a:solidFill>
                  <a:srgbClr val="000090"/>
                </a:solidFill>
                <a:ea typeface="+mn-ea"/>
                <a:cs typeface="+mn-cs"/>
              </a:rPr>
              <a:t>recognizes persons with disabilities as one of the vulnerable peoples and calls for their empowerment</a:t>
            </a:r>
            <a:endParaRPr lang="en-GB" sz="1750" dirty="0">
              <a:solidFill>
                <a:srgbClr val="000090"/>
              </a:solidFill>
              <a:ea typeface="+mn-ea"/>
              <a:cs typeface="+mn-cs"/>
            </a:endParaRPr>
          </a:p>
          <a:p>
            <a:pPr marL="1071563" lvl="2" indent="-352425">
              <a:buFont typeface="Courier New"/>
              <a:buChar char="o"/>
            </a:pPr>
            <a:r>
              <a:rPr lang="en-GB" sz="1750" dirty="0">
                <a:solidFill>
                  <a:srgbClr val="000090"/>
                </a:solidFill>
                <a:ea typeface="+mn-ea"/>
                <a:cs typeface="+mn-cs"/>
              </a:rPr>
              <a:t>commits to enhance  capacity-building  support  to  developing  countries to  increase  availability of high-quality,  timely  and  reliable data  disaggregated  by  disability</a:t>
            </a:r>
            <a:endParaRPr lang="en-US" sz="1750" dirty="0">
              <a:solidFill>
                <a:srgbClr val="000090"/>
              </a:solidFill>
              <a:ea typeface="+mn-ea"/>
              <a:cs typeface="+mn-cs"/>
            </a:endParaRPr>
          </a:p>
          <a:p>
            <a:pPr marL="1071563" lvl="1" indent="-352425">
              <a:buNone/>
            </a:pPr>
            <a:endParaRPr lang="en-US" sz="3000" dirty="0">
              <a:solidFill>
                <a:srgbClr val="404040"/>
              </a:solidFill>
            </a:endParaRPr>
          </a:p>
        </p:txBody>
      </p:sp>
    </p:spTree>
    <p:extLst>
      <p:ext uri="{BB962C8B-B14F-4D97-AF65-F5344CB8AC3E}">
        <p14:creationId xmlns:p14="http://schemas.microsoft.com/office/powerpoint/2010/main" val="164884980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4523" y="1133525"/>
            <a:ext cx="7920485" cy="792162"/>
          </a:xfrm>
        </p:spPr>
        <p:txBody>
          <a:bodyPr>
            <a:noAutofit/>
          </a:bodyPr>
          <a:lstStyle/>
          <a:p>
            <a:r>
              <a:rPr lang="en-US" sz="2400" dirty="0">
                <a:solidFill>
                  <a:srgbClr val="0000FF"/>
                </a:solidFill>
              </a:rPr>
              <a:t>New opportunities for disability statistics and measurement</a:t>
            </a:r>
            <a:r>
              <a:rPr lang="en-GB" sz="2700" dirty="0" smtClean="0">
                <a:solidFill>
                  <a:srgbClr val="0000FF"/>
                </a:solidFill>
              </a:rPr>
              <a:t/>
            </a:r>
            <a:br>
              <a:rPr lang="en-GB" sz="2700" dirty="0" smtClean="0">
                <a:solidFill>
                  <a:srgbClr val="0000FF"/>
                </a:solidFill>
              </a:rPr>
            </a:br>
            <a:endParaRPr lang="en-GB" sz="2700" dirty="0">
              <a:solidFill>
                <a:srgbClr val="0000FF"/>
              </a:solidFill>
            </a:endParaRPr>
          </a:p>
        </p:txBody>
      </p:sp>
      <p:sp>
        <p:nvSpPr>
          <p:cNvPr id="3" name="Content Placeholder 2"/>
          <p:cNvSpPr>
            <a:spLocks noGrp="1"/>
          </p:cNvSpPr>
          <p:nvPr>
            <p:ph idx="1"/>
          </p:nvPr>
        </p:nvSpPr>
        <p:spPr>
          <a:xfrm>
            <a:off x="457199" y="1464190"/>
            <a:ext cx="8354291" cy="4800601"/>
          </a:xfrm>
        </p:spPr>
        <p:txBody>
          <a:bodyPr>
            <a:normAutofit/>
          </a:bodyPr>
          <a:lstStyle/>
          <a:p>
            <a:pPr marL="0" indent="0">
              <a:buNone/>
            </a:pPr>
            <a:endParaRPr lang="en-US" sz="1000" dirty="0" smtClean="0">
              <a:solidFill>
                <a:srgbClr val="000090"/>
              </a:solidFill>
            </a:endParaRPr>
          </a:p>
          <a:p>
            <a:pPr marL="573088" lvl="1" indent="-461963">
              <a:buFont typeface="Wingdings" panose="05000000000000000000" pitchFamily="2" charset="2"/>
              <a:buChar char="q"/>
            </a:pPr>
            <a:r>
              <a:rPr lang="en-US" sz="2400" dirty="0">
                <a:solidFill>
                  <a:srgbClr val="000090"/>
                </a:solidFill>
                <a:ea typeface="+mn-ea"/>
                <a:cs typeface="+mn-cs"/>
              </a:rPr>
              <a:t>SDGs indicators “agreed” upon at 47th Session of UN Statistical Commission - March 2016</a:t>
            </a:r>
          </a:p>
          <a:p>
            <a:pPr marL="969963" lvl="2" indent="-461963">
              <a:buFont typeface="Courier New" panose="02070309020205020404" pitchFamily="49" charset="0"/>
              <a:buChar char="o"/>
            </a:pPr>
            <a:r>
              <a:rPr lang="en-US" sz="2200" dirty="0">
                <a:solidFill>
                  <a:srgbClr val="000090"/>
                </a:solidFill>
                <a:ea typeface="+mn-ea"/>
                <a:cs typeface="+mn-cs"/>
              </a:rPr>
              <a:t>11 indicators specific on disaggregation by disability status</a:t>
            </a:r>
          </a:p>
          <a:p>
            <a:pPr marL="969963" lvl="2" indent="-461963">
              <a:buFont typeface="Courier New" panose="02070309020205020404" pitchFamily="49" charset="0"/>
              <a:buChar char="o"/>
            </a:pPr>
            <a:r>
              <a:rPr lang="en-US" sz="2200" dirty="0">
                <a:solidFill>
                  <a:srgbClr val="000090"/>
                </a:solidFill>
                <a:ea typeface="+mn-ea"/>
                <a:cs typeface="+mn-cs"/>
              </a:rPr>
              <a:t>In addition, indicators’ framework recognizes that “Sustainable Development Goal indicators should be disaggregated, where relevant, by income, sex, age, race, ethnicity, migratory status, </a:t>
            </a:r>
            <a:r>
              <a:rPr lang="en-US" sz="2200" b="1" dirty="0">
                <a:solidFill>
                  <a:srgbClr val="FF0000"/>
                </a:solidFill>
                <a:ea typeface="+mn-ea"/>
                <a:cs typeface="+mn-cs"/>
              </a:rPr>
              <a:t>disability</a:t>
            </a:r>
            <a:r>
              <a:rPr lang="en-US" sz="2200" dirty="0">
                <a:solidFill>
                  <a:srgbClr val="000090"/>
                </a:solidFill>
                <a:ea typeface="+mn-ea"/>
                <a:cs typeface="+mn-cs"/>
              </a:rPr>
              <a:t> and geographic location, or other characteristics, in accordance with the Fundamental Principles of Official Statistics”</a:t>
            </a:r>
          </a:p>
          <a:p>
            <a:pPr marL="969963" lvl="2" indent="-461963">
              <a:buFont typeface="Courier New" panose="02070309020205020404" pitchFamily="49" charset="0"/>
              <a:buChar char="o"/>
            </a:pPr>
            <a:endParaRPr lang="en-US" dirty="0" smtClean="0">
              <a:solidFill>
                <a:srgbClr val="4471A7"/>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360348868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5676"/>
            <a:ext cx="8594436" cy="792162"/>
          </a:xfrm>
        </p:spPr>
        <p:txBody>
          <a:bodyPr>
            <a:noAutofit/>
          </a:bodyPr>
          <a:lstStyle/>
          <a:p>
            <a:r>
              <a:rPr lang="en-US" dirty="0" smtClean="0">
                <a:solidFill>
                  <a:srgbClr val="0000FF"/>
                </a:solidFill>
              </a:rPr>
              <a:t>UNSD Disability </a:t>
            </a:r>
            <a:r>
              <a:rPr lang="en-US" dirty="0">
                <a:solidFill>
                  <a:srgbClr val="0000FF"/>
                </a:solidFill>
              </a:rPr>
              <a:t>Statistics </a:t>
            </a:r>
            <a:r>
              <a:rPr lang="en-US" dirty="0" err="1">
                <a:solidFill>
                  <a:srgbClr val="0000FF"/>
                </a:solidFill>
              </a:rPr>
              <a:t>Programme</a:t>
            </a:r>
            <a:r>
              <a:rPr lang="en-US" dirty="0">
                <a:solidFill>
                  <a:srgbClr val="0000FF"/>
                </a:solidFill>
              </a:rPr>
              <a:t> in Support of the 2030 </a:t>
            </a:r>
            <a:r>
              <a:rPr lang="en-US" dirty="0" smtClean="0">
                <a:solidFill>
                  <a:srgbClr val="0000FF"/>
                </a:solidFill>
              </a:rPr>
              <a:t>Agenda</a:t>
            </a:r>
            <a:endParaRPr lang="en-GB" dirty="0">
              <a:solidFill>
                <a:srgbClr val="0000FF"/>
              </a:solidFill>
            </a:endParaRPr>
          </a:p>
        </p:txBody>
      </p:sp>
      <p:sp>
        <p:nvSpPr>
          <p:cNvPr id="3" name="Content Placeholder 2"/>
          <p:cNvSpPr>
            <a:spLocks noGrp="1"/>
          </p:cNvSpPr>
          <p:nvPr>
            <p:ph idx="1"/>
          </p:nvPr>
        </p:nvSpPr>
        <p:spPr>
          <a:xfrm>
            <a:off x="457200" y="1462168"/>
            <a:ext cx="8229600" cy="4800601"/>
          </a:xfrm>
        </p:spPr>
        <p:txBody>
          <a:bodyPr>
            <a:normAutofit/>
          </a:bodyPr>
          <a:lstStyle/>
          <a:p>
            <a:pPr marL="0" indent="0">
              <a:buNone/>
            </a:pPr>
            <a:endParaRPr lang="en-US" sz="800" dirty="0" smtClean="0">
              <a:solidFill>
                <a:srgbClr val="000090"/>
              </a:solidFill>
            </a:endParaRPr>
          </a:p>
          <a:p>
            <a:pPr marL="0" indent="0">
              <a:buNone/>
            </a:pPr>
            <a:r>
              <a:rPr lang="en-US" sz="2400" b="1" dirty="0">
                <a:solidFill>
                  <a:schemeClr val="tx1"/>
                </a:solidFill>
              </a:rPr>
              <a:t>Strengthening Disability Statistics </a:t>
            </a:r>
            <a:r>
              <a:rPr lang="en-US" sz="2400" b="1" dirty="0" smtClean="0">
                <a:solidFill>
                  <a:schemeClr val="tx1"/>
                </a:solidFill>
              </a:rPr>
              <a:t>in Support of 2030 Agenda for Sustainable </a:t>
            </a:r>
            <a:r>
              <a:rPr lang="en-US" sz="2400" b="1" dirty="0">
                <a:solidFill>
                  <a:schemeClr val="tx1"/>
                </a:solidFill>
              </a:rPr>
              <a:t>Development</a:t>
            </a:r>
            <a:endParaRPr lang="en-US" sz="2400" b="1" dirty="0" smtClean="0">
              <a:solidFill>
                <a:schemeClr val="tx1"/>
              </a:solidFill>
            </a:endParaRPr>
          </a:p>
          <a:p>
            <a:pPr marL="0" indent="0">
              <a:buNone/>
            </a:pPr>
            <a:endParaRPr lang="en-US" sz="600" dirty="0" smtClean="0">
              <a:solidFill>
                <a:srgbClr val="000090"/>
              </a:solidFill>
            </a:endParaRPr>
          </a:p>
          <a:p>
            <a:pPr marL="0" indent="0">
              <a:buNone/>
            </a:pPr>
            <a:r>
              <a:rPr lang="en-US" sz="2200" dirty="0" smtClean="0">
                <a:solidFill>
                  <a:srgbClr val="000090"/>
                </a:solidFill>
              </a:rPr>
              <a:t>Funding: Government of Australia</a:t>
            </a:r>
          </a:p>
          <a:p>
            <a:pPr marL="0" indent="0">
              <a:buNone/>
            </a:pPr>
            <a:r>
              <a:rPr lang="en-US" sz="2200" dirty="0" smtClean="0">
                <a:solidFill>
                  <a:srgbClr val="000090"/>
                </a:solidFill>
              </a:rPr>
              <a:t>Implementation: United Nations Statistics Division</a:t>
            </a:r>
          </a:p>
          <a:p>
            <a:pPr marL="0" indent="0">
              <a:buNone/>
            </a:pPr>
            <a:r>
              <a:rPr lang="en-US" sz="2200" dirty="0" smtClean="0">
                <a:solidFill>
                  <a:srgbClr val="000090"/>
                </a:solidFill>
              </a:rPr>
              <a:t>Duration: 2015-2019</a:t>
            </a:r>
          </a:p>
          <a:p>
            <a:pPr marL="0" indent="0">
              <a:buNone/>
            </a:pPr>
            <a:endParaRPr lang="en-US" sz="600" dirty="0">
              <a:solidFill>
                <a:srgbClr val="000090"/>
              </a:solidFill>
            </a:endParaRPr>
          </a:p>
          <a:p>
            <a:pPr marL="0" indent="0">
              <a:buNone/>
            </a:pPr>
            <a:r>
              <a:rPr lang="en-US" sz="2200" dirty="0" smtClean="0">
                <a:solidFill>
                  <a:srgbClr val="FF0000"/>
                </a:solidFill>
              </a:rPr>
              <a:t>Overall objective:</a:t>
            </a:r>
          </a:p>
          <a:p>
            <a:pPr marL="0" indent="0">
              <a:buNone/>
            </a:pPr>
            <a:endParaRPr lang="en-US" sz="600" dirty="0">
              <a:solidFill>
                <a:srgbClr val="000090"/>
              </a:solidFill>
            </a:endParaRPr>
          </a:p>
          <a:p>
            <a:pPr marL="0" indent="0">
              <a:buNone/>
            </a:pPr>
            <a:r>
              <a:rPr lang="en-GB" sz="2200" dirty="0" smtClean="0">
                <a:solidFill>
                  <a:srgbClr val="000090"/>
                </a:solidFill>
              </a:rPr>
              <a:t>“to </a:t>
            </a:r>
            <a:r>
              <a:rPr lang="en-GB" sz="2200" dirty="0">
                <a:solidFill>
                  <a:srgbClr val="000090"/>
                </a:solidFill>
              </a:rPr>
              <a:t>enhance the capacity of national statistical offices to produce and disseminate good quality and fit-for-purpose statistics on disability for evidence-based policy making and </a:t>
            </a:r>
            <a:r>
              <a:rPr lang="en-GB" sz="2200" dirty="0" smtClean="0">
                <a:solidFill>
                  <a:srgbClr val="000090"/>
                </a:solidFill>
              </a:rPr>
              <a:t>monitoring” </a:t>
            </a:r>
            <a:endParaRPr lang="en-US" sz="2200" dirty="0" smtClean="0">
              <a:solidFill>
                <a:srgbClr val="000090"/>
              </a:solidFill>
            </a:endParaRPr>
          </a:p>
          <a:p>
            <a:pPr marL="0" indent="0">
              <a:buNone/>
            </a:pPr>
            <a:endParaRPr lang="en-US" sz="2200" b="1" dirty="0">
              <a:solidFill>
                <a:srgbClr val="000090"/>
              </a:solidFill>
            </a:endParaRPr>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20059586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p:cTn id="37"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80" y="762549"/>
            <a:ext cx="8181864" cy="792162"/>
          </a:xfrm>
        </p:spPr>
        <p:txBody>
          <a:bodyPr>
            <a:normAutofit fontScale="90000"/>
          </a:bodyPr>
          <a:lstStyle/>
          <a:p>
            <a:r>
              <a:rPr lang="en-US" dirty="0">
                <a:solidFill>
                  <a:srgbClr val="0000FF"/>
                </a:solidFill>
              </a:rPr>
              <a:t>UNSD Disability Statistics </a:t>
            </a:r>
            <a:r>
              <a:rPr lang="en-US" dirty="0" err="1">
                <a:solidFill>
                  <a:srgbClr val="0000FF"/>
                </a:solidFill>
              </a:rPr>
              <a:t>Programme</a:t>
            </a:r>
            <a:r>
              <a:rPr lang="en-US" dirty="0">
                <a:solidFill>
                  <a:srgbClr val="0000FF"/>
                </a:solidFill>
              </a:rPr>
              <a:t> in Support of the 2030 Agenda</a:t>
            </a:r>
            <a:endParaRPr lang="en-GB" dirty="0">
              <a:solidFill>
                <a:srgbClr val="0000FF"/>
              </a:solidFill>
            </a:endParaRPr>
          </a:p>
        </p:txBody>
      </p:sp>
      <p:sp>
        <p:nvSpPr>
          <p:cNvPr id="3" name="Content Placeholder 2"/>
          <p:cNvSpPr>
            <a:spLocks noGrp="1"/>
          </p:cNvSpPr>
          <p:nvPr>
            <p:ph idx="1"/>
          </p:nvPr>
        </p:nvSpPr>
        <p:spPr>
          <a:xfrm>
            <a:off x="595745" y="1554711"/>
            <a:ext cx="8548255" cy="4800601"/>
          </a:xfrm>
        </p:spPr>
        <p:txBody>
          <a:bodyPr>
            <a:normAutofit/>
          </a:bodyPr>
          <a:lstStyle/>
          <a:p>
            <a:pPr marL="714375" indent="-714375"/>
            <a:r>
              <a:rPr lang="en-US" sz="2200" dirty="0" smtClean="0">
                <a:solidFill>
                  <a:srgbClr val="000090"/>
                </a:solidFill>
              </a:rPr>
              <a:t>As practical starting point, UNSD organizing Regional meetings to:</a:t>
            </a:r>
          </a:p>
          <a:p>
            <a:pPr marL="1163638" lvl="1" indent="-444500">
              <a:tabLst>
                <a:tab pos="1257300" algn="l"/>
              </a:tabLst>
            </a:pPr>
            <a:r>
              <a:rPr lang="en-US" dirty="0" smtClean="0">
                <a:solidFill>
                  <a:srgbClr val="000090"/>
                </a:solidFill>
              </a:rPr>
              <a:t>review national experiences in disability measurement, including challenges faced and lessons learnt during 2010 censuses</a:t>
            </a:r>
          </a:p>
          <a:p>
            <a:pPr marL="1163638" lvl="1" indent="-444500">
              <a:tabLst>
                <a:tab pos="1257300" algn="l"/>
              </a:tabLst>
            </a:pPr>
            <a:r>
              <a:rPr lang="en-GB" dirty="0">
                <a:solidFill>
                  <a:srgbClr val="000090"/>
                </a:solidFill>
              </a:rPr>
              <a:t>discuss compilation of disability-related SDG indicators for monitoring progress towards inclusion of persons with disabilities in development programmes</a:t>
            </a:r>
          </a:p>
          <a:p>
            <a:pPr marL="1612900" lvl="2" indent="-446088"/>
            <a:r>
              <a:rPr lang="en-GB" dirty="0">
                <a:solidFill>
                  <a:srgbClr val="000090"/>
                </a:solidFill>
              </a:rPr>
              <a:t>Asia </a:t>
            </a:r>
            <a:r>
              <a:rPr lang="en-GB" dirty="0" smtClean="0">
                <a:solidFill>
                  <a:srgbClr val="000090"/>
                </a:solidFill>
              </a:rPr>
              <a:t>(South and South-East) – </a:t>
            </a:r>
            <a:r>
              <a:rPr lang="en-GB" dirty="0">
                <a:solidFill>
                  <a:srgbClr val="000090"/>
                </a:solidFill>
              </a:rPr>
              <a:t>July 2016</a:t>
            </a:r>
          </a:p>
          <a:p>
            <a:pPr marL="1612900" lvl="2" indent="-446088"/>
            <a:r>
              <a:rPr lang="en-US" dirty="0" smtClean="0">
                <a:solidFill>
                  <a:srgbClr val="000090"/>
                </a:solidFill>
              </a:rPr>
              <a:t>Caribbean – September 2016</a:t>
            </a:r>
          </a:p>
          <a:p>
            <a:pPr marL="1612900" lvl="2" indent="-446088"/>
            <a:r>
              <a:rPr lang="en-US" dirty="0" smtClean="0">
                <a:solidFill>
                  <a:srgbClr val="000090"/>
                </a:solidFill>
              </a:rPr>
              <a:t>Africa – November 2016</a:t>
            </a:r>
          </a:p>
          <a:p>
            <a:pPr marL="1612900" lvl="2" indent="-446088"/>
            <a:r>
              <a:rPr lang="en-US" dirty="0" smtClean="0">
                <a:solidFill>
                  <a:srgbClr val="000090"/>
                </a:solidFill>
              </a:rPr>
              <a:t>Arabic-speaking countries – December 2016</a:t>
            </a:r>
          </a:p>
          <a:p>
            <a:pPr marL="1612900" lvl="2" indent="-446088"/>
            <a:r>
              <a:rPr lang="en-US" dirty="0" smtClean="0">
                <a:solidFill>
                  <a:srgbClr val="000090"/>
                </a:solidFill>
              </a:rPr>
              <a:t>Latin America –March 2017</a:t>
            </a:r>
          </a:p>
          <a:p>
            <a:pPr marL="1612900" lvl="2" indent="-446088"/>
            <a:r>
              <a:rPr lang="en-US" dirty="0" smtClean="0">
                <a:solidFill>
                  <a:srgbClr val="000090"/>
                </a:solidFill>
              </a:rPr>
              <a:t>Central Asia and Western Balkan States – April 2017</a:t>
            </a:r>
          </a:p>
          <a:p>
            <a:endParaRPr lang="en-US" sz="2200" b="1" dirty="0">
              <a:solidFill>
                <a:srgbClr val="000090"/>
              </a:solidFill>
            </a:endParaRPr>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78778550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80" y="762549"/>
            <a:ext cx="8181864" cy="792162"/>
          </a:xfrm>
        </p:spPr>
        <p:txBody>
          <a:bodyPr>
            <a:normAutofit/>
          </a:bodyPr>
          <a:lstStyle/>
          <a:p>
            <a:r>
              <a:rPr lang="en-US" dirty="0" smtClean="0">
                <a:solidFill>
                  <a:srgbClr val="0000FF"/>
                </a:solidFill>
              </a:rPr>
              <a:t>Participation in Regional Meetings</a:t>
            </a:r>
            <a:endParaRPr lang="en-GB" dirty="0">
              <a:solidFill>
                <a:srgbClr val="0000FF"/>
              </a:solidFill>
            </a:endParaRPr>
          </a:p>
        </p:txBody>
      </p:sp>
      <p:sp>
        <p:nvSpPr>
          <p:cNvPr id="3" name="Content Placeholder 2"/>
          <p:cNvSpPr>
            <a:spLocks noGrp="1"/>
          </p:cNvSpPr>
          <p:nvPr>
            <p:ph idx="1"/>
          </p:nvPr>
        </p:nvSpPr>
        <p:spPr>
          <a:xfrm>
            <a:off x="457199" y="1657332"/>
            <a:ext cx="8548255" cy="4800601"/>
          </a:xfrm>
        </p:spPr>
        <p:txBody>
          <a:bodyPr>
            <a:normAutofit/>
          </a:bodyPr>
          <a:lstStyle/>
          <a:p>
            <a:pPr marL="728663" lvl="1" indent="-549275" defTabSz="719138">
              <a:buFont typeface="Wingdings" charset="2"/>
              <a:buChar char="q"/>
            </a:pPr>
            <a:r>
              <a:rPr lang="en-GB" sz="2200" dirty="0" smtClean="0">
                <a:solidFill>
                  <a:srgbClr val="000090"/>
                </a:solidFill>
              </a:rPr>
              <a:t>Asia (South and South-East) </a:t>
            </a:r>
            <a:r>
              <a:rPr lang="en-GB" sz="2200" dirty="0">
                <a:solidFill>
                  <a:srgbClr val="000090"/>
                </a:solidFill>
              </a:rPr>
              <a:t>– July </a:t>
            </a:r>
            <a:r>
              <a:rPr lang="en-GB" sz="2200" dirty="0" smtClean="0">
                <a:solidFill>
                  <a:srgbClr val="000090"/>
                </a:solidFill>
              </a:rPr>
              <a:t>2016</a:t>
            </a:r>
          </a:p>
          <a:p>
            <a:pPr marL="714375" lvl="3" indent="0">
              <a:buNone/>
            </a:pPr>
            <a:r>
              <a:rPr lang="en-GB" sz="1900" dirty="0" smtClean="0"/>
              <a:t>19 countries - Bangladesh</a:t>
            </a:r>
            <a:r>
              <a:rPr lang="en-GB" sz="1900" dirty="0"/>
              <a:t>, Bhutan, Cambodia, China, China (Hong Kong), Fiji, India, Indonesia, Iran (Islamic Republic of), Lao People's Democratic Republic, Malaysia, Mongolia, Myanmar, Nepal, Philippines, Singapore, Sri Lanka, Thailand, and Viet Nam, UNSD, UNESCAP, UNESCO regional office, UNCEF regional office, and </a:t>
            </a:r>
            <a:r>
              <a:rPr lang="en-GB" sz="1900" dirty="0" smtClean="0"/>
              <a:t>WHO</a:t>
            </a:r>
          </a:p>
          <a:p>
            <a:pPr marL="714375" lvl="3" indent="0">
              <a:buNone/>
            </a:pPr>
            <a:endParaRPr lang="en-GB" sz="800" dirty="0"/>
          </a:p>
          <a:p>
            <a:pPr marL="728663" lvl="1" indent="-549275" defTabSz="719138">
              <a:buFont typeface="Wingdings" charset="2"/>
              <a:buChar char="q"/>
            </a:pPr>
            <a:r>
              <a:rPr lang="en-US" sz="2200" dirty="0">
                <a:solidFill>
                  <a:srgbClr val="000090"/>
                </a:solidFill>
              </a:rPr>
              <a:t>Caribbean</a:t>
            </a:r>
            <a:r>
              <a:rPr lang="en-US" sz="2200" dirty="0" smtClean="0">
                <a:solidFill>
                  <a:srgbClr val="000090"/>
                </a:solidFill>
              </a:rPr>
              <a:t> – September 2016 </a:t>
            </a:r>
          </a:p>
          <a:p>
            <a:pPr marL="722313" lvl="3" indent="0">
              <a:buNone/>
            </a:pPr>
            <a:r>
              <a:rPr lang="en-US" sz="1900" dirty="0" smtClean="0"/>
              <a:t>14 countries - Anguilla, Antigua </a:t>
            </a:r>
            <a:r>
              <a:rPr lang="en-US" sz="1900" dirty="0"/>
              <a:t>and Barbuda, </a:t>
            </a:r>
            <a:r>
              <a:rPr lang="en-US" sz="1900" dirty="0" smtClean="0"/>
              <a:t>Bahamas</a:t>
            </a:r>
            <a:r>
              <a:rPr lang="en-US" sz="1900" dirty="0"/>
              <a:t>, Barbados, </a:t>
            </a:r>
            <a:r>
              <a:rPr lang="en-US" sz="1900" dirty="0" smtClean="0"/>
              <a:t>Bermuda, Dominica</a:t>
            </a:r>
            <a:r>
              <a:rPr lang="en-US" sz="1900" dirty="0"/>
              <a:t>, Grenada, Jamaica, Montserrat, St. Vincent and the Grenadines, Suriname, </a:t>
            </a:r>
            <a:r>
              <a:rPr lang="en-US" sz="1900" dirty="0" smtClean="0"/>
              <a:t>St. </a:t>
            </a:r>
            <a:r>
              <a:rPr lang="en-US" sz="1900" dirty="0"/>
              <a:t>Lucia, </a:t>
            </a:r>
            <a:r>
              <a:rPr lang="en-US" sz="1900" dirty="0" smtClean="0"/>
              <a:t>St. </a:t>
            </a:r>
            <a:r>
              <a:rPr lang="en-US" sz="1900" dirty="0"/>
              <a:t>Kitts and Nevis, </a:t>
            </a:r>
            <a:r>
              <a:rPr lang="en-US" sz="1900" dirty="0" smtClean="0"/>
              <a:t>Turks </a:t>
            </a:r>
            <a:r>
              <a:rPr lang="en-US" sz="1900" dirty="0"/>
              <a:t>and Caicos </a:t>
            </a:r>
            <a:r>
              <a:rPr lang="en-US" sz="1900" dirty="0" smtClean="0"/>
              <a:t>Islands</a:t>
            </a:r>
            <a:r>
              <a:rPr lang="en-GB" sz="1900" dirty="0" smtClean="0"/>
              <a:t>, UNSD, UNICEF (regional office), UNFPA (regional Office), and WG</a:t>
            </a:r>
            <a:endParaRPr lang="en-US" sz="1900" dirty="0" smtClean="0">
              <a:solidFill>
                <a:srgbClr val="000090"/>
              </a:solidFill>
            </a:endParaRPr>
          </a:p>
          <a:p>
            <a:endParaRPr lang="en-US" sz="2200" b="1" dirty="0">
              <a:solidFill>
                <a:srgbClr val="000090"/>
              </a:solidFill>
            </a:endParaRPr>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412114660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80" y="762549"/>
            <a:ext cx="8181864" cy="792162"/>
          </a:xfrm>
        </p:spPr>
        <p:txBody>
          <a:bodyPr>
            <a:normAutofit/>
          </a:bodyPr>
          <a:lstStyle/>
          <a:p>
            <a:r>
              <a:rPr lang="en-US" dirty="0" smtClean="0">
                <a:solidFill>
                  <a:srgbClr val="0000FF"/>
                </a:solidFill>
              </a:rPr>
              <a:t>Participation in Regional Meetings</a:t>
            </a:r>
            <a:endParaRPr lang="en-GB" dirty="0">
              <a:solidFill>
                <a:srgbClr val="0000FF"/>
              </a:solidFill>
            </a:endParaRPr>
          </a:p>
        </p:txBody>
      </p:sp>
      <p:sp>
        <p:nvSpPr>
          <p:cNvPr id="3" name="Content Placeholder 2"/>
          <p:cNvSpPr>
            <a:spLocks noGrp="1"/>
          </p:cNvSpPr>
          <p:nvPr>
            <p:ph idx="1"/>
          </p:nvPr>
        </p:nvSpPr>
        <p:spPr>
          <a:xfrm>
            <a:off x="457199" y="1709890"/>
            <a:ext cx="8548255" cy="4800601"/>
          </a:xfrm>
        </p:spPr>
        <p:txBody>
          <a:bodyPr>
            <a:normAutofit/>
          </a:bodyPr>
          <a:lstStyle/>
          <a:p>
            <a:pPr marL="719138" lvl="1" indent="-539750" defTabSz="719138">
              <a:buFont typeface="Wingdings" charset="2"/>
              <a:buChar char="q"/>
            </a:pPr>
            <a:r>
              <a:rPr lang="en-US" sz="2200" dirty="0" smtClean="0">
                <a:solidFill>
                  <a:srgbClr val="000090"/>
                </a:solidFill>
              </a:rPr>
              <a:t>Africa – November 2016 – 14 countries</a:t>
            </a:r>
          </a:p>
          <a:p>
            <a:pPr marL="719138" lvl="2" indent="0">
              <a:buNone/>
            </a:pPr>
            <a:r>
              <a:rPr lang="en-US" sz="2000" dirty="0"/>
              <a:t>Cameroon, </a:t>
            </a:r>
            <a:r>
              <a:rPr lang="en-US" sz="2000" dirty="0" smtClean="0"/>
              <a:t>Chad, Equatorial Guinea, Ghana, </a:t>
            </a:r>
            <a:r>
              <a:rPr lang="en-US" sz="2000" dirty="0"/>
              <a:t>Guinea Bissau</a:t>
            </a:r>
            <a:r>
              <a:rPr lang="en-US" sz="2000" dirty="0" smtClean="0"/>
              <a:t>, Kenya, Malawi, Mauritius, </a:t>
            </a:r>
            <a:r>
              <a:rPr lang="en-GB" sz="2000" dirty="0" smtClean="0"/>
              <a:t> </a:t>
            </a:r>
            <a:r>
              <a:rPr lang="en-US" sz="2000" dirty="0" smtClean="0"/>
              <a:t>Mozambique, Nigeria, Sierra </a:t>
            </a:r>
            <a:r>
              <a:rPr lang="en-US" sz="2000" dirty="0"/>
              <a:t>Leone</a:t>
            </a:r>
            <a:r>
              <a:rPr lang="en-US" sz="2000" dirty="0" smtClean="0"/>
              <a:t>, South Sudan, </a:t>
            </a:r>
            <a:r>
              <a:rPr lang="en-US" sz="2000" dirty="0"/>
              <a:t>Swaziland</a:t>
            </a:r>
            <a:r>
              <a:rPr lang="en-US" sz="2000" dirty="0" smtClean="0"/>
              <a:t>, Uganda, UNSD, WG</a:t>
            </a:r>
            <a:endParaRPr lang="en-US" sz="2000" dirty="0" smtClean="0">
              <a:solidFill>
                <a:srgbClr val="000090"/>
              </a:solidFill>
            </a:endParaRPr>
          </a:p>
          <a:p>
            <a:endParaRPr lang="en-US" sz="2200" b="1" dirty="0">
              <a:solidFill>
                <a:srgbClr val="000090"/>
              </a:solidFill>
            </a:endParaRPr>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210461536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80" y="762549"/>
            <a:ext cx="8181864" cy="792162"/>
          </a:xfrm>
        </p:spPr>
        <p:txBody>
          <a:bodyPr>
            <a:normAutofit/>
          </a:bodyPr>
          <a:lstStyle/>
          <a:p>
            <a:r>
              <a:rPr lang="en-US" dirty="0" smtClean="0">
                <a:solidFill>
                  <a:srgbClr val="0000FF"/>
                </a:solidFill>
              </a:rPr>
              <a:t>Regional Meetings</a:t>
            </a:r>
            <a:endParaRPr lang="en-GB" dirty="0">
              <a:solidFill>
                <a:srgbClr val="0000FF"/>
              </a:solidFill>
            </a:endParaRPr>
          </a:p>
        </p:txBody>
      </p:sp>
      <p:sp>
        <p:nvSpPr>
          <p:cNvPr id="3" name="Content Placeholder 2"/>
          <p:cNvSpPr>
            <a:spLocks noGrp="1"/>
          </p:cNvSpPr>
          <p:nvPr>
            <p:ph idx="1"/>
          </p:nvPr>
        </p:nvSpPr>
        <p:spPr>
          <a:xfrm>
            <a:off x="457199" y="1709890"/>
            <a:ext cx="8548255" cy="4800601"/>
          </a:xfrm>
        </p:spPr>
        <p:txBody>
          <a:bodyPr>
            <a:normAutofit/>
          </a:bodyPr>
          <a:lstStyle/>
          <a:p>
            <a:pPr marL="719138" lvl="1" indent="-539750" defTabSz="719138">
              <a:buFont typeface="Wingdings" charset="2"/>
              <a:buChar char="q"/>
            </a:pPr>
            <a:endParaRPr lang="en-GB" sz="2200" dirty="0" smtClean="0">
              <a:solidFill>
                <a:srgbClr val="000090"/>
              </a:solidFill>
            </a:endParaRPr>
          </a:p>
          <a:p>
            <a:pPr marL="0" indent="0">
              <a:buNone/>
            </a:pPr>
            <a:endParaRPr lang="en-GB" sz="2200" b="1" dirty="0" smtClean="0">
              <a:solidFill>
                <a:srgbClr val="000090"/>
              </a:solidFill>
            </a:endParaRPr>
          </a:p>
          <a:p>
            <a:pPr marL="0" indent="0">
              <a:buNone/>
            </a:pPr>
            <a:endParaRPr lang="en-GB" sz="2200" b="1" dirty="0">
              <a:solidFill>
                <a:srgbClr val="000090"/>
              </a:solidFill>
            </a:endParaRPr>
          </a:p>
          <a:p>
            <a:pPr marL="987425" indent="0">
              <a:buNone/>
            </a:pPr>
            <a:r>
              <a:rPr lang="en-GB" sz="2800" b="1" dirty="0" smtClean="0">
                <a:solidFill>
                  <a:srgbClr val="000090"/>
                </a:solidFill>
              </a:rPr>
              <a:t>Some observations….so far</a:t>
            </a:r>
            <a:endParaRPr lang="en-US" sz="2800" b="1" dirty="0">
              <a:solidFill>
                <a:srgbClr val="000090"/>
              </a:solidFill>
            </a:endParaRPr>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2704430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80" y="762549"/>
            <a:ext cx="8181864" cy="792162"/>
          </a:xfrm>
        </p:spPr>
        <p:txBody>
          <a:bodyPr>
            <a:normAutofit/>
          </a:bodyPr>
          <a:lstStyle/>
          <a:p>
            <a:r>
              <a:rPr lang="en-US" dirty="0" smtClean="0">
                <a:solidFill>
                  <a:srgbClr val="0000FF"/>
                </a:solidFill>
              </a:rPr>
              <a:t>Different Methodologies</a:t>
            </a:r>
            <a:endParaRPr lang="en-GB" dirty="0">
              <a:solidFill>
                <a:srgbClr val="0000FF"/>
              </a:solidFill>
            </a:endParaRPr>
          </a:p>
        </p:txBody>
      </p:sp>
      <p:sp>
        <p:nvSpPr>
          <p:cNvPr id="3" name="Content Placeholder 2"/>
          <p:cNvSpPr>
            <a:spLocks noGrp="1"/>
          </p:cNvSpPr>
          <p:nvPr>
            <p:ph idx="1"/>
          </p:nvPr>
        </p:nvSpPr>
        <p:spPr>
          <a:xfrm>
            <a:off x="595745" y="1587983"/>
            <a:ext cx="8548255" cy="4800601"/>
          </a:xfrm>
        </p:spPr>
        <p:txBody>
          <a:bodyPr>
            <a:normAutofit/>
          </a:bodyPr>
          <a:lstStyle/>
          <a:p>
            <a:pPr lvl="0"/>
            <a:r>
              <a:rPr lang="en-GB" dirty="0" smtClean="0"/>
              <a:t>Substantial increase over time in disability data availability</a:t>
            </a:r>
          </a:p>
          <a:p>
            <a:pPr lvl="1"/>
            <a:r>
              <a:rPr lang="en-GB" dirty="0" smtClean="0"/>
              <a:t>Number of countries collecting data on disability increased from 19 during 1970 round to at least 116 during 2010 round</a:t>
            </a:r>
          </a:p>
          <a:p>
            <a:pPr lvl="1"/>
            <a:endParaRPr lang="en-GB" sz="400" dirty="0"/>
          </a:p>
          <a:p>
            <a:pPr marL="2244725" lvl="3" indent="0">
              <a:buNone/>
              <a:tabLst>
                <a:tab pos="1795463" algn="l"/>
                <a:tab pos="2155825" algn="l"/>
              </a:tabLst>
            </a:pPr>
            <a:endParaRPr lang="en-GB" sz="400" b="1" dirty="0" smtClean="0">
              <a:solidFill>
                <a:srgbClr val="0000FF"/>
              </a:solidFill>
            </a:endParaRPr>
          </a:p>
          <a:p>
            <a:pPr marL="2244725" lvl="3" indent="0">
              <a:buNone/>
              <a:tabLst>
                <a:tab pos="1795463" algn="l"/>
                <a:tab pos="2155825" algn="l"/>
              </a:tabLst>
            </a:pPr>
            <a:r>
              <a:rPr lang="en-GB" sz="1800" b="1" dirty="0" smtClean="0">
                <a:solidFill>
                  <a:srgbClr val="0000FF"/>
                </a:solidFill>
              </a:rPr>
              <a:t>But also…..</a:t>
            </a:r>
          </a:p>
          <a:p>
            <a:pPr marL="2244725" lvl="3" indent="0">
              <a:buNone/>
              <a:tabLst>
                <a:tab pos="1795463" algn="l"/>
                <a:tab pos="2155825" algn="l"/>
              </a:tabLst>
            </a:pPr>
            <a:endParaRPr lang="en-GB" sz="400" b="1" dirty="0">
              <a:solidFill>
                <a:srgbClr val="0000FF"/>
              </a:solidFill>
            </a:endParaRPr>
          </a:p>
          <a:p>
            <a:r>
              <a:rPr lang="en-GB" dirty="0" smtClean="0"/>
              <a:t>Differences in </a:t>
            </a:r>
            <a:r>
              <a:rPr lang="en-GB" dirty="0"/>
              <a:t>national practices </a:t>
            </a:r>
            <a:r>
              <a:rPr lang="en-GB" dirty="0" smtClean="0"/>
              <a:t>in disability measurement</a:t>
            </a:r>
          </a:p>
          <a:p>
            <a:pPr lvl="1"/>
            <a:r>
              <a:rPr lang="en-US" dirty="0" smtClean="0"/>
              <a:t>Methodology </a:t>
            </a:r>
          </a:p>
          <a:p>
            <a:pPr lvl="2"/>
            <a:r>
              <a:rPr lang="en-US" dirty="0" smtClean="0"/>
              <a:t>Conceptualization and implied definition of disability</a:t>
            </a:r>
          </a:p>
          <a:p>
            <a:pPr lvl="2"/>
            <a:r>
              <a:rPr lang="en-US" dirty="0" smtClean="0"/>
              <a:t>Terminology used (e.g., seeing, sight, vision)</a:t>
            </a:r>
          </a:p>
          <a:p>
            <a:pPr lvl="2"/>
            <a:r>
              <a:rPr lang="en-US" dirty="0" smtClean="0"/>
              <a:t>Questions asked (type, wording, included items, response options)</a:t>
            </a:r>
          </a:p>
          <a:p>
            <a:pPr lvl="2"/>
            <a:r>
              <a:rPr lang="en-GB" dirty="0" smtClean="0"/>
              <a:t>Coverage (</a:t>
            </a:r>
            <a:r>
              <a:rPr lang="en-GB" dirty="0" err="1" smtClean="0"/>
              <a:t>incl</a:t>
            </a:r>
            <a:r>
              <a:rPr lang="en-GB" dirty="0" smtClean="0"/>
              <a:t>/</a:t>
            </a:r>
            <a:r>
              <a:rPr lang="en-GB" dirty="0" err="1" smtClean="0"/>
              <a:t>excl</a:t>
            </a:r>
            <a:r>
              <a:rPr lang="en-GB" dirty="0" smtClean="0"/>
              <a:t> of children, inst. population, homeless)</a:t>
            </a:r>
          </a:p>
          <a:p>
            <a:pPr lvl="1"/>
            <a:r>
              <a:rPr lang="en-GB" dirty="0" smtClean="0"/>
              <a:t>Use of international standards and guidelines</a:t>
            </a:r>
          </a:p>
          <a:p>
            <a:pPr lvl="1"/>
            <a:r>
              <a:rPr lang="en-GB" dirty="0" smtClean="0"/>
              <a:t>Operational aspects (type of respondent, mode of data collection)</a:t>
            </a:r>
          </a:p>
          <a:p>
            <a:pPr lvl="1"/>
            <a:endParaRPr lang="en-GB" dirty="0" smtClean="0"/>
          </a:p>
          <a:p>
            <a:pPr marL="0" indent="0">
              <a:buNone/>
            </a:pPr>
            <a:endParaRPr lang="en-US" b="1" dirty="0" smtClean="0">
              <a:solidFill>
                <a:srgbClr val="008000"/>
              </a:solidFill>
            </a:endParaRPr>
          </a:p>
          <a:p>
            <a:pPr marL="457200" lvl="1" indent="0">
              <a:buNone/>
            </a:pPr>
            <a:endParaRPr lang="en-US" sz="3000" dirty="0">
              <a:solidFill>
                <a:srgbClr val="404040"/>
              </a:solidFill>
            </a:endParaRPr>
          </a:p>
        </p:txBody>
      </p:sp>
    </p:spTree>
    <p:extLst>
      <p:ext uri="{BB962C8B-B14F-4D97-AF65-F5344CB8AC3E}">
        <p14:creationId xmlns:p14="http://schemas.microsoft.com/office/powerpoint/2010/main" val="166999087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theme/theme1.xml><?xml version="1.0" encoding="utf-8"?>
<a:theme xmlns:a="http://schemas.openxmlformats.org/drawingml/2006/main" name="1_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8998</TotalTime>
  <Words>1198</Words>
  <Application>Microsoft Office PowerPoint</Application>
  <PresentationFormat>On-screen Show (4:3)</PresentationFormat>
  <Paragraphs>142</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1_Profile</vt:lpstr>
      <vt:lpstr>UN Regional Meetings on Disability Measurement and Statistics in support of 2030 Agenda for SD and 2020 World Population and Housing Census Programme: Some Observations</vt:lpstr>
      <vt:lpstr>New opportunities for disability statistics and measurement </vt:lpstr>
      <vt:lpstr>New opportunities for disability statistics and measurement </vt:lpstr>
      <vt:lpstr>UNSD Disability Statistics Programme in Support of the 2030 Agenda</vt:lpstr>
      <vt:lpstr>UNSD Disability Statistics Programme in Support of the 2030 Agenda</vt:lpstr>
      <vt:lpstr>Participation in Regional Meetings</vt:lpstr>
      <vt:lpstr>Participation in Regional Meetings</vt:lpstr>
      <vt:lpstr>Regional Meetings</vt:lpstr>
      <vt:lpstr>Different Methodologies</vt:lpstr>
      <vt:lpstr>Operational Issues</vt:lpstr>
      <vt:lpstr>Data Sources </vt:lpstr>
      <vt:lpstr>Data Sources </vt:lpstr>
      <vt:lpstr>Data for SDGs Monitoring</vt:lpstr>
      <vt:lpstr>Way Forward</vt:lpstr>
      <vt:lpstr>Way Forward</vt:lpstr>
      <vt:lpstr>Way Forward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data revolution: Opportunities and challenges for global ageing</dc:title>
  <dc:creator>Linda Hooper</dc:creator>
  <cp:lastModifiedBy>Margaret Mbogoni</cp:lastModifiedBy>
  <cp:revision>281</cp:revision>
  <cp:lastPrinted>2016-11-28T19:45:28Z</cp:lastPrinted>
  <dcterms:created xsi:type="dcterms:W3CDTF">2015-07-05T18:53:48Z</dcterms:created>
  <dcterms:modified xsi:type="dcterms:W3CDTF">2016-11-28T23:19:48Z</dcterms:modified>
</cp:coreProperties>
</file>