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7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905B8-94E2-47F4-826D-2E3C5E5CA53B}" type="datetimeFigureOut">
              <a:rPr lang="en-US" smtClean="0"/>
              <a:t>29/11/2016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4C477-53E3-4C45-AF87-012A8E16B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1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2964-44C7-47DA-ADEA-FD00E133E28F}" type="datetime1">
              <a:rPr lang="en-US" smtClean="0"/>
              <a:t>29/11/2016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B00-FBA4-4395-B84D-E4851B193C3B}" type="datetime1">
              <a:rPr lang="en-US" smtClean="0"/>
              <a:t>29/11/2016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AB1E-86E0-46CB-B345-CF0E2FB1DB5A}" type="datetime1">
              <a:rPr lang="en-US" smtClean="0"/>
              <a:t>29/11/2016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16ED-5B32-4755-8773-169A8869B86D}" type="datetime1">
              <a:rPr lang="en-US" smtClean="0"/>
              <a:t>29/11/2016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2EDE-1CED-408B-989E-DE6E9F1BA92D}" type="datetime1">
              <a:rPr lang="en-US" smtClean="0"/>
              <a:t>29/11/2016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B37E-C8A3-4C8E-83E9-1417CA791D08}" type="datetime1">
              <a:rPr lang="en-US" smtClean="0"/>
              <a:t>29/11/2016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2F2A-62BC-4F5E-88D2-EBD29B76CA84}" type="datetime1">
              <a:rPr lang="en-US" smtClean="0"/>
              <a:t>29/11/2016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B409-A8DB-43BF-BD04-834AA43B0215}" type="datetime1">
              <a:rPr lang="en-US" smtClean="0"/>
              <a:t>29/11/2016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F48D-3664-40B4-AAD7-279662A0604A}" type="datetime1">
              <a:rPr lang="en-US" smtClean="0"/>
              <a:t>29/11/2016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F5CD-335A-4018-90F2-A8C9E5F5E176}" type="datetime1">
              <a:rPr lang="en-US" smtClean="0"/>
              <a:t>29/11/2016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4D5AE-29D6-46EA-A54F-DDF75E63A009}" type="datetime1">
              <a:rPr lang="en-US" smtClean="0"/>
              <a:t>29/11/2016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32EBB02-91E1-4093-A22F-0313BE8C2339}" type="datetime1">
              <a:rPr lang="en-US" smtClean="0"/>
              <a:t>29/11/2016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9342"/>
            <a:ext cx="6934200" cy="1750458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the 2018 UN flagship report</a:t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on disability and development</a:t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/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err="1" smtClean="0">
                <a:solidFill>
                  <a:srgbClr val="FF6600"/>
                </a:solidFill>
              </a:rPr>
              <a:t>INtroduction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4495800"/>
            <a:ext cx="8873331" cy="11430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b="1" cap="none" dirty="0" smtClean="0"/>
              <a:t>Maria </a:t>
            </a:r>
            <a:r>
              <a:rPr lang="en-US" b="1" cap="none" dirty="0" err="1" smtClean="0"/>
              <a:t>Martinho</a:t>
            </a:r>
            <a:endParaRPr lang="en-US" b="1" cap="none" dirty="0" smtClean="0"/>
          </a:p>
          <a:p>
            <a:pPr algn="r"/>
            <a:r>
              <a:rPr lang="en-US" b="1" dirty="0" smtClean="0"/>
              <a:t>Secretariat of the convention </a:t>
            </a:r>
          </a:p>
          <a:p>
            <a:pPr algn="r"/>
            <a:r>
              <a:rPr lang="en-US" b="1" dirty="0" smtClean="0"/>
              <a:t>on the rights of persons with disabilities/</a:t>
            </a:r>
            <a:r>
              <a:rPr lang="en-US" b="1" dirty="0" err="1" smtClean="0"/>
              <a:t>dspd</a:t>
            </a:r>
            <a:r>
              <a:rPr lang="en-US" b="1" dirty="0" smtClean="0"/>
              <a:t>/</a:t>
            </a:r>
            <a:r>
              <a:rPr lang="en-US" b="1" dirty="0" err="1" smtClean="0"/>
              <a:t>undesa</a:t>
            </a:r>
            <a:endParaRPr lang="en-US" b="1" dirty="0" smtClean="0"/>
          </a:p>
          <a:p>
            <a:pPr algn="r"/>
            <a:r>
              <a:rPr lang="en-US" sz="1300" b="1" cap="none" dirty="0" smtClean="0"/>
              <a:t>martinho@un.org</a:t>
            </a:r>
            <a:endParaRPr lang="en-US" sz="1300" b="1" cap="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meeting of the Working group on disability and digital societies, 30 </a:t>
            </a:r>
            <a:r>
              <a:rPr lang="en-US" dirty="0" err="1" smtClean="0"/>
              <a:t>nov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content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1600"/>
            <a:ext cx="7520940" cy="3276600"/>
          </a:xfrm>
        </p:spPr>
        <p:txBody>
          <a:bodyPr>
            <a:normAutofit/>
          </a:bodyPr>
          <a:lstStyle/>
          <a:p>
            <a:pPr>
              <a:spcBef>
                <a:spcPts val="3600"/>
              </a:spcBef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2018 UN Flagship Report: Mandate</a:t>
            </a:r>
            <a:endParaRPr lang="en-GB" sz="18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ts val="3600"/>
              </a:spcBef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Draft outline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0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mandate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 marL="0" indent="0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In 2014, the UN General Assembly, in resolution 69/142, 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requested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the Secretary-General, in coordination with all relevant United Nations entities, 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to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compile and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analyse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national policies,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programmes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best practices and available statistics regarding persons with disabilities, 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reflecting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progress made in addressing the relevant internationally agreed development goals and the provisions of the Convention on the Rights of Persons with Disabilities (CRPD), 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to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be submitted to the General Assembly in a flagship report during 2018</a:t>
            </a:r>
          </a:p>
          <a:p>
            <a:pPr marL="182880" indent="-182880">
              <a:lnSpc>
                <a:spcPct val="12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97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966" y="76200"/>
            <a:ext cx="7520940" cy="548640"/>
          </a:xfrm>
        </p:spPr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2018 un flagship report - Draft outline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18" y="1529953"/>
            <a:ext cx="3276600" cy="21698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6600"/>
              </a:buClr>
            </a:pPr>
            <a:r>
              <a:rPr lang="en-US" b="1" dirty="0" smtClean="0">
                <a:solidFill>
                  <a:schemeClr val="tx1"/>
                </a:solidFill>
              </a:rPr>
              <a:t>Structure of flagship report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Introduction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Chapters based on SDGs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Way forward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Statistical Annex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59518" y="2336132"/>
            <a:ext cx="3414757" cy="557465"/>
          </a:xfrm>
          <a:prstGeom prst="ellipse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3702818" y="2514600"/>
            <a:ext cx="228600" cy="22860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045718" y="536234"/>
            <a:ext cx="4945882" cy="62324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1 &amp; 2: </a:t>
            </a:r>
            <a:r>
              <a:rPr lang="en-US" sz="1400" dirty="0">
                <a:solidFill>
                  <a:schemeClr val="tx1"/>
                </a:solidFill>
              </a:rPr>
              <a:t>poverty, social protection and hunger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1, 11 &amp; 13: </a:t>
            </a:r>
            <a:r>
              <a:rPr lang="en-US" sz="1400" dirty="0">
                <a:solidFill>
                  <a:schemeClr val="tx1"/>
                </a:solidFill>
              </a:rPr>
              <a:t>climate change, disasters and humanitarian crises (</a:t>
            </a:r>
            <a:r>
              <a:rPr lang="en-US" sz="1400" dirty="0" err="1" smtClean="0">
                <a:solidFill>
                  <a:schemeClr val="tx1"/>
                </a:solidFill>
              </a:rPr>
              <a:t>incl</a:t>
            </a:r>
            <a:r>
              <a:rPr lang="en-US" sz="1400" dirty="0" smtClean="0">
                <a:solidFill>
                  <a:schemeClr val="tx1"/>
                </a:solidFill>
              </a:rPr>
              <a:t> refugees/IDP)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3: </a:t>
            </a:r>
            <a:r>
              <a:rPr lang="en-US" sz="1400" dirty="0">
                <a:solidFill>
                  <a:schemeClr val="tx1"/>
                </a:solidFill>
              </a:rPr>
              <a:t>health </a:t>
            </a:r>
            <a:r>
              <a:rPr lang="en-US" sz="1400" dirty="0" smtClean="0">
                <a:solidFill>
                  <a:schemeClr val="tx1"/>
                </a:solidFill>
              </a:rPr>
              <a:t>(access </a:t>
            </a:r>
            <a:r>
              <a:rPr lang="en-US" sz="1400" dirty="0">
                <a:solidFill>
                  <a:schemeClr val="tx1"/>
                </a:solidFill>
              </a:rPr>
              <a:t>to health services, sexual and productive health, mental health)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4: </a:t>
            </a:r>
            <a:r>
              <a:rPr lang="en-US" sz="1400" b="1" u="sng" dirty="0">
                <a:solidFill>
                  <a:schemeClr val="tx1"/>
                </a:solidFill>
              </a:rPr>
              <a:t>education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5: </a:t>
            </a:r>
            <a:r>
              <a:rPr lang="en-US" sz="1400" dirty="0">
                <a:solidFill>
                  <a:schemeClr val="tx1"/>
                </a:solidFill>
              </a:rPr>
              <a:t>gender equality for women &amp;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girls with disabilities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SDGs 6 &amp; 7: </a:t>
            </a:r>
            <a:r>
              <a:rPr lang="en-US" sz="1400" dirty="0">
                <a:solidFill>
                  <a:schemeClr val="tx1"/>
                </a:solidFill>
              </a:rPr>
              <a:t>access to energy, </a:t>
            </a:r>
            <a:r>
              <a:rPr lang="en-US" sz="1400" dirty="0" smtClean="0">
                <a:solidFill>
                  <a:schemeClr val="tx1"/>
                </a:solidFill>
              </a:rPr>
              <a:t>water, sanitation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8: </a:t>
            </a:r>
            <a:r>
              <a:rPr lang="en-US" sz="1400" dirty="0">
                <a:solidFill>
                  <a:schemeClr val="tx1"/>
                </a:solidFill>
              </a:rPr>
              <a:t>employment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9: </a:t>
            </a:r>
            <a:r>
              <a:rPr lang="en-US" sz="1400" b="1" dirty="0">
                <a:solidFill>
                  <a:schemeClr val="tx1"/>
                </a:solidFill>
              </a:rPr>
              <a:t>access to ICT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10</a:t>
            </a:r>
            <a:r>
              <a:rPr lang="en-US" sz="1400" dirty="0">
                <a:solidFill>
                  <a:schemeClr val="tx1"/>
                </a:solidFill>
              </a:rPr>
              <a:t>: inequalities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11: </a:t>
            </a:r>
            <a:r>
              <a:rPr lang="en-US" sz="1400" b="1" dirty="0">
                <a:solidFill>
                  <a:schemeClr val="tx1"/>
                </a:solidFill>
              </a:rPr>
              <a:t>inclusive &amp;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u="sng" dirty="0">
                <a:solidFill>
                  <a:schemeClr val="tx1"/>
                </a:solidFill>
              </a:rPr>
              <a:t>accessible </a:t>
            </a:r>
            <a:r>
              <a:rPr lang="en-US" sz="1400" b="1" u="sng" dirty="0" smtClean="0">
                <a:solidFill>
                  <a:schemeClr val="tx1"/>
                </a:solidFill>
              </a:rPr>
              <a:t>cities</a:t>
            </a:r>
            <a:r>
              <a:rPr lang="en-US" sz="1400" b="1" dirty="0" smtClean="0">
                <a:solidFill>
                  <a:schemeClr val="tx1"/>
                </a:solidFill>
              </a:rPr>
              <a:t>/settlements</a:t>
            </a:r>
            <a:endParaRPr lang="en-US" sz="1400" b="1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16: </a:t>
            </a:r>
            <a:r>
              <a:rPr lang="en-US" sz="1400" dirty="0">
                <a:solidFill>
                  <a:schemeClr val="tx1"/>
                </a:solidFill>
              </a:rPr>
              <a:t>Violence against </a:t>
            </a:r>
            <a:r>
              <a:rPr lang="en-US" sz="1400" dirty="0" err="1">
                <a:solidFill>
                  <a:schemeClr val="tx1"/>
                </a:solidFill>
              </a:rPr>
              <a:t>pwd</a:t>
            </a:r>
            <a:r>
              <a:rPr lang="en-US" sz="1400" dirty="0">
                <a:solidFill>
                  <a:schemeClr val="tx1"/>
                </a:solidFill>
              </a:rPr>
              <a:t>, equal access to justice, inclusive decision-making, birth registration </a:t>
            </a:r>
            <a:r>
              <a:rPr lang="en-US" sz="1400" dirty="0" smtClean="0">
                <a:solidFill>
                  <a:schemeClr val="tx1"/>
                </a:solidFill>
              </a:rPr>
              <a:t>&amp; </a:t>
            </a:r>
            <a:r>
              <a:rPr lang="en-US" sz="1400" dirty="0">
                <a:solidFill>
                  <a:schemeClr val="tx1"/>
                </a:solidFill>
              </a:rPr>
              <a:t>access to information</a:t>
            </a:r>
          </a:p>
          <a:p>
            <a:pPr marL="285750" indent="-285750">
              <a:lnSpc>
                <a:spcPct val="150000"/>
              </a:lnSpc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F0"/>
                </a:solidFill>
              </a:rPr>
              <a:t>SDG 17: </a:t>
            </a:r>
            <a:r>
              <a:rPr lang="en-US" sz="1400" dirty="0">
                <a:solidFill>
                  <a:schemeClr val="tx1"/>
                </a:solidFill>
              </a:rPr>
              <a:t>International cooperation, capacity </a:t>
            </a:r>
            <a:r>
              <a:rPr lang="en-US" sz="1400" dirty="0" smtClean="0">
                <a:solidFill>
                  <a:schemeClr val="tx1"/>
                </a:solidFill>
              </a:rPr>
              <a:t>building, </a:t>
            </a:r>
            <a:r>
              <a:rPr lang="en-US" sz="1400" dirty="0">
                <a:solidFill>
                  <a:schemeClr val="tx1"/>
                </a:solidFill>
              </a:rPr>
              <a:t>partnerships, </a:t>
            </a:r>
            <a:r>
              <a:rPr lang="en-US" sz="1400" b="1" dirty="0" smtClean="0">
                <a:solidFill>
                  <a:schemeClr val="tx1"/>
                </a:solidFill>
              </a:rPr>
              <a:t>technology and </a:t>
            </a:r>
            <a:r>
              <a:rPr lang="en-US" sz="1400" b="1" u="sng" dirty="0" smtClean="0">
                <a:solidFill>
                  <a:schemeClr val="tx1"/>
                </a:solidFill>
              </a:rPr>
              <a:t>innovation</a:t>
            </a:r>
            <a:r>
              <a:rPr lang="en-US" sz="1400" dirty="0" smtClean="0">
                <a:solidFill>
                  <a:schemeClr val="tx1"/>
                </a:solidFill>
              </a:rPr>
              <a:t>, opportunities </a:t>
            </a:r>
            <a:r>
              <a:rPr lang="en-US" sz="1400" dirty="0">
                <a:solidFill>
                  <a:schemeClr val="tx1"/>
                </a:solidFill>
              </a:rPr>
              <a:t>and challenges in collecting disability data</a:t>
            </a:r>
          </a:p>
        </p:txBody>
      </p:sp>
    </p:spTree>
    <p:extLst>
      <p:ext uri="{BB962C8B-B14F-4D97-AF65-F5344CB8AC3E}">
        <p14:creationId xmlns:p14="http://schemas.microsoft.com/office/powerpoint/2010/main" val="353366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966" y="76200"/>
            <a:ext cx="7520940" cy="548640"/>
          </a:xfrm>
        </p:spPr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2018 un flagship report - Draft outline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1874" y="724246"/>
            <a:ext cx="7696200" cy="42073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  <a:buClr>
                <a:srgbClr val="FF6600"/>
              </a:buClr>
            </a:pPr>
            <a:r>
              <a:rPr lang="en-US" sz="1400" b="1" dirty="0" smtClean="0">
                <a:solidFill>
                  <a:srgbClr val="00B0F0"/>
                </a:solidFill>
              </a:rPr>
              <a:t>Chapter SDG XX: </a:t>
            </a:r>
            <a:r>
              <a:rPr lang="en-US" sz="1400" dirty="0" err="1" smtClean="0">
                <a:solidFill>
                  <a:schemeClr val="tx1"/>
                </a:solidFill>
              </a:rPr>
              <a:t>xxxxxxxxxxxxxxxxxxxxxxxxxx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  <a:buClr>
                <a:srgbClr val="FF6600"/>
              </a:buClr>
            </a:pPr>
            <a:r>
              <a:rPr lang="en-US" sz="1400" b="1" dirty="0" smtClean="0">
                <a:solidFill>
                  <a:srgbClr val="00B0F0"/>
                </a:solidFill>
              </a:rPr>
              <a:t>a. </a:t>
            </a:r>
            <a:r>
              <a:rPr lang="en-US" sz="1400" dirty="0" smtClean="0">
                <a:solidFill>
                  <a:schemeClr val="tx1"/>
                </a:solidFill>
              </a:rPr>
              <a:t>International </a:t>
            </a:r>
            <a:r>
              <a:rPr lang="en-US" sz="1400" dirty="0">
                <a:solidFill>
                  <a:schemeClr val="tx1"/>
                </a:solidFill>
              </a:rPr>
              <a:t>legislation for this topic, including CRPD articles which are relevant to shed a disability perspective </a:t>
            </a:r>
          </a:p>
          <a:p>
            <a:pPr>
              <a:lnSpc>
                <a:spcPct val="150000"/>
              </a:lnSpc>
              <a:spcAft>
                <a:spcPts val="1200"/>
              </a:spcAft>
              <a:buClr>
                <a:srgbClr val="FF6600"/>
              </a:buClr>
            </a:pPr>
            <a:r>
              <a:rPr lang="en-US" sz="1400" b="1" dirty="0" smtClean="0">
                <a:solidFill>
                  <a:srgbClr val="00B0F0"/>
                </a:solidFill>
              </a:rPr>
              <a:t>b. </a:t>
            </a:r>
            <a:r>
              <a:rPr lang="en-US" sz="1400" b="1" dirty="0" smtClean="0">
                <a:solidFill>
                  <a:schemeClr val="tx1"/>
                </a:solidFill>
              </a:rPr>
              <a:t>National </a:t>
            </a:r>
            <a:r>
              <a:rPr lang="en-US" sz="1400" b="1" dirty="0">
                <a:solidFill>
                  <a:schemeClr val="tx1"/>
                </a:solidFill>
              </a:rPr>
              <a:t>policies/</a:t>
            </a:r>
            <a:r>
              <a:rPr lang="en-US" sz="1400" b="1" dirty="0" err="1">
                <a:solidFill>
                  <a:schemeClr val="tx1"/>
                </a:solidFill>
              </a:rPr>
              <a:t>programmes</a:t>
            </a:r>
            <a:r>
              <a:rPr lang="en-US" sz="1400" b="1" dirty="0">
                <a:solidFill>
                  <a:schemeClr val="tx1"/>
                </a:solidFill>
              </a:rPr>
              <a:t> to implement this SDG and related CRPD provisions for persons with disabilities</a:t>
            </a:r>
          </a:p>
          <a:p>
            <a:pPr>
              <a:lnSpc>
                <a:spcPct val="150000"/>
              </a:lnSpc>
              <a:spcAft>
                <a:spcPts val="1200"/>
              </a:spcAft>
              <a:buClr>
                <a:srgbClr val="FF6600"/>
              </a:buClr>
            </a:pPr>
            <a:r>
              <a:rPr lang="en-US" sz="1400" b="1" dirty="0" smtClean="0">
                <a:solidFill>
                  <a:srgbClr val="00B0F0"/>
                </a:solidFill>
              </a:rPr>
              <a:t>c. </a:t>
            </a:r>
            <a:r>
              <a:rPr lang="en-US" sz="1400" b="1" dirty="0" smtClean="0">
                <a:solidFill>
                  <a:schemeClr val="tx1"/>
                </a:solidFill>
              </a:rPr>
              <a:t>UN </a:t>
            </a:r>
            <a:r>
              <a:rPr lang="en-US" sz="1400" b="1" dirty="0">
                <a:solidFill>
                  <a:schemeClr val="tx1"/>
                </a:solidFill>
              </a:rPr>
              <a:t>activities in implementation these SDGs for persons with disabilities </a:t>
            </a:r>
          </a:p>
          <a:p>
            <a:pPr>
              <a:lnSpc>
                <a:spcPct val="150000"/>
              </a:lnSpc>
              <a:spcAft>
                <a:spcPts val="1200"/>
              </a:spcAft>
              <a:buClr>
                <a:srgbClr val="FF6600"/>
              </a:buClr>
            </a:pPr>
            <a:r>
              <a:rPr lang="en-US" sz="1400" b="1" dirty="0" smtClean="0">
                <a:solidFill>
                  <a:srgbClr val="00B0F0"/>
                </a:solidFill>
              </a:rPr>
              <a:t>d. </a:t>
            </a:r>
            <a:r>
              <a:rPr lang="en-US" sz="1400" b="1" dirty="0" smtClean="0">
                <a:solidFill>
                  <a:schemeClr val="tx1"/>
                </a:solidFill>
              </a:rPr>
              <a:t>Situation </a:t>
            </a:r>
            <a:r>
              <a:rPr lang="en-US" sz="1400" b="1" dirty="0">
                <a:solidFill>
                  <a:schemeClr val="tx1"/>
                </a:solidFill>
              </a:rPr>
              <a:t>of persons with disabilities: status and trends </a:t>
            </a:r>
          </a:p>
          <a:p>
            <a:pPr>
              <a:lnSpc>
                <a:spcPct val="150000"/>
              </a:lnSpc>
              <a:spcAft>
                <a:spcPts val="1200"/>
              </a:spcAft>
              <a:buClr>
                <a:srgbClr val="FF6600"/>
              </a:buClr>
            </a:pPr>
            <a:r>
              <a:rPr lang="en-US" sz="1400" b="1" dirty="0">
                <a:solidFill>
                  <a:srgbClr val="00B0F0"/>
                </a:solidFill>
              </a:rPr>
              <a:t>e</a:t>
            </a:r>
            <a:r>
              <a:rPr lang="en-US" sz="1400" b="1" dirty="0" smtClean="0">
                <a:solidFill>
                  <a:srgbClr val="00B0F0"/>
                </a:solidFill>
              </a:rPr>
              <a:t>. </a:t>
            </a:r>
            <a:r>
              <a:rPr lang="en-US" sz="1400" b="1" dirty="0" smtClean="0">
                <a:solidFill>
                  <a:schemeClr val="tx1"/>
                </a:solidFill>
              </a:rPr>
              <a:t>Conclusion </a:t>
            </a:r>
            <a:r>
              <a:rPr lang="en-US" sz="1400" b="1" dirty="0">
                <a:solidFill>
                  <a:schemeClr val="tx1"/>
                </a:solidFill>
              </a:rPr>
              <a:t>and the way forward</a:t>
            </a:r>
          </a:p>
          <a:p>
            <a:pPr>
              <a:lnSpc>
                <a:spcPct val="150000"/>
              </a:lnSpc>
              <a:spcAft>
                <a:spcPts val="1200"/>
              </a:spcAft>
              <a:buClr>
                <a:srgbClr val="FF6600"/>
              </a:buClr>
            </a:pPr>
            <a:r>
              <a:rPr lang="en-US" sz="1400" b="1" dirty="0">
                <a:solidFill>
                  <a:schemeClr val="tx1"/>
                </a:solidFill>
              </a:rPr>
              <a:t>** </a:t>
            </a:r>
            <a:r>
              <a:rPr lang="en-US" sz="1400" b="1" i="1" dirty="0">
                <a:solidFill>
                  <a:schemeClr val="tx1"/>
                </a:solidFill>
              </a:rPr>
              <a:t>Cross-cutting issues: (</a:t>
            </a:r>
            <a:r>
              <a:rPr lang="en-US" sz="1400" b="1" i="1" dirty="0" err="1">
                <a:solidFill>
                  <a:schemeClr val="tx1"/>
                </a:solidFill>
              </a:rPr>
              <a:t>i</a:t>
            </a:r>
            <a:r>
              <a:rPr lang="en-US" sz="1400" b="1" i="1" dirty="0">
                <a:solidFill>
                  <a:schemeClr val="tx1"/>
                </a:solidFill>
              </a:rPr>
              <a:t>) Accessibility; (ii) </a:t>
            </a:r>
            <a:r>
              <a:rPr lang="en-US" sz="1400" b="1" i="1" dirty="0" smtClean="0">
                <a:solidFill>
                  <a:schemeClr val="tx1"/>
                </a:solidFill>
              </a:rPr>
              <a:t>the </a:t>
            </a:r>
            <a:r>
              <a:rPr lang="en-US" sz="1400" b="1" i="1" dirty="0">
                <a:solidFill>
                  <a:schemeClr val="tx1"/>
                </a:solidFill>
              </a:rPr>
              <a:t>situation and implementation of this </a:t>
            </a:r>
            <a:r>
              <a:rPr lang="en-US" sz="1400" b="1" i="1" dirty="0" smtClean="0">
                <a:solidFill>
                  <a:schemeClr val="tx1"/>
                </a:solidFill>
              </a:rPr>
              <a:t>goal/target </a:t>
            </a:r>
            <a:r>
              <a:rPr lang="en-US" sz="1400" b="1" i="1" dirty="0">
                <a:solidFill>
                  <a:schemeClr val="tx1"/>
                </a:solidFill>
              </a:rPr>
              <a:t>for social groups, vulnerable persons</a:t>
            </a:r>
          </a:p>
        </p:txBody>
      </p:sp>
    </p:spTree>
    <p:extLst>
      <p:ext uri="{BB962C8B-B14F-4D97-AF65-F5344CB8AC3E}">
        <p14:creationId xmlns:p14="http://schemas.microsoft.com/office/powerpoint/2010/main" val="16259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630</TotalTime>
  <Words>399</Words>
  <Application>Microsoft Office PowerPoint</Application>
  <PresentationFormat>On-screen Show (4:3)</PresentationFormat>
  <Paragraphs>46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the 2018 UN flagship report on disability and development  INtroduction</vt:lpstr>
      <vt:lpstr>content</vt:lpstr>
      <vt:lpstr>mandate</vt:lpstr>
      <vt:lpstr>2018 un flagship report - Draft outline</vt:lpstr>
      <vt:lpstr>2018 un flagship report - Draft outline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Talin Avades</cp:lastModifiedBy>
  <cp:revision>105</cp:revision>
  <dcterms:created xsi:type="dcterms:W3CDTF">2015-05-31T18:46:35Z</dcterms:created>
  <dcterms:modified xsi:type="dcterms:W3CDTF">2016-11-29T23:23:52Z</dcterms:modified>
</cp:coreProperties>
</file>