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73" r:id="rId5"/>
    <p:sldId id="259" r:id="rId6"/>
    <p:sldId id="266" r:id="rId7"/>
    <p:sldId id="274" r:id="rId8"/>
    <p:sldId id="275" r:id="rId9"/>
    <p:sldId id="267" r:id="rId10"/>
    <p:sldId id="280" r:id="rId11"/>
    <p:sldId id="268" r:id="rId12"/>
    <p:sldId id="269" r:id="rId13"/>
    <p:sldId id="271" r:id="rId14"/>
    <p:sldId id="279" r:id="rId15"/>
    <p:sldId id="277" r:id="rId16"/>
    <p:sldId id="27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100" autoAdjust="0"/>
    <p:restoredTop sz="94660"/>
  </p:normalViewPr>
  <p:slideViewPr>
    <p:cSldViewPr>
      <p:cViewPr>
        <p:scale>
          <a:sx n="80" d="100"/>
          <a:sy n="80" d="100"/>
        </p:scale>
        <p:origin x="-354" y="53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EF79FB-0DC6-40EB-A42F-661DE66B6C9C}" type="datetimeFigureOut">
              <a:rPr lang="en-US" smtClean="0"/>
              <a:pPr/>
              <a:t>11/29/2016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890309-1137-4D6C-9CBF-F44EAF16D7B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D890309-1137-4D6C-9CBF-F44EAF16D7B4}"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EDA0B5-8823-4CD2-8141-866C36CBB98F}" type="datetimeFigureOut">
              <a:rPr lang="en-US" smtClean="0"/>
              <a:pPr/>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389AB3-8FA1-4F12-A88E-CEABFFB821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EDA0B5-8823-4CD2-8141-866C36CBB98F}" type="datetimeFigureOut">
              <a:rPr lang="en-US" smtClean="0"/>
              <a:pPr/>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389AB3-8FA1-4F12-A88E-CEABFFB821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EDA0B5-8823-4CD2-8141-866C36CBB98F}" type="datetimeFigureOut">
              <a:rPr lang="en-US" smtClean="0"/>
              <a:pPr/>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389AB3-8FA1-4F12-A88E-CEABFFB821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EDA0B5-8823-4CD2-8141-866C36CBB98F}" type="datetimeFigureOut">
              <a:rPr lang="en-US" smtClean="0"/>
              <a:pPr/>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389AB3-8FA1-4F12-A88E-CEABFFB821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EDA0B5-8823-4CD2-8141-866C36CBB98F}" type="datetimeFigureOut">
              <a:rPr lang="en-US" smtClean="0"/>
              <a:pPr/>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389AB3-8FA1-4F12-A88E-CEABFFB821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EDA0B5-8823-4CD2-8141-866C36CBB98F}" type="datetimeFigureOut">
              <a:rPr lang="en-US" smtClean="0"/>
              <a:pPr/>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389AB3-8FA1-4F12-A88E-CEABFFB821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EDA0B5-8823-4CD2-8141-866C36CBB98F}" type="datetimeFigureOut">
              <a:rPr lang="en-US" smtClean="0"/>
              <a:pPr/>
              <a:t>11/29/2016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389AB3-8FA1-4F12-A88E-CEABFFB821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EDA0B5-8823-4CD2-8141-866C36CBB98F}" type="datetimeFigureOut">
              <a:rPr lang="en-US" smtClean="0"/>
              <a:pPr/>
              <a:t>11/29/2016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389AB3-8FA1-4F12-A88E-CEABFFB821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EDA0B5-8823-4CD2-8141-866C36CBB98F}" type="datetimeFigureOut">
              <a:rPr lang="en-US" smtClean="0"/>
              <a:pPr/>
              <a:t>11/29/2016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389AB3-8FA1-4F12-A88E-CEABFFB821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EDA0B5-8823-4CD2-8141-866C36CBB98F}" type="datetimeFigureOut">
              <a:rPr lang="en-US" smtClean="0"/>
              <a:pPr/>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389AB3-8FA1-4F12-A88E-CEABFFB821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EDA0B5-8823-4CD2-8141-866C36CBB98F}" type="datetimeFigureOut">
              <a:rPr lang="en-US" smtClean="0"/>
              <a:pPr/>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389AB3-8FA1-4F12-A88E-CEABFFB8213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EDA0B5-8823-4CD2-8141-866C36CBB98F}" type="datetimeFigureOut">
              <a:rPr lang="en-US" smtClean="0"/>
              <a:pPr/>
              <a:t>11/29/2016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389AB3-8FA1-4F12-A88E-CEABFFB821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2800" b="1" dirty="0" smtClean="0"/>
              <a:t>PRESENTATION </a:t>
            </a:r>
            <a:r>
              <a:rPr lang="en-US" sz="2800" b="1" smtClean="0"/>
              <a:t>OF  WORK BY MINISTRY  OF </a:t>
            </a:r>
            <a:r>
              <a:rPr lang="en-US" sz="2800" b="1" dirty="0" smtClean="0"/>
              <a:t>GENDER, LABOUR AND SOCIAL DEVELOPMENT ON DISABILITY</a:t>
            </a:r>
            <a:endParaRPr lang="en-US" sz="2800" b="1" dirty="0"/>
          </a:p>
        </p:txBody>
      </p:sp>
      <p:sp>
        <p:nvSpPr>
          <p:cNvPr id="3" name="Subtitle 2"/>
          <p:cNvSpPr>
            <a:spLocks noGrp="1"/>
          </p:cNvSpPr>
          <p:nvPr>
            <p:ph type="subTitle" idx="1"/>
          </p:nvPr>
        </p:nvSpPr>
        <p:spPr/>
        <p:txBody>
          <a:bodyPr>
            <a:normAutofit fontScale="92500"/>
          </a:bodyPr>
          <a:lstStyle/>
          <a:p>
            <a:r>
              <a:rPr lang="en-US" sz="2400" dirty="0" smtClean="0"/>
              <a:t>At The DISABILITY INCLUSIVE MEETING</a:t>
            </a:r>
          </a:p>
          <a:p>
            <a:r>
              <a:rPr lang="en-US" sz="2400" smtClean="0"/>
              <a:t>BY B.N.KAGGYA </a:t>
            </a:r>
            <a:endParaRPr lang="en-US" sz="2400" dirty="0" smtClean="0"/>
          </a:p>
          <a:p>
            <a:r>
              <a:rPr lang="en-US" sz="2400" dirty="0" smtClean="0"/>
              <a:t>Assistant Commissioner, Disability and Elderly, Ministry of Gender, Labour and Social Development</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INCLUSIVE POLICIES CONT’D</a:t>
            </a:r>
            <a:endParaRPr lang="en-US" dirty="0"/>
          </a:p>
        </p:txBody>
      </p:sp>
      <p:sp>
        <p:nvSpPr>
          <p:cNvPr id="3" name="Content Placeholder 2"/>
          <p:cNvSpPr>
            <a:spLocks noGrp="1"/>
          </p:cNvSpPr>
          <p:nvPr>
            <p:ph idx="1"/>
          </p:nvPr>
        </p:nvSpPr>
        <p:spPr/>
        <p:txBody>
          <a:bodyPr/>
          <a:lstStyle/>
          <a:p>
            <a:r>
              <a:rPr lang="en-US" dirty="0" smtClean="0"/>
              <a:t>National Integrated  Early Childhood Policy (2016)- programs  will be age appropriate to meet special needs of all children such as in conflict areas, those affected by HIV/AIDS, CWDs and , street children;</a:t>
            </a:r>
          </a:p>
          <a:p>
            <a:r>
              <a:rPr lang="en-US" dirty="0" smtClean="0"/>
              <a:t>Policy on orphans and Vulnerable children; specifically </a:t>
            </a:r>
            <a:r>
              <a:rPr lang="en-US" smtClean="0"/>
              <a:t>targets children with </a:t>
            </a:r>
            <a:r>
              <a:rPr lang="en-US" dirty="0" smtClean="0"/>
              <a:t>disabilities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Interventions by MGLSD</a:t>
            </a:r>
            <a:endParaRPr lang="en-US" dirty="0"/>
          </a:p>
        </p:txBody>
      </p:sp>
      <p:sp>
        <p:nvSpPr>
          <p:cNvPr id="3" name="Content Placeholder 2"/>
          <p:cNvSpPr>
            <a:spLocks noGrp="1"/>
          </p:cNvSpPr>
          <p:nvPr>
            <p:ph idx="1"/>
          </p:nvPr>
        </p:nvSpPr>
        <p:spPr/>
        <p:txBody>
          <a:bodyPr>
            <a:normAutofit fontScale="25000" lnSpcReduction="20000"/>
          </a:bodyPr>
          <a:lstStyle/>
          <a:p>
            <a:r>
              <a:rPr lang="en-US" sz="11200" b="1" dirty="0" smtClean="0"/>
              <a:t>SDG 1 and 2 and 8</a:t>
            </a:r>
          </a:p>
          <a:p>
            <a:r>
              <a:rPr lang="en-US" sz="11200" dirty="0" smtClean="0"/>
              <a:t>National Social Protection Policy (2015) to improve resilience and participation  of vulnerable groups. Under this policy, MGLSD is  implementing Social Assistance Grant for Empowerment  targeting older persons.  123,000 OPs have benefited including 4000 OPWDs </a:t>
            </a:r>
          </a:p>
          <a:p>
            <a:r>
              <a:rPr lang="en-US" sz="11200" dirty="0" smtClean="0"/>
              <a:t>The Policy has another component of  Social Care and Support Component </a:t>
            </a:r>
          </a:p>
          <a:p>
            <a:r>
              <a:rPr lang="en-US" sz="11200" dirty="0" smtClean="0"/>
              <a:t>Main stream programs include Livelihood Program (2000 YWDs), Uganda Women’s </a:t>
            </a:r>
            <a:r>
              <a:rPr lang="en-US" sz="11200" dirty="0" err="1" smtClean="0"/>
              <a:t>Entreprenuership</a:t>
            </a:r>
            <a:r>
              <a:rPr lang="en-US" sz="11200" dirty="0" smtClean="0"/>
              <a:t> Program,  Operation Wealth Creation Program,</a:t>
            </a:r>
          </a:p>
          <a:p>
            <a:r>
              <a:rPr lang="en-US" sz="11200" dirty="0" smtClean="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Interventions cont’d</a:t>
            </a:r>
            <a:endParaRPr lang="en-US" dirty="0"/>
          </a:p>
        </p:txBody>
      </p:sp>
      <p:sp>
        <p:nvSpPr>
          <p:cNvPr id="3" name="Content Placeholder 2"/>
          <p:cNvSpPr>
            <a:spLocks noGrp="1"/>
          </p:cNvSpPr>
          <p:nvPr>
            <p:ph idx="1"/>
          </p:nvPr>
        </p:nvSpPr>
        <p:spPr>
          <a:xfrm>
            <a:off x="533400" y="1752600"/>
            <a:ext cx="8229600" cy="4525963"/>
          </a:xfrm>
        </p:spPr>
        <p:txBody>
          <a:bodyPr>
            <a:normAutofit fontScale="70000" lnSpcReduction="20000"/>
          </a:bodyPr>
          <a:lstStyle/>
          <a:p>
            <a:r>
              <a:rPr lang="en-US" b="1" dirty="0" smtClean="0"/>
              <a:t>National Employment Policy  for Uganda 2011 recognizes that employment of vulnerable groups (PWDs )key to wealth creation </a:t>
            </a:r>
          </a:p>
          <a:p>
            <a:r>
              <a:rPr lang="en-US" b="1" dirty="0" smtClean="0"/>
              <a:t>Promoting the Employability and Employment of Persons with Disabilities -</a:t>
            </a:r>
            <a:r>
              <a:rPr lang="en-US" dirty="0" smtClean="0"/>
              <a:t>MGLSD uses a twin track approach, that is  through its  Vocational Rehabilitation  Program which  trains 200 persons with Disabilities in employable skills and the mainstream Business, Technical, Vocational Education and Training (BTVET) which promotes equitable access to education and  training for disadvantaged groups   </a:t>
            </a:r>
          </a:p>
          <a:p>
            <a:r>
              <a:rPr lang="en-US" b="1" dirty="0" smtClean="0"/>
              <a:t>Community Based Rehabilitation Programme</a:t>
            </a:r>
          </a:p>
          <a:p>
            <a:r>
              <a:rPr lang="en-US" dirty="0" smtClean="0"/>
              <a:t>Current Government Strategy  for rehabilitation, poverty reduction , equalization of opportunities and social inclusion. MGLSD is currently implementing it in 25 districts with the intention of scaling it up.</a:t>
            </a:r>
          </a:p>
          <a:p>
            <a:r>
              <a:rPr lang="en-US" dirty="0" smtClean="0"/>
              <a:t>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Programs cont’d</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Special Grant for Persons with Disabilities- Countrywide Program  for employment creation and improving livelihoods. Over 12,000 women and men with disabilities have accessed ( Self esteem, dignity, scholastic materials, confidence building,  happy families)</a:t>
            </a:r>
          </a:p>
          <a:p>
            <a:r>
              <a:rPr lang="en-US" dirty="0" smtClean="0"/>
              <a:t>  SDG 6 On  Clean Water and Sanitation the Ministry of Gender in collaboration with World Vision  are implementing the Inclusive WASH Pilot in Western and Northern Uganda. Accessible  water and sanitation facilities and Child Friendly Spaces have been constructed in camps</a:t>
            </a:r>
            <a:endParaRPr lang="en-US" b="1"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Multisectoral</a:t>
            </a:r>
            <a:r>
              <a:rPr lang="en-US" dirty="0" smtClean="0"/>
              <a:t> Collaboration</a:t>
            </a:r>
            <a:endParaRPr lang="en-US" dirty="0"/>
          </a:p>
        </p:txBody>
      </p:sp>
      <p:sp>
        <p:nvSpPr>
          <p:cNvPr id="3" name="Content Placeholder 2"/>
          <p:cNvSpPr>
            <a:spLocks noGrp="1"/>
          </p:cNvSpPr>
          <p:nvPr>
            <p:ph idx="1"/>
          </p:nvPr>
        </p:nvSpPr>
        <p:spPr/>
        <p:txBody>
          <a:bodyPr>
            <a:normAutofit fontScale="92500"/>
          </a:bodyPr>
          <a:lstStyle/>
          <a:p>
            <a:r>
              <a:rPr lang="en-US" dirty="0" smtClean="0"/>
              <a:t>Government notes that Disability issues are cross cutting  so puts in place enabling environment for all players; Consultations with OPWDs , Key line Ministries, NGOs in area of disability and communities to produce these policies;</a:t>
            </a:r>
          </a:p>
          <a:p>
            <a:r>
              <a:rPr lang="en-US" dirty="0" smtClean="0"/>
              <a:t>Challenges: 	Limited disaggregated data, low levels of awareness raising, Limited Capacity in service delivery, negative attitudes of policy and service providers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WAY FORWARD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 Advocate for disability surveys to have specific data on persons with disabilities</a:t>
            </a:r>
          </a:p>
          <a:p>
            <a:r>
              <a:rPr lang="en-US" dirty="0" smtClean="0"/>
              <a:t>Mainstreaming disability in mainstream programs(Appeal to UN Country Offices to prioritize Disability),</a:t>
            </a:r>
          </a:p>
          <a:p>
            <a:r>
              <a:rPr lang="en-US" dirty="0" smtClean="0"/>
              <a:t>Review  laws, policies and programs to make them disability sensitive;</a:t>
            </a:r>
          </a:p>
          <a:p>
            <a:r>
              <a:rPr lang="en-US" dirty="0" smtClean="0"/>
              <a:t>Develop a National Plan for  implementing the Concluding  observations by the Committee on the CRPD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a:t>
            </a:r>
            <a:endParaRPr lang="en-US" dirty="0"/>
          </a:p>
        </p:txBody>
      </p:sp>
      <p:sp>
        <p:nvSpPr>
          <p:cNvPr id="3" name="Content Placeholder 2"/>
          <p:cNvSpPr>
            <a:spLocks noGrp="1"/>
          </p:cNvSpPr>
          <p:nvPr>
            <p:ph idx="1"/>
          </p:nvPr>
        </p:nvSpPr>
        <p:spPr/>
        <p:txBody>
          <a:bodyPr/>
          <a:lstStyle/>
          <a:p>
            <a:r>
              <a:rPr lang="en-US" dirty="0" smtClean="0"/>
              <a:t>THANK YOU FOR LISTENING</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 out </a:t>
            </a:r>
            <a:endParaRPr lang="en-US" dirty="0"/>
          </a:p>
        </p:txBody>
      </p:sp>
      <p:sp>
        <p:nvSpPr>
          <p:cNvPr id="3" name="Content Placeholder 2"/>
          <p:cNvSpPr>
            <a:spLocks noGrp="1"/>
          </p:cNvSpPr>
          <p:nvPr>
            <p:ph idx="1"/>
          </p:nvPr>
        </p:nvSpPr>
        <p:spPr/>
        <p:txBody>
          <a:bodyPr/>
          <a:lstStyle/>
          <a:p>
            <a:r>
              <a:rPr lang="en-US" dirty="0" smtClean="0"/>
              <a:t>Introduction</a:t>
            </a:r>
          </a:p>
          <a:p>
            <a:r>
              <a:rPr lang="en-US" dirty="0" smtClean="0"/>
              <a:t>Current Situation</a:t>
            </a:r>
          </a:p>
          <a:p>
            <a:r>
              <a:rPr lang="en-US" dirty="0" smtClean="0"/>
              <a:t>Inclusive Legal and policy frameworks on disability </a:t>
            </a:r>
          </a:p>
          <a:p>
            <a:r>
              <a:rPr lang="en-US" dirty="0" smtClean="0"/>
              <a:t> Current Programs and Linkage to SDGs and CRPD </a:t>
            </a:r>
          </a:p>
          <a:p>
            <a:r>
              <a:rPr lang="en-US" dirty="0" smtClean="0"/>
              <a:t>Challenges and Way forward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situation</a:t>
            </a:r>
            <a:endParaRPr lang="en-US" dirty="0"/>
          </a:p>
        </p:txBody>
      </p:sp>
      <p:sp>
        <p:nvSpPr>
          <p:cNvPr id="3" name="Content Placeholder 2"/>
          <p:cNvSpPr>
            <a:spLocks noGrp="1"/>
          </p:cNvSpPr>
          <p:nvPr>
            <p:ph idx="1"/>
          </p:nvPr>
        </p:nvSpPr>
        <p:spPr/>
        <p:txBody>
          <a:bodyPr>
            <a:normAutofit fontScale="92500" lnSpcReduction="20000"/>
          </a:bodyPr>
          <a:lstStyle/>
          <a:p>
            <a:pPr>
              <a:lnSpc>
                <a:spcPct val="90000"/>
              </a:lnSpc>
            </a:pPr>
            <a:r>
              <a:rPr lang="en-GB" dirty="0" smtClean="0"/>
              <a:t>The Government through the Ministry of Gender, Labour and Social Development has the mandate to promote and protect the rights of persons with disabilities (PWDS), among others.</a:t>
            </a:r>
          </a:p>
          <a:p>
            <a:pPr>
              <a:lnSpc>
                <a:spcPct val="90000"/>
              </a:lnSpc>
            </a:pPr>
            <a:r>
              <a:rPr lang="en-US" dirty="0" smtClean="0"/>
              <a:t>According to the </a:t>
            </a:r>
            <a:r>
              <a:rPr lang="en-GB" dirty="0" smtClean="0"/>
              <a:t>Uganda Population and Housing Census (</a:t>
            </a:r>
            <a:r>
              <a:rPr lang="en-US" dirty="0" smtClean="0"/>
              <a:t>UPHC) Report of 2002, four percent of Ugandans had a disability.  The Uganda National Household Survey (UNHS) Report 2009/10  estimated 16.2% of Ugandans with disabilities and according to  UPHC</a:t>
            </a:r>
            <a:r>
              <a:rPr lang="en-GB" dirty="0" smtClean="0"/>
              <a:t> (2014), 12.5%  of Ugandan Population are persons with disabilities  giving a figure  of approximately 4.3 million Ugandans with disabilities</a:t>
            </a:r>
          </a:p>
          <a:p>
            <a:pPr>
              <a:lnSpc>
                <a:spcPct val="90000"/>
              </a:lnSpc>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Situation </a:t>
            </a:r>
            <a:endParaRPr lang="en-US" dirty="0"/>
          </a:p>
        </p:txBody>
      </p:sp>
      <p:sp>
        <p:nvSpPr>
          <p:cNvPr id="3" name="Content Placeholder 2"/>
          <p:cNvSpPr>
            <a:spLocks noGrp="1"/>
          </p:cNvSpPr>
          <p:nvPr>
            <p:ph idx="1"/>
          </p:nvPr>
        </p:nvSpPr>
        <p:spPr/>
        <p:txBody>
          <a:bodyPr>
            <a:normAutofit fontScale="85000" lnSpcReduction="10000"/>
          </a:bodyPr>
          <a:lstStyle/>
          <a:p>
            <a:r>
              <a:rPr lang="en-US" sz="2800" dirty="0" smtClean="0"/>
              <a:t>National Policy on Disability  in Uganda(2006)Framework for intervention</a:t>
            </a:r>
          </a:p>
          <a:p>
            <a:r>
              <a:rPr lang="en-US" sz="2800" dirty="0" smtClean="0"/>
              <a:t>Persons with Disabilities are vulnerable due to negative societal attitudes, institutional and environmental barriers</a:t>
            </a:r>
          </a:p>
          <a:p>
            <a:r>
              <a:rPr lang="en-US" sz="2800" dirty="0" smtClean="0"/>
              <a:t>As result, they receive less education and skills training which reduces their employment opportunities and even  qualified  ones rarely get employed;</a:t>
            </a:r>
          </a:p>
          <a:p>
            <a:r>
              <a:rPr lang="en-US" sz="2800" dirty="0" smtClean="0"/>
              <a:t>Major concerns of persons with disabilities are poverty, lack of education and skills,  Limited Employment  Opportunities, health, inaccessible structures and information, HIV and AIDs, situations of conflicts and emergencies,  and in all these age , disability and gender  worsens the situations</a:t>
            </a:r>
          </a:p>
          <a:p>
            <a:endParaRPr lang="en-US"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229600" cy="1143000"/>
          </a:xfrm>
        </p:spPr>
        <p:txBody>
          <a:bodyPr>
            <a:normAutofit fontScale="90000"/>
          </a:bodyPr>
          <a:lstStyle/>
          <a:p>
            <a:r>
              <a:rPr lang="en-US" smtClean="0"/>
              <a:t>General Inclusive </a:t>
            </a:r>
            <a:r>
              <a:rPr lang="en-US" dirty="0" smtClean="0"/>
              <a:t>Legal Frameworks Constitution of Uganda</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Uganda has demonstrated its commitment to promote and protect the rights of Persons with Disabilities (PWDs) through its rich legal,   policy  and institutional frameworks, starting  with the 1995 Constitution. </a:t>
            </a:r>
          </a:p>
          <a:p>
            <a:r>
              <a:rPr lang="en-GB" dirty="0" smtClean="0"/>
              <a:t>Objective (xvi) provides for society to recognise the rights of persons with disabilities to respect and human dignity;</a:t>
            </a:r>
            <a:endParaRPr lang="en-US" dirty="0" smtClean="0"/>
          </a:p>
          <a:p>
            <a:r>
              <a:rPr lang="en-US" dirty="0" smtClean="0"/>
              <a:t>Objective xviii- provides for states commitment to afford every citizen equal opportunity   to attain the highest education standards possible;</a:t>
            </a:r>
          </a:p>
          <a:p>
            <a:r>
              <a:rPr lang="en-GB" dirty="0" smtClean="0"/>
              <a:t>Objective (xxiv)( c) provides for   promotion of sign language</a:t>
            </a:r>
          </a:p>
          <a:p>
            <a:r>
              <a:rPr lang="en-GB" dirty="0" smtClean="0"/>
              <a:t> </a:t>
            </a:r>
            <a:r>
              <a:rPr lang="en-US" dirty="0" smtClean="0"/>
              <a:t>Objective 30- provides right to education</a:t>
            </a:r>
          </a:p>
          <a:p>
            <a:r>
              <a:rPr lang="en-US" dirty="0" smtClean="0"/>
              <a:t>Article 32 –  provides for affirmative action for  groups marginalized  groups on basis of age ,gender and  disability, among others </a:t>
            </a:r>
          </a:p>
          <a:p>
            <a:r>
              <a:rPr lang="en-US" dirty="0" smtClean="0"/>
              <a:t>Article on 35(1) promotion of respect and measures to ensure  human dignity to Persons with disabilities(2) enacting appropriate laws for protection of PWDs </a:t>
            </a:r>
          </a:p>
          <a:p>
            <a:r>
              <a:rPr lang="en-US" dirty="0" smtClean="0"/>
              <a:t>All  laws, policies and programs on disability are in line with the Constitution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General Inclusive frameworks cont’d</a:t>
            </a:r>
            <a:endParaRPr lang="en-US" dirty="0"/>
          </a:p>
        </p:txBody>
      </p:sp>
      <p:sp>
        <p:nvSpPr>
          <p:cNvPr id="3" name="Content Placeholder 2"/>
          <p:cNvSpPr>
            <a:spLocks noGrp="1"/>
          </p:cNvSpPr>
          <p:nvPr>
            <p:ph idx="1"/>
          </p:nvPr>
        </p:nvSpPr>
        <p:spPr/>
        <p:txBody>
          <a:bodyPr>
            <a:normAutofit fontScale="85000" lnSpcReduction="20000"/>
          </a:bodyPr>
          <a:lstStyle/>
          <a:p>
            <a:pPr marL="609600" indent="-609600">
              <a:lnSpc>
                <a:spcPct val="80000"/>
              </a:lnSpc>
            </a:pPr>
            <a:r>
              <a:rPr lang="en-GB" dirty="0" smtClean="0"/>
              <a:t>The Parliamentary  Elections Statute of 1996; provides for elections of 4 regional  representatives and a woman representative of Persons with disabilities  in Parliament. (Under SDG 5on Gender Equality and 10 on political inclusion)</a:t>
            </a:r>
          </a:p>
          <a:p>
            <a:pPr marL="609600" indent="-609600">
              <a:lnSpc>
                <a:spcPct val="80000"/>
              </a:lnSpc>
            </a:pPr>
            <a:r>
              <a:rPr lang="en-GB" dirty="0" smtClean="0"/>
              <a:t>The Local Government Act ,Cap 243(As amended); Provides for representation of PWDs (female and male) at all local government levels. There are approximately 50,000 Councillors  at decision making levels</a:t>
            </a:r>
          </a:p>
          <a:p>
            <a:pPr marL="609600" indent="-609600">
              <a:lnSpc>
                <a:spcPct val="80000"/>
              </a:lnSpc>
            </a:pPr>
            <a:r>
              <a:rPr lang="en-GB" dirty="0" smtClean="0"/>
              <a:t>The Universal Primary Education Act of 1997; commands families with Children with Disabilities (CWD) to give them priority at the time of enrolment.</a:t>
            </a:r>
            <a:endParaRPr lang="en-CA" dirty="0" smtClean="0"/>
          </a:p>
          <a:p>
            <a:r>
              <a:rPr lang="en-US" dirty="0" smtClean="0"/>
              <a:t>.The Building Control  Act 2013 incorporated Accessibility Standards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Inclusive legal frameworks</a:t>
            </a:r>
            <a:endParaRPr lang="en-US" dirty="0"/>
          </a:p>
        </p:txBody>
      </p:sp>
      <p:sp>
        <p:nvSpPr>
          <p:cNvPr id="3" name="Content Placeholder 2"/>
          <p:cNvSpPr>
            <a:spLocks noGrp="1"/>
          </p:cNvSpPr>
          <p:nvPr>
            <p:ph idx="1"/>
          </p:nvPr>
        </p:nvSpPr>
        <p:spPr/>
        <p:txBody>
          <a:bodyPr>
            <a:normAutofit fontScale="62500" lnSpcReduction="20000"/>
          </a:bodyPr>
          <a:lstStyle/>
          <a:p>
            <a:pPr marL="609600" indent="-609600">
              <a:lnSpc>
                <a:spcPct val="80000"/>
              </a:lnSpc>
            </a:pPr>
            <a:endParaRPr lang="en-GB" sz="3400" dirty="0" smtClean="0"/>
          </a:p>
          <a:p>
            <a:pPr marL="609600" indent="-609600"/>
            <a:r>
              <a:rPr lang="en-GB" sz="3400" dirty="0" smtClean="0"/>
              <a:t>The Universal Primary Education Act of 1997, commands families with Children with Disabilities (CWD) to give them priority at the time of enrolment. </a:t>
            </a:r>
          </a:p>
          <a:p>
            <a:pPr marL="609600" indent="-609600"/>
            <a:r>
              <a:rPr lang="en-GB" sz="3400" dirty="0" smtClean="0"/>
              <a:t>The Uganda Communications Act provides for development of techniques and technologies that  facilitate  accessibility to communication services</a:t>
            </a:r>
            <a:r>
              <a:rPr lang="en-GB" sz="3400" dirty="0" smtClean="0">
                <a:solidFill>
                  <a:schemeClr val="hlink"/>
                </a:solidFill>
              </a:rPr>
              <a:t> .</a:t>
            </a:r>
          </a:p>
          <a:p>
            <a:pPr marL="609600" indent="-609600"/>
            <a:r>
              <a:rPr lang="en-GB" sz="3400" dirty="0" smtClean="0"/>
              <a:t>The Land Act of 1998; provides that any transaction of customary land that discriminates on PWDs shall be null and void.</a:t>
            </a:r>
            <a:r>
              <a:rPr lang="en-US" sz="3400" dirty="0" smtClean="0"/>
              <a:t> </a:t>
            </a:r>
          </a:p>
          <a:p>
            <a:pPr marL="609600" indent="-609600">
              <a:buFontTx/>
              <a:buAutoNum type="arabicPeriod" startAt="8"/>
            </a:pPr>
            <a:r>
              <a:rPr lang="en-US" sz="3400" b="1" dirty="0" smtClean="0"/>
              <a:t>Equal Opportunities Commission Act 2007,</a:t>
            </a:r>
            <a:r>
              <a:rPr lang="en-US" sz="3400" dirty="0" smtClean="0"/>
              <a:t>Part 111, Section 14 of the Equal Opportunities  Commission provides for monitoring and evaluation of policies, laws , plans ,activities,  practices ,traditions, cultures, usages and customs to ensure that they  are compliant with equal opportunities and affirmative action.</a:t>
            </a:r>
          </a:p>
          <a:p>
            <a:pPr marL="609600" indent="-609600">
              <a:buFontTx/>
              <a:buAutoNum type="arabicPeriod" startAt="8"/>
            </a:pPr>
            <a:endParaRPr lang="en-GB" dirty="0" smtClean="0"/>
          </a:p>
          <a:p>
            <a:pPr marL="609600" indent="-609600">
              <a:lnSpc>
                <a:spcPct val="80000"/>
              </a:lnSpc>
            </a:pPr>
            <a:endParaRPr lang="en-CA" dirty="0" smtClean="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Specific Inclusive provisions under MGLSD </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National   Council for Disability Act (2003) mandates the Council to bring gaps in service delivery to persons with Disabilities to the attention of government or other service providers for improvement;</a:t>
            </a:r>
          </a:p>
          <a:p>
            <a:r>
              <a:rPr lang="en-US" dirty="0" smtClean="0"/>
              <a:t> The Persons with Disabilities Act(2006)  provides a comprehensive legal protection for Persons with Disabilities, examination of all forms of discrimination against them  in order to equalize opportunities and  related matters.  It is in line with most of SDGs especially  in area of education,  health, employment  and accessibility  including in  risks and humanitarian  emergencies  and currently it is under review to align it with new developments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INCLUSIVE POLICIES AND LEGAL FRAMEWORKS(MGLSD)</a:t>
            </a:r>
            <a:endParaRPr lang="en-US" dirty="0"/>
          </a:p>
        </p:txBody>
      </p:sp>
      <p:sp>
        <p:nvSpPr>
          <p:cNvPr id="3" name="Content Placeholder 2"/>
          <p:cNvSpPr>
            <a:spLocks noGrp="1"/>
          </p:cNvSpPr>
          <p:nvPr>
            <p:ph idx="1"/>
          </p:nvPr>
        </p:nvSpPr>
        <p:spPr/>
        <p:txBody>
          <a:bodyPr>
            <a:normAutofit fontScale="25000" lnSpcReduction="20000"/>
          </a:bodyPr>
          <a:lstStyle/>
          <a:p>
            <a:r>
              <a:rPr lang="en-US" sz="11200" dirty="0" smtClean="0"/>
              <a:t> </a:t>
            </a:r>
            <a:r>
              <a:rPr lang="en-US" sz="11200" b="1" dirty="0" smtClean="0"/>
              <a:t>Clause  5 of the Act,</a:t>
            </a:r>
            <a:r>
              <a:rPr lang="en-US" sz="11200" dirty="0" smtClean="0"/>
              <a:t> on education  stipulates;</a:t>
            </a:r>
          </a:p>
          <a:p>
            <a:r>
              <a:rPr lang="en-US" sz="11200" dirty="0" smtClean="0"/>
              <a:t> inclusive education and government implements the inclusive  Universal Primary and Secondary Education Policies  and Affirmative Action of extra   points at Universities  600 learners with disabilities at this levels.</a:t>
            </a:r>
          </a:p>
          <a:p>
            <a:r>
              <a:rPr lang="en-US" sz="11200" dirty="0" smtClean="0"/>
              <a:t>MGLSD  in collaboration with UNICEF undertook a </a:t>
            </a:r>
            <a:r>
              <a:rPr lang="en-US" sz="11200" smtClean="0"/>
              <a:t>research study, 9  </a:t>
            </a:r>
            <a:r>
              <a:rPr lang="en-US" sz="11200" dirty="0" smtClean="0"/>
              <a:t>% CWDs enroll but 6% drop out so among recommendations was National Plan  on CWDs as a holistic approach to needs of Children with Disabilities</a:t>
            </a:r>
          </a:p>
          <a:p>
            <a:r>
              <a:rPr lang="en-US" sz="11200" dirty="0" smtClean="0"/>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2042</TotalTime>
  <Words>1282</Words>
  <Application>Microsoft Office PowerPoint</Application>
  <PresentationFormat>On-screen Show (4:3)</PresentationFormat>
  <Paragraphs>76</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PRESENTATION OF  WORK BY MINISTRY  OF GENDER, LABOUR AND SOCIAL DEVELOPMENT ON DISABILITY</vt:lpstr>
      <vt:lpstr>Lay out </vt:lpstr>
      <vt:lpstr>Current situation</vt:lpstr>
      <vt:lpstr>Current Situation </vt:lpstr>
      <vt:lpstr>General Inclusive Legal Frameworks Constitution of Uganda</vt:lpstr>
      <vt:lpstr>General Inclusive frameworks cont’d</vt:lpstr>
      <vt:lpstr>General Inclusive legal frameworks</vt:lpstr>
      <vt:lpstr>Specific Inclusive provisions under MGLSD </vt:lpstr>
      <vt:lpstr>INCLUSIVE POLICIES AND LEGAL FRAMEWORKS(MGLSD)</vt:lpstr>
      <vt:lpstr>INCLUSIVE POLICIES CONT’D</vt:lpstr>
      <vt:lpstr>Interventions by MGLSD</vt:lpstr>
      <vt:lpstr>Interventions cont’d</vt:lpstr>
      <vt:lpstr>Programs cont’d</vt:lpstr>
      <vt:lpstr>Multisectoral Collaboration</vt:lpstr>
      <vt:lpstr>WAY FORWARD</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OF  WORK MINISTRY  CONDUCTED  OF GENDER, LABOUR AND SOCIAL DEVELOPMENT ON DISABILITY</dc:title>
  <dc:creator>Commisioner_D&amp;E</dc:creator>
  <cp:lastModifiedBy>nantongo</cp:lastModifiedBy>
  <cp:revision>117</cp:revision>
  <dcterms:created xsi:type="dcterms:W3CDTF">2016-11-21T13:41:42Z</dcterms:created>
  <dcterms:modified xsi:type="dcterms:W3CDTF">2016-11-29T16:05:57Z</dcterms:modified>
</cp:coreProperties>
</file>