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4"/>
  </p:notesMasterIdLst>
  <p:sldIdLst>
    <p:sldId id="309" r:id="rId6"/>
    <p:sldId id="282" r:id="rId7"/>
    <p:sldId id="322" r:id="rId8"/>
    <p:sldId id="323" r:id="rId9"/>
    <p:sldId id="324" r:id="rId10"/>
    <p:sldId id="311" r:id="rId11"/>
    <p:sldId id="284" r:id="rId12"/>
    <p:sldId id="300" r:id="rId13"/>
    <p:sldId id="301" r:id="rId14"/>
    <p:sldId id="302" r:id="rId15"/>
    <p:sldId id="303" r:id="rId16"/>
    <p:sldId id="315" r:id="rId17"/>
    <p:sldId id="316" r:id="rId18"/>
    <p:sldId id="321" r:id="rId19"/>
    <p:sldId id="320" r:id="rId20"/>
    <p:sldId id="326" r:id="rId21"/>
    <p:sldId id="327" r:id="rId22"/>
    <p:sldId id="30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na Grönkvist" initials="JG" lastIdx="1" clrIdx="0">
    <p:extLst>
      <p:ext uri="{19B8F6BF-5375-455C-9EA6-DF929625EA0E}">
        <p15:presenceInfo xmlns:p15="http://schemas.microsoft.com/office/powerpoint/2012/main" xmlns="" userId="S-1-5-21-76493176-4090244463-3231349341-12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661" autoAdjust="0"/>
    <p:restoredTop sz="96192"/>
  </p:normalViewPr>
  <p:slideViewPr>
    <p:cSldViewPr snapToGrid="0" snapToObjects="1">
      <p:cViewPr varScale="1">
        <p:scale>
          <a:sx n="63" d="100"/>
          <a:sy n="63" d="100"/>
        </p:scale>
        <p:origin x="-9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7" d="100"/>
          <a:sy n="137" d="100"/>
        </p:scale>
        <p:origin x="3536" y="19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ec.europa.eu/eurostat/statistics-explained/images/8/86/Asylum_statistics_YB_April_2016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Relationship Id="rId4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8.3046711552360347E-2"/>
          <c:y val="9.8825157986295625E-2"/>
          <c:w val="0.93668699205473138"/>
          <c:h val="0.78983209876543203"/>
        </c:manualLayout>
      </c:layout>
      <c:lineChart>
        <c:grouping val="standard"/>
        <c:ser>
          <c:idx val="1"/>
          <c:order val="0"/>
          <c:tx>
            <c:strRef>
              <c:f>'Figure 1'!$C$11</c:f>
              <c:strCache>
                <c:ptCount val="1"/>
                <c:pt idx="0">
                  <c:v>Total</c:v>
                </c:pt>
              </c:strCache>
            </c:strRef>
          </c:tx>
          <c:spPr>
            <a:ln w="158750" cap="rnd" cmpd="sng" algn="ctr">
              <a:solidFill>
                <a:srgbClr val="FCB716">
                  <a:lumMod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ymbol val="none"/>
          </c:marker>
          <c:cat>
            <c:numRef>
              <c:f>'Figure 1'!$D$10:$N$10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'Figure 1'!$D$11:$N$11</c:f>
              <c:numCache>
                <c:formatCode>0.0</c:formatCode>
                <c:ptCount val="11"/>
                <c:pt idx="0">
                  <c:v>234.67499999999998</c:v>
                </c:pt>
                <c:pt idx="1">
                  <c:v>197.41</c:v>
                </c:pt>
                <c:pt idx="2">
                  <c:v>222.63499999999999</c:v>
                </c:pt>
                <c:pt idx="3">
                  <c:v>225.15</c:v>
                </c:pt>
                <c:pt idx="4">
                  <c:v>263.83499999999992</c:v>
                </c:pt>
                <c:pt idx="5">
                  <c:v>259.39999999999992</c:v>
                </c:pt>
                <c:pt idx="6">
                  <c:v>309.04000000000002</c:v>
                </c:pt>
                <c:pt idx="7">
                  <c:v>335.28999999999996</c:v>
                </c:pt>
                <c:pt idx="8">
                  <c:v>431.09</c:v>
                </c:pt>
                <c:pt idx="9">
                  <c:v>626.95999999999992</c:v>
                </c:pt>
                <c:pt idx="10">
                  <c:v>1321.56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08-4027-A048-1C63D39EBD69}"/>
            </c:ext>
          </c:extLst>
        </c:ser>
        <c:dLbls/>
        <c:marker val="1"/>
        <c:axId val="70411392"/>
        <c:axId val="70412928"/>
      </c:lineChart>
      <c:catAx>
        <c:axId val="70411392"/>
        <c:scaling>
          <c:orientation val="minMax"/>
        </c:scaling>
        <c:axPos val="b"/>
        <c:numFmt formatCode="General" sourceLinked="1"/>
        <c:tickLblPos val="low"/>
        <c:spPr>
          <a:ln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v-SE" sz="2000" baseline="0"/>
            </a:pPr>
            <a:endParaRPr lang="en-US"/>
          </a:p>
        </c:txPr>
        <c:crossAx val="70412928"/>
        <c:crossesAt val="0"/>
        <c:auto val="1"/>
        <c:lblAlgn val="ctr"/>
        <c:lblOffset val="100"/>
        <c:tickLblSkip val="1"/>
        <c:tickMarkSkip val="1"/>
      </c:catAx>
      <c:valAx>
        <c:axId val="70412928"/>
        <c:scaling>
          <c:orientation val="minMax"/>
        </c:scaling>
        <c:axPos val="l"/>
        <c:majorGridlines>
          <c:spPr>
            <a:ln w="3175">
              <a:solidFill>
                <a:srgbClr val="C0C0C0"/>
              </a:solidFill>
              <a:prstDash val="sysDash"/>
            </a:ln>
          </c:spPr>
        </c:majorGridlines>
        <c:numFmt formatCode="#,##0" sourceLinked="0"/>
        <c:majorTickMark val="in"/>
        <c:tickLblPos val="nextTo"/>
        <c:spPr>
          <a:noFill/>
          <a:ln w="9525" cap="flat" cmpd="sng" algn="ctr">
            <a:noFill/>
            <a:prstDash val="solid"/>
            <a:round/>
          </a:ln>
          <a:effectLst/>
          <a:extLst>
            <a:ext uri="{91240B29-F687-4F45-9708-019B960494DF}">
              <a14:hiddenLine xmlns:a14="http://schemas.microsoft.com/office/drawing/2010/main" xmlns:c16r2="http://schemas.microsoft.com/office/drawing/2015/06/chart" xmlns:r="http://schemas.openxmlformats.org/officeDocument/2006/relationships" xmlns="" w="9525" cap="flat" cmpd="sng" algn="ctr">
                <a:solidFill>
                  <a:sysClr val="windowText" lastClr="000000">
                    <a:tint val="75000"/>
                    <a:shade val="95000"/>
                    <a:satMod val="105000"/>
                  </a:sysClr>
                </a:solidFill>
                <a:prstDash val="solid"/>
                <a:round/>
              </a14:hiddenLine>
            </a:ext>
          </a:extLst>
        </c:spPr>
        <c:txPr>
          <a:bodyPr rot="0" vert="horz"/>
          <a:lstStyle/>
          <a:p>
            <a:pPr>
              <a:defRPr lang="sv-SE" sz="2000" baseline="0"/>
            </a:pPr>
            <a:endParaRPr lang="en-US"/>
          </a:p>
        </c:txPr>
        <c:crossAx val="70411392"/>
        <c:crosses val="autoZero"/>
        <c:crossBetween val="between"/>
        <c:minorUnit val="10"/>
      </c:valAx>
    </c:plotArea>
    <c:plotVisOnly val="1"/>
    <c:dispBlanksAs val="gap"/>
  </c:chart>
  <c:spPr>
    <a:solidFill>
      <a:sysClr val="window" lastClr="FFFFFF"/>
    </a:solidFill>
    <a:ln w="9525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xmlns:c16r2="http://schemas.microsoft.com/office/drawing/2015/06/chart" xmlns:r="http://schemas.openxmlformats.org/officeDocument/2006/relationships" xmlns="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txPr>
    <a:bodyPr/>
    <a:lstStyle/>
    <a:p>
      <a:pPr>
        <a:defRPr sz="900"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62179454169388"/>
          <c:y val="2.6894699044379329E-3"/>
          <c:w val="0.79019285632774161"/>
          <c:h val="0.76244897099076248"/>
        </c:manualLayout>
      </c:layout>
      <c:barChart>
        <c:barDir val="bar"/>
        <c:grouping val="clustered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Blad1!$A$2:$A$7</c:f>
              <c:strCache>
                <c:ptCount val="6"/>
                <c:pt idx="0">
                  <c:v>Syria</c:v>
                </c:pt>
                <c:pt idx="1">
                  <c:v>Afghanistan</c:v>
                </c:pt>
                <c:pt idx="2">
                  <c:v>Iraq</c:v>
                </c:pt>
                <c:pt idx="3">
                  <c:v>Stateless</c:v>
                </c:pt>
                <c:pt idx="4">
                  <c:v>Eritrea</c:v>
                </c:pt>
                <c:pt idx="5">
                  <c:v>Other</c:v>
                </c:pt>
              </c:strCache>
            </c:strRef>
          </c:cat>
          <c:val>
            <c:numRef>
              <c:f>Blad1!$B$2:$B$7</c:f>
              <c:numCache>
                <c:formatCode>#,##0_i</c:formatCode>
                <c:ptCount val="6"/>
                <c:pt idx="0">
                  <c:v>50890</c:v>
                </c:pt>
                <c:pt idx="1">
                  <c:v>41190</c:v>
                </c:pt>
                <c:pt idx="2">
                  <c:v>20190</c:v>
                </c:pt>
                <c:pt idx="3">
                  <c:v>7445</c:v>
                </c:pt>
                <c:pt idx="4">
                  <c:v>6515</c:v>
                </c:pt>
                <c:pt idx="5">
                  <c:v>29880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2D8-4E20-A3A2-F449EDB421BF}"/>
            </c:ext>
          </c:extLst>
        </c:ser>
        <c:dLbls/>
        <c:gapWidth val="219"/>
        <c:axId val="108401408"/>
        <c:axId val="108402944"/>
      </c:barChart>
      <c:catAx>
        <c:axId val="10840140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v-SE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402944"/>
        <c:crosses val="autoZero"/>
        <c:auto val="1"/>
        <c:lblAlgn val="ctr"/>
        <c:lblOffset val="100"/>
      </c:catAx>
      <c:valAx>
        <c:axId val="10840294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i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v-SE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40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429585464802647"/>
          <c:y val="0.90889539323888735"/>
          <c:w val="0.13097068184412586"/>
          <c:h val="7.3026130515684975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sv-SE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5622323024839291"/>
          <c:y val="1.8011366540280807E-2"/>
          <c:w val="0.81642778348358636"/>
          <c:h val="0.75065141776427391"/>
        </c:manualLayout>
      </c:layout>
      <c:barChart>
        <c:barDir val="bar"/>
        <c:grouping val="clustered"/>
        <c:ser>
          <c:idx val="0"/>
          <c:order val="0"/>
          <c:tx>
            <c:strRef>
              <c:f>Blad1!$B$1</c:f>
              <c:strCache>
                <c:ptCount val="1"/>
                <c:pt idx="0">
                  <c:v>EU-28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Blad1!$A$2:$A$6</c:f>
              <c:strCache>
                <c:ptCount val="5"/>
                <c:pt idx="0">
                  <c:v>0–13</c:v>
                </c:pt>
                <c:pt idx="1">
                  <c:v>14–17</c:v>
                </c:pt>
                <c:pt idx="2">
                  <c:v>18–34</c:v>
                </c:pt>
                <c:pt idx="3">
                  <c:v>35–64</c:v>
                </c:pt>
                <c:pt idx="4">
                  <c:v>65 and over</c:v>
                </c:pt>
              </c:strCache>
            </c:strRef>
          </c:cat>
          <c:val>
            <c:numRef>
              <c:f>Blad1!$B$2:$B$6</c:f>
              <c:numCache>
                <c:formatCode>0.0</c:formatCode>
                <c:ptCount val="5"/>
                <c:pt idx="0">
                  <c:v>19.362237584020889</c:v>
                </c:pt>
                <c:pt idx="1">
                  <c:v>9.9164569462584833</c:v>
                </c:pt>
                <c:pt idx="2">
                  <c:v>53.235003663470422</c:v>
                </c:pt>
                <c:pt idx="3">
                  <c:v>16.830859163454498</c:v>
                </c:pt>
                <c:pt idx="4">
                  <c:v>0.57341276161957255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84-40E1-880E-A211A2770CA1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Blad1!$A$2:$A$6</c:f>
              <c:strCache>
                <c:ptCount val="5"/>
                <c:pt idx="0">
                  <c:v>0–13</c:v>
                </c:pt>
                <c:pt idx="1">
                  <c:v>14–17</c:v>
                </c:pt>
                <c:pt idx="2">
                  <c:v>18–34</c:v>
                </c:pt>
                <c:pt idx="3">
                  <c:v>35–64</c:v>
                </c:pt>
                <c:pt idx="4">
                  <c:v>65 and over</c:v>
                </c:pt>
              </c:strCache>
            </c:strRef>
          </c:cat>
          <c:val>
            <c:numRef>
              <c:f>Blad1!$C$2:$C$6</c:f>
              <c:numCache>
                <c:formatCode>0.0</c:formatCode>
                <c:ptCount val="5"/>
                <c:pt idx="0">
                  <c:v>21.683428351803212</c:v>
                </c:pt>
                <c:pt idx="1">
                  <c:v>22.599449106399327</c:v>
                </c:pt>
                <c:pt idx="2">
                  <c:v>39.331240791749394</c:v>
                </c:pt>
                <c:pt idx="3">
                  <c:v>15.492281083851131</c:v>
                </c:pt>
                <c:pt idx="4">
                  <c:v>0.89039779642559747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84-40E1-880E-A211A2770CA1}"/>
            </c:ext>
          </c:extLst>
        </c:ser>
        <c:dLbls/>
        <c:gapWidth val="182"/>
        <c:axId val="168844672"/>
        <c:axId val="168846464"/>
      </c:barChart>
      <c:catAx>
        <c:axId val="16884467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v-SE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846464"/>
        <c:crosses val="autoZero"/>
        <c:auto val="1"/>
        <c:lblAlgn val="ctr"/>
        <c:lblOffset val="100"/>
      </c:catAx>
      <c:valAx>
        <c:axId val="16884646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v-SE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844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sv-SE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4245341942487908"/>
          <c:y val="1.8011366540280807E-2"/>
          <c:w val="0.55563800160619381"/>
          <c:h val="0.86866661194396066"/>
        </c:manualLayout>
      </c:layout>
      <c:barChart>
        <c:barDir val="bar"/>
        <c:grouping val="stacked"/>
        <c:ser>
          <c:idx val="1"/>
          <c:order val="0"/>
          <c:tx>
            <c:strRef>
              <c:f>Blad1!$B$1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Blad1!$A$2:$A$6</c:f>
              <c:strCache>
                <c:ptCount val="5"/>
                <c:pt idx="0">
                  <c:v>Secondary (primary) less than 9 years</c:v>
                </c:pt>
                <c:pt idx="1">
                  <c:v>Secondary (primary) 9 (10) years.</c:v>
                </c:pt>
                <c:pt idx="2">
                  <c:v>Secondary school</c:v>
                </c:pt>
                <c:pt idx="3">
                  <c:v>Post-secondary shorter than two years.</c:v>
                </c:pt>
                <c:pt idx="4">
                  <c:v>Post-secondary two years or longer.</c:v>
                </c:pt>
              </c:strCache>
            </c:strRef>
          </c:cat>
          <c:val>
            <c:numRef>
              <c:f>Blad1!$B$2:$B$6</c:f>
              <c:numCache>
                <c:formatCode>0.0</c:formatCode>
                <c:ptCount val="5"/>
                <c:pt idx="0">
                  <c:v>31</c:v>
                </c:pt>
                <c:pt idx="1">
                  <c:v>17</c:v>
                </c:pt>
                <c:pt idx="2">
                  <c:v>22</c:v>
                </c:pt>
                <c:pt idx="3">
                  <c:v>5</c:v>
                </c:pt>
                <c:pt idx="4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84-40E1-880E-A211A2770CA1}"/>
            </c:ext>
          </c:extLst>
        </c:ser>
        <c:dLbls/>
        <c:gapWidth val="182"/>
        <c:overlap val="100"/>
        <c:axId val="168883328"/>
        <c:axId val="168884864"/>
      </c:barChart>
      <c:catAx>
        <c:axId val="16888332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v-SE"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884864"/>
        <c:crosses val="autoZero"/>
        <c:auto val="1"/>
        <c:lblAlgn val="ctr"/>
        <c:lblOffset val="100"/>
      </c:catAx>
      <c:valAx>
        <c:axId val="16888486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v-SE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88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1-25T09:12:45.075" idx="1">
    <p:pos x="10" y="10"/>
    <p:text/>
    <p:extLst>
      <p:ext uri="{C676402C-5697-4E1C-873F-D02D1690AC5C}">
        <p15:threadingInfo xmlns:p15="http://schemas.microsoft.com/office/powerpoint/2012/main" xmlns="" timeZoneBias="-6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0.64263</cdr:x>
      <cdr:y>0</cdr:y>
    </cdr:from>
    <cdr:to>
      <cdr:x>1</cdr:x>
      <cdr:y>0.22351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6851074" y="0"/>
          <a:ext cx="3809999" cy="942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2400" dirty="0" smtClean="0"/>
            <a:t>160 000 </a:t>
          </a:r>
          <a:r>
            <a:rPr lang="sv-SE" sz="2400" dirty="0" err="1" smtClean="0"/>
            <a:t>asylum</a:t>
          </a:r>
          <a:r>
            <a:rPr lang="sv-SE" sz="2400" dirty="0" smtClean="0"/>
            <a:t> </a:t>
          </a:r>
          <a:r>
            <a:rPr lang="sv-SE" sz="2400" dirty="0" err="1" smtClean="0"/>
            <a:t>applicants</a:t>
          </a:r>
          <a:r>
            <a:rPr lang="sv-SE" sz="2400" dirty="0" smtClean="0"/>
            <a:t> to Sweden in 2015</a:t>
          </a:r>
          <a:endParaRPr lang="sv-SE" sz="2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F4B6-0BC9-4242-A8BE-2337B52F106B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7CA89-ECAC-BE4A-9199-665434DFBAC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05243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7CA89-ECAC-BE4A-9199-665434DFBAC9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832434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26479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1797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1797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13953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6"/>
            <a:ext cx="5157787" cy="341864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18647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764106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185975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896887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589892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90849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420125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915824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00130"/>
            <a:ext cx="9144000" cy="1010629"/>
          </a:xfrm>
        </p:spPr>
        <p:txBody>
          <a:bodyPr anchor="b"/>
          <a:lstStyle>
            <a:lvl1pPr algn="ctr">
              <a:defRPr sz="6000">
                <a:latin typeface="+mj-lt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0283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 flipH="1" flipV="1">
            <a:off x="2496773" y="5131784"/>
            <a:ext cx="7134950" cy="955359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889114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33414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334140" cy="398621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 flipH="1" flipV="1">
            <a:off x="9552975" y="4198320"/>
            <a:ext cx="2659680" cy="2659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40542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2355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944323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40542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2355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 flipH="1" flipV="1">
            <a:off x="9552975" y="4198320"/>
            <a:ext cx="2659680" cy="2659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alternativ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40542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2355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 flipH="1" flipV="1">
            <a:off x="9435679" y="4735754"/>
            <a:ext cx="2854055" cy="2122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alternativ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40542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2355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0BDE-8FF3-6D44-B189-201E065995A2}" type="datetimeFigureOut">
              <a:rPr lang="sv-SE" smtClean="0"/>
              <a:pPr/>
              <a:t>2016-11-28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 flipH="1" flipV="1">
            <a:off x="9970306" y="4636306"/>
            <a:ext cx="2221694" cy="222169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86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29800" y="6322404"/>
            <a:ext cx="1231900" cy="3609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5DE60BDE-8FF3-6D44-B189-201E065995A2}" type="datetimeFigureOut">
              <a:rPr lang="sv-SE" smtClean="0"/>
              <a:pPr/>
              <a:t>2016-11-28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8700" y="6318250"/>
            <a:ext cx="61504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2340" y="6318250"/>
            <a:ext cx="752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BED7E05E-D267-A445-827F-FAB5C2A5EE61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 flipH="1" flipV="1">
            <a:off x="324002" y="6191998"/>
            <a:ext cx="2880000" cy="38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922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0" r:id="rId3"/>
    <p:sldLayoutId id="2147483650" r:id="rId4"/>
    <p:sldLayoutId id="2147483661" r:id="rId5"/>
    <p:sldLayoutId id="2147483651" r:id="rId6"/>
    <p:sldLayoutId id="2147483662" r:id="rId7"/>
    <p:sldLayoutId id="2147483663" r:id="rId8"/>
    <p:sldLayoutId id="2147483664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arvid.linden@mfd.s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04079"/>
            <a:ext cx="9144000" cy="1010629"/>
          </a:xfrm>
        </p:spPr>
        <p:txBody>
          <a:bodyPr>
            <a:noAutofit/>
          </a:bodyPr>
          <a:lstStyle/>
          <a:p>
            <a:r>
              <a:rPr lang="en-GB" sz="4800" dirty="0" smtClean="0"/>
              <a:t>The </a:t>
            </a:r>
            <a:r>
              <a:rPr lang="en-GB" sz="4800" dirty="0"/>
              <a:t>situation of </a:t>
            </a:r>
            <a:r>
              <a:rPr lang="en-GB" sz="4800" dirty="0" smtClean="0"/>
              <a:t>men and women with disabilities seeking asylum in Sweden</a:t>
            </a:r>
            <a:r>
              <a:rPr lang="en-GB" sz="4800" b="1" dirty="0" smtClean="0"/>
              <a:t/>
            </a:r>
            <a:br>
              <a:rPr lang="en-GB" sz="4800" b="1" dirty="0" smtClean="0"/>
            </a:br>
            <a:r>
              <a:rPr lang="en-GB" sz="4800" b="1" dirty="0"/>
              <a:t/>
            </a:r>
            <a:br>
              <a:rPr lang="en-GB" sz="4800" b="1" dirty="0"/>
            </a:br>
            <a:r>
              <a:rPr lang="en-GB" sz="2400" dirty="0" smtClean="0"/>
              <a:t>Arvid Lindén, </a:t>
            </a:r>
            <a:br>
              <a:rPr lang="en-GB" sz="2400" dirty="0" smtClean="0"/>
            </a:br>
            <a:r>
              <a:rPr lang="en-GB" sz="2400" dirty="0" smtClean="0"/>
              <a:t>international disability policy coordinator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US" sz="2400" dirty="0"/>
              <a:t>3rd </a:t>
            </a:r>
            <a:r>
              <a:rPr lang="en-US" sz="2400" dirty="0" smtClean="0"/>
              <a:t>meeting </a:t>
            </a:r>
            <a:r>
              <a:rPr lang="en-US" sz="2400" dirty="0"/>
              <a:t>on Monitoring and Evaluation for Disability-inclusive Development, 28-29 Nov </a:t>
            </a:r>
            <a:r>
              <a:rPr lang="en-US" sz="2400" dirty="0" smtClean="0"/>
              <a:t>2016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xmlns="" val="37710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6017" y="365125"/>
            <a:ext cx="11473313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Distribution by age of (non-EU) first time asylum applicants </a:t>
            </a:r>
            <a:r>
              <a:rPr lang="en-US" dirty="0" smtClean="0"/>
              <a:t>in Sweden </a:t>
            </a:r>
            <a:r>
              <a:rPr lang="en-US" dirty="0"/>
              <a:t>and the </a:t>
            </a:r>
            <a:r>
              <a:rPr lang="en-US" dirty="0" smtClean="0"/>
              <a:t>EU, 2015</a:t>
            </a:r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519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9164782" y="6052765"/>
            <a:ext cx="21890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/>
              <a:t>Source</a:t>
            </a:r>
            <a:r>
              <a:rPr lang="sv-SE" dirty="0" smtClean="0"/>
              <a:t>: Eurostat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882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263525"/>
            <a:ext cx="11097126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Distribution by </a:t>
            </a:r>
            <a:r>
              <a:rPr lang="en-US" dirty="0" smtClean="0"/>
              <a:t>level of education </a:t>
            </a:r>
            <a:r>
              <a:rPr lang="en-US" dirty="0"/>
              <a:t>(non-EU) first time asylum applicants in </a:t>
            </a:r>
            <a:r>
              <a:rPr lang="en-US" dirty="0" smtClean="0"/>
              <a:t>Sweden, 2015</a:t>
            </a:r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78431627"/>
              </p:ext>
            </p:extLst>
          </p:nvPr>
        </p:nvGraphicFramePr>
        <p:xfrm>
          <a:off x="712270" y="1677210"/>
          <a:ext cx="10968789" cy="4519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7315195" y="6180892"/>
            <a:ext cx="4177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/>
              <a:t>Source</a:t>
            </a:r>
            <a:r>
              <a:rPr lang="sv-SE" dirty="0" smtClean="0"/>
              <a:t>: Swedish </a:t>
            </a:r>
            <a:r>
              <a:rPr lang="sv-SE" dirty="0" err="1" smtClean="0"/>
              <a:t>employment</a:t>
            </a:r>
            <a:r>
              <a:rPr lang="sv-SE" dirty="0" smtClean="0"/>
              <a:t> service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73122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23872" cy="1325563"/>
          </a:xfrm>
        </p:spPr>
        <p:txBody>
          <a:bodyPr>
            <a:noAutofit/>
          </a:bodyPr>
          <a:lstStyle/>
          <a:p>
            <a:r>
              <a:rPr lang="en-US" sz="4800" dirty="0" smtClean="0"/>
              <a:t>Consequences </a:t>
            </a:r>
            <a:r>
              <a:rPr lang="en-US" sz="4800" dirty="0"/>
              <a:t>of the refugee crisis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Longer processing time for a residence permit </a:t>
            </a:r>
          </a:p>
          <a:p>
            <a:r>
              <a:rPr lang="en-US" dirty="0"/>
              <a:t>Several alternative arrival accommodations for asylum seekers were </a:t>
            </a:r>
            <a:r>
              <a:rPr lang="en-US" dirty="0" smtClean="0"/>
              <a:t>established</a:t>
            </a:r>
          </a:p>
          <a:p>
            <a:r>
              <a:rPr lang="en-US" dirty="0"/>
              <a:t>There is a general lack of knowledge among and between actors - Routines missing many times on the basis of the changed starting position and responsibility.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865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Problems identified due to the </a:t>
            </a:r>
            <a:r>
              <a:rPr lang="en-US" sz="4800" dirty="0"/>
              <a:t>refugee crisis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Inadequate introduction </a:t>
            </a:r>
            <a:r>
              <a:rPr lang="en-US" dirty="0"/>
              <a:t>meetings for children </a:t>
            </a:r>
          </a:p>
          <a:p>
            <a:r>
              <a:rPr lang="en-US" dirty="0" smtClean="0"/>
              <a:t>Lack of interpreters</a:t>
            </a:r>
            <a:endParaRPr lang="en-US" dirty="0"/>
          </a:p>
          <a:p>
            <a:r>
              <a:rPr lang="en-US" dirty="0" smtClean="0"/>
              <a:t>Lack of custodians/contact persons for </a:t>
            </a:r>
            <a:r>
              <a:rPr lang="en-US" dirty="0"/>
              <a:t>unaccompanied </a:t>
            </a:r>
            <a:r>
              <a:rPr lang="en-US" dirty="0" smtClean="0"/>
              <a:t>children </a:t>
            </a:r>
            <a:endParaRPr lang="en-US" dirty="0"/>
          </a:p>
          <a:p>
            <a:r>
              <a:rPr lang="en-US" dirty="0" smtClean="0"/>
              <a:t>Insufficient health control routines</a:t>
            </a:r>
          </a:p>
          <a:p>
            <a:r>
              <a:rPr lang="en-US" dirty="0" smtClean="0"/>
              <a:t>Insufficient training for </a:t>
            </a:r>
            <a:r>
              <a:rPr lang="en-US" dirty="0"/>
              <a:t>staff </a:t>
            </a:r>
            <a:r>
              <a:rPr lang="en-US" dirty="0" smtClean="0"/>
              <a:t>working in arrival accommodations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85456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Persons with disabilities in the Swedish asylum seekers </a:t>
            </a:r>
            <a:r>
              <a:rPr lang="en-GB" dirty="0" smtClean="0"/>
              <a:t>process – the population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048933"/>
            <a:ext cx="10515600" cy="37629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psychological health problems dominate the current discourse</a:t>
            </a:r>
            <a:br>
              <a:rPr lang="en-US" dirty="0"/>
            </a:br>
            <a:r>
              <a:rPr lang="en-US" dirty="0"/>
              <a:t>Post Traumatic Stress Disorder (PTSD</a:t>
            </a:r>
            <a:r>
              <a:rPr lang="en-US" dirty="0" smtClean="0"/>
              <a:t>), Depression, Trauma </a:t>
            </a:r>
            <a:r>
              <a:rPr lang="en-US" dirty="0"/>
              <a:t>- Second wave</a:t>
            </a:r>
            <a:endParaRPr lang="sv-SE" dirty="0"/>
          </a:p>
          <a:p>
            <a:r>
              <a:rPr lang="en-US" dirty="0"/>
              <a:t>Every third asylum seekers are estimated to suffer from mental </a:t>
            </a:r>
            <a:r>
              <a:rPr lang="en-US" dirty="0" smtClean="0"/>
              <a:t>illness</a:t>
            </a:r>
          </a:p>
          <a:p>
            <a:r>
              <a:rPr lang="en-US" dirty="0"/>
              <a:t>Culture creates differences in the symptoms - Incorrect </a:t>
            </a:r>
            <a:r>
              <a:rPr lang="en-US" dirty="0" smtClean="0"/>
              <a:t>treatment</a:t>
            </a:r>
          </a:p>
          <a:p>
            <a:r>
              <a:rPr lang="en-US" dirty="0"/>
              <a:t>Migrants and refugees often have a higher incidence of mental illness, but turns less to psychiatric </a:t>
            </a:r>
            <a:r>
              <a:rPr lang="en-US" dirty="0" smtClean="0"/>
              <a:t>care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65892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674" y="365125"/>
            <a:ext cx="11109960" cy="1325563"/>
          </a:xfrm>
        </p:spPr>
        <p:txBody>
          <a:bodyPr>
            <a:noAutofit/>
          </a:bodyPr>
          <a:lstStyle/>
          <a:p>
            <a:r>
              <a:rPr lang="en-GB" dirty="0"/>
              <a:t>Persons with disabilities in the Swedish asylum </a:t>
            </a:r>
            <a:r>
              <a:rPr lang="en-GB" dirty="0" smtClean="0"/>
              <a:t>and refugee process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079625"/>
            <a:ext cx="10354733" cy="39862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600" dirty="0" smtClean="0"/>
              <a:t>Population comprised of persons with many different impairments, including physical impairment, visual impairment, hearing impairment, </a:t>
            </a:r>
            <a:r>
              <a:rPr lang="en-US" sz="2600" dirty="0"/>
              <a:t>dyslexia and </a:t>
            </a:r>
            <a:r>
              <a:rPr lang="en-US" sz="2600" dirty="0" smtClean="0"/>
              <a:t>intellectual impairment (which may </a:t>
            </a:r>
            <a:r>
              <a:rPr lang="en-US" sz="2600" dirty="0"/>
              <a:t>not be noticeable until later in the process, </a:t>
            </a:r>
            <a:r>
              <a:rPr lang="en-US" sz="2600" dirty="0" err="1"/>
              <a:t>eg</a:t>
            </a:r>
            <a:r>
              <a:rPr lang="en-US" sz="2600" dirty="0"/>
              <a:t>, in education and </a:t>
            </a:r>
            <a:r>
              <a:rPr lang="en-US" sz="2600" dirty="0" smtClean="0"/>
              <a:t>employment)</a:t>
            </a:r>
          </a:p>
          <a:p>
            <a:pPr>
              <a:lnSpc>
                <a:spcPct val="100000"/>
              </a:lnSpc>
            </a:pPr>
            <a:r>
              <a:rPr lang="en-US" sz="2600" dirty="0" smtClean="0"/>
              <a:t>Several </a:t>
            </a:r>
            <a:r>
              <a:rPr lang="en-US" sz="2600" dirty="0"/>
              <a:t>studies </a:t>
            </a:r>
            <a:r>
              <a:rPr lang="en-US" sz="2600" dirty="0" smtClean="0"/>
              <a:t>show </a:t>
            </a:r>
            <a:r>
              <a:rPr lang="en-US" sz="2600" dirty="0"/>
              <a:t>that hearing </a:t>
            </a:r>
            <a:r>
              <a:rPr lang="en-US" sz="2600" dirty="0" smtClean="0"/>
              <a:t>impairment is </a:t>
            </a:r>
            <a:r>
              <a:rPr lang="en-US" sz="2600" dirty="0"/>
              <a:t>common among refugees from war-torn </a:t>
            </a:r>
            <a:r>
              <a:rPr lang="en-US" sz="2600" dirty="0" smtClean="0"/>
              <a:t>countries</a:t>
            </a:r>
            <a:endParaRPr lang="sv-SE" sz="2600" dirty="0"/>
          </a:p>
        </p:txBody>
      </p:sp>
    </p:spTree>
    <p:extLst>
      <p:ext uri="{BB962C8B-B14F-4D97-AF65-F5344CB8AC3E}">
        <p14:creationId xmlns:p14="http://schemas.microsoft.com/office/powerpoint/2010/main" xmlns="" val="242806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dirty="0" smtClean="0"/>
              <a:t>Persons with </a:t>
            </a:r>
            <a:r>
              <a:rPr lang="en-GB" sz="4800" dirty="0"/>
              <a:t>disabilities in the Swedish </a:t>
            </a:r>
            <a:r>
              <a:rPr lang="en-GB" sz="4800" dirty="0" smtClean="0"/>
              <a:t>process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027756"/>
            <a:ext cx="10515600" cy="3986215"/>
          </a:xfrm>
        </p:spPr>
        <p:txBody>
          <a:bodyPr>
            <a:normAutofit/>
          </a:bodyPr>
          <a:lstStyle/>
          <a:p>
            <a:r>
              <a:rPr lang="en-US" dirty="0"/>
              <a:t>The authorities </a:t>
            </a:r>
            <a:r>
              <a:rPr lang="en-US" dirty="0" smtClean="0"/>
              <a:t>indicate </a:t>
            </a:r>
            <a:r>
              <a:rPr lang="en-US" dirty="0"/>
              <a:t>that there is </a:t>
            </a:r>
            <a:r>
              <a:rPr lang="en-US" dirty="0" smtClean="0"/>
              <a:t>lack of knowledge </a:t>
            </a:r>
            <a:r>
              <a:rPr lang="en-US" dirty="0"/>
              <a:t>and statistics about the group </a:t>
            </a:r>
            <a:r>
              <a:rPr lang="en-US" dirty="0" smtClean="0"/>
              <a:t>concerned</a:t>
            </a:r>
            <a:endParaRPr lang="sv-SE" dirty="0" smtClean="0"/>
          </a:p>
          <a:p>
            <a:r>
              <a:rPr lang="en-US" dirty="0" smtClean="0"/>
              <a:t>Studies </a:t>
            </a:r>
            <a:r>
              <a:rPr lang="en-US" dirty="0"/>
              <a:t>in this area are often short-sighted and </a:t>
            </a:r>
            <a:r>
              <a:rPr lang="en-US" dirty="0" smtClean="0"/>
              <a:t>lack quality</a:t>
            </a:r>
          </a:p>
          <a:p>
            <a:r>
              <a:rPr lang="en-US" dirty="0"/>
              <a:t>Women </a:t>
            </a:r>
            <a:r>
              <a:rPr lang="en-US" dirty="0" smtClean="0"/>
              <a:t>are believed </a:t>
            </a:r>
            <a:r>
              <a:rPr lang="en-US" dirty="0"/>
              <a:t>to be at a higher </a:t>
            </a:r>
            <a:r>
              <a:rPr lang="en-US" dirty="0" smtClean="0"/>
              <a:t>risk than </a:t>
            </a:r>
            <a:r>
              <a:rPr lang="en-US" dirty="0"/>
              <a:t>men </a:t>
            </a:r>
            <a:r>
              <a:rPr lang="en-US" dirty="0" smtClean="0"/>
              <a:t>as asylum seekers </a:t>
            </a:r>
            <a:r>
              <a:rPr lang="en-US" dirty="0"/>
              <a:t>(National </a:t>
            </a:r>
            <a:r>
              <a:rPr lang="en-US" dirty="0" smtClean="0"/>
              <a:t>Board of Health and Welfare)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xmlns="" val="10831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52401" y="50800"/>
            <a:ext cx="11191875" cy="1325563"/>
          </a:xfrm>
        </p:spPr>
        <p:txBody>
          <a:bodyPr>
            <a:noAutofit/>
          </a:bodyPr>
          <a:lstStyle/>
          <a:p>
            <a:r>
              <a:rPr lang="en-US" sz="4800" dirty="0"/>
              <a:t>The lack of statistics and qualitative data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52401" y="1268412"/>
            <a:ext cx="10803467" cy="4141066"/>
          </a:xfrm>
        </p:spPr>
        <p:txBody>
          <a:bodyPr>
            <a:noAutofit/>
          </a:bodyPr>
          <a:lstStyle/>
          <a:p>
            <a:r>
              <a:rPr lang="en-US" dirty="0"/>
              <a:t>Reports on people with disabilities in the asylum process indicate that the group is particularly vulnerable</a:t>
            </a:r>
          </a:p>
          <a:p>
            <a:r>
              <a:rPr lang="en-US" dirty="0"/>
              <a:t>There is very little documented about disability in connection with the asylum process, the statistics available are often inadequate or non-existent</a:t>
            </a:r>
          </a:p>
          <a:p>
            <a:r>
              <a:rPr lang="en-US" dirty="0"/>
              <a:t>A general lack of gender-based and </a:t>
            </a:r>
            <a:r>
              <a:rPr lang="en-US" dirty="0" err="1"/>
              <a:t>typ</a:t>
            </a:r>
            <a:r>
              <a:rPr lang="en-US" dirty="0"/>
              <a:t> of disability statistics</a:t>
            </a:r>
          </a:p>
          <a:p>
            <a:r>
              <a:rPr lang="en-US" dirty="0"/>
              <a:t>The mapping and statistics available concern primarily psychological health problems and often linked to the health controls carried out by the county councils </a:t>
            </a:r>
          </a:p>
        </p:txBody>
      </p:sp>
    </p:spTree>
    <p:extLst>
      <p:ext uri="{BB962C8B-B14F-4D97-AF65-F5344CB8AC3E}">
        <p14:creationId xmlns:p14="http://schemas.microsoft.com/office/powerpoint/2010/main" xmlns="" val="378008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51861"/>
            <a:ext cx="9144000" cy="1010629"/>
          </a:xfrm>
        </p:spPr>
        <p:txBody>
          <a:bodyPr>
            <a:noAutofit/>
          </a:bodyPr>
          <a:lstStyle/>
          <a:p>
            <a:r>
              <a:rPr lang="en-GB" dirty="0" smtClean="0"/>
              <a:t>Thank you</a:t>
            </a:r>
            <a:r>
              <a:rPr lang="en-GB" sz="4800" b="1" dirty="0" smtClean="0"/>
              <a:t/>
            </a:r>
            <a:br>
              <a:rPr lang="en-GB" sz="4800" b="1" dirty="0" smtClean="0"/>
            </a:br>
            <a:r>
              <a:rPr lang="en-GB" sz="4800" b="1" dirty="0"/>
              <a:t/>
            </a:r>
            <a:br>
              <a:rPr lang="en-GB" sz="4800" b="1" dirty="0"/>
            </a:br>
            <a:r>
              <a:rPr lang="en-GB" sz="2400" dirty="0" smtClean="0"/>
              <a:t>Arvid Lindén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dirty="0" smtClean="0">
                <a:hlinkClick r:id="rId2"/>
              </a:rPr>
              <a:t>arvid.linden@mfd.se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+46 76 104 1525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xmlns="" val="408178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800" dirty="0" err="1"/>
              <a:t>Outline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Agency for Participation</a:t>
            </a:r>
          </a:p>
          <a:p>
            <a:r>
              <a:rPr lang="en-GB" dirty="0"/>
              <a:t>Current work on Agenda 2030</a:t>
            </a:r>
          </a:p>
          <a:p>
            <a:pPr lvl="1"/>
            <a:r>
              <a:rPr lang="en-GB" dirty="0"/>
              <a:t>National</a:t>
            </a:r>
          </a:p>
          <a:p>
            <a:pPr lvl="1"/>
            <a:r>
              <a:rPr lang="en-GB" dirty="0" smtClean="0"/>
              <a:t>International</a:t>
            </a:r>
          </a:p>
          <a:p>
            <a:r>
              <a:rPr lang="en-US" dirty="0" smtClean="0"/>
              <a:t>A study on the </a:t>
            </a:r>
            <a:r>
              <a:rPr lang="en-US" dirty="0"/>
              <a:t>situation of men and women with disabilities seeking asylum in </a:t>
            </a:r>
            <a:r>
              <a:rPr lang="en-US" dirty="0" smtClean="0"/>
              <a:t>Sweden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1941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254289"/>
            <a:ext cx="10515600" cy="1325563"/>
          </a:xfrm>
        </p:spPr>
        <p:txBody>
          <a:bodyPr>
            <a:normAutofit/>
          </a:bodyPr>
          <a:lstStyle/>
          <a:p>
            <a:r>
              <a:rPr lang="sv-SE" sz="4800" dirty="0" smtClean="0"/>
              <a:t>The Agency for Participation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2727" y="1385888"/>
            <a:ext cx="10661073" cy="4895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</a:t>
            </a:r>
            <a:r>
              <a:rPr lang="en-US" sz="2400" dirty="0" smtClean="0"/>
              <a:t>stablished </a:t>
            </a:r>
            <a:r>
              <a:rPr lang="en-US" sz="2400" dirty="0"/>
              <a:t>to take a more comprehensive, cross-sectoral approach with the task to stimulate and develop knowledge building in the area of</a:t>
            </a:r>
          </a:p>
          <a:p>
            <a:r>
              <a:rPr lang="en-US" sz="2400" dirty="0" err="1" smtClean="0"/>
              <a:t>rigths</a:t>
            </a:r>
            <a:r>
              <a:rPr lang="en-US" sz="2400" dirty="0" smtClean="0"/>
              <a:t> of persons with disability</a:t>
            </a:r>
          </a:p>
          <a:p>
            <a:r>
              <a:rPr lang="en-US" sz="2400" dirty="0" smtClean="0"/>
              <a:t>p</a:t>
            </a:r>
            <a:r>
              <a:rPr lang="sv-SE" sz="2400" dirty="0" err="1" smtClean="0"/>
              <a:t>articipation</a:t>
            </a:r>
            <a:r>
              <a:rPr lang="sv-SE" sz="2400" dirty="0" smtClean="0"/>
              <a:t>, </a:t>
            </a:r>
            <a:r>
              <a:rPr lang="sv-SE" sz="2400" dirty="0" err="1" smtClean="0"/>
              <a:t>accessibility</a:t>
            </a:r>
            <a:endParaRPr lang="sv-SE" sz="2400" dirty="0"/>
          </a:p>
          <a:p>
            <a:r>
              <a:rPr lang="sv-SE" sz="2400" dirty="0" smtClean="0"/>
              <a:t>universal </a:t>
            </a:r>
            <a:r>
              <a:rPr lang="sv-SE" sz="2400" dirty="0"/>
              <a:t>design</a:t>
            </a:r>
          </a:p>
          <a:p>
            <a:r>
              <a:rPr lang="sv-SE" sz="2400" dirty="0"/>
              <a:t>digital </a:t>
            </a:r>
            <a:r>
              <a:rPr lang="sv-SE" sz="2400" dirty="0" err="1" smtClean="0"/>
              <a:t>technology</a:t>
            </a:r>
            <a:r>
              <a:rPr lang="sv-SE" sz="2400" dirty="0" smtClean="0"/>
              <a:t> </a:t>
            </a:r>
            <a:endParaRPr lang="sv-SE" sz="2400" dirty="0"/>
          </a:p>
          <a:p>
            <a:r>
              <a:rPr lang="sv-SE" sz="2400" dirty="0" err="1"/>
              <a:t>living</a:t>
            </a:r>
            <a:r>
              <a:rPr lang="sv-SE" sz="2400" dirty="0"/>
              <a:t> </a:t>
            </a:r>
            <a:r>
              <a:rPr lang="sv-SE" sz="2400" dirty="0" err="1" smtClean="0"/>
              <a:t>conditions</a:t>
            </a:r>
            <a:r>
              <a:rPr lang="sv-SE" sz="2400" dirty="0" smtClean="0"/>
              <a:t> and </a:t>
            </a:r>
            <a:r>
              <a:rPr lang="sv-SE" sz="2400" dirty="0" err="1" smtClean="0"/>
              <a:t>environment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Mission: </a:t>
            </a:r>
            <a:r>
              <a:rPr lang="en-GB" altLang="sv-SE" sz="2400" dirty="0" smtClean="0"/>
              <a:t>to accelerate </a:t>
            </a:r>
            <a:r>
              <a:rPr lang="en-GB" altLang="sv-SE" sz="2400" dirty="0"/>
              <a:t>the progress towards a society in which everyone can participate on equal terms, regardless of functional </a:t>
            </a:r>
            <a:r>
              <a:rPr lang="en-GB" altLang="sv-SE" sz="2400" dirty="0" smtClean="0"/>
              <a:t>capacity</a:t>
            </a:r>
            <a:endParaRPr lang="en-GB" altLang="sv-SE" sz="2400" dirty="0"/>
          </a:p>
        </p:txBody>
      </p:sp>
    </p:spTree>
    <p:extLst>
      <p:ext uri="{BB962C8B-B14F-4D97-AF65-F5344CB8AC3E}">
        <p14:creationId xmlns:p14="http://schemas.microsoft.com/office/powerpoint/2010/main" xmlns="" val="61210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800" dirty="0" smtClean="0"/>
              <a:t>Agenda 2030 in national disability policy 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872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dirty="0" smtClean="0"/>
              <a:t>1 No </a:t>
            </a:r>
            <a:r>
              <a:rPr lang="sv-SE" dirty="0" err="1" smtClean="0"/>
              <a:t>powerty</a:t>
            </a:r>
            <a:r>
              <a:rPr lang="sv-SE" dirty="0" smtClean="0"/>
              <a:t>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3 </a:t>
            </a:r>
            <a:r>
              <a:rPr lang="sv-SE" dirty="0" err="1"/>
              <a:t>Good</a:t>
            </a:r>
            <a:r>
              <a:rPr lang="sv-SE" dirty="0"/>
              <a:t> Health and </a:t>
            </a:r>
            <a:r>
              <a:rPr lang="sv-SE" dirty="0" err="1"/>
              <a:t>Well-being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4 </a:t>
            </a:r>
            <a:r>
              <a:rPr lang="sv-SE" dirty="0" err="1"/>
              <a:t>Quality</a:t>
            </a:r>
            <a:r>
              <a:rPr lang="sv-SE" dirty="0"/>
              <a:t> </a:t>
            </a:r>
            <a:r>
              <a:rPr lang="sv-SE" dirty="0" err="1"/>
              <a:t>Education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5 Gender </a:t>
            </a:r>
            <a:r>
              <a:rPr lang="sv-SE" dirty="0" err="1"/>
              <a:t>Equality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 smtClean="0"/>
              <a:t>8 </a:t>
            </a:r>
            <a:r>
              <a:rPr lang="en-US" dirty="0"/>
              <a:t>Decent Work and Economic Growth 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10 </a:t>
            </a:r>
            <a:r>
              <a:rPr lang="sv-SE" dirty="0" err="1"/>
              <a:t>Reduced</a:t>
            </a:r>
            <a:r>
              <a:rPr lang="sv-SE" dirty="0"/>
              <a:t> </a:t>
            </a:r>
            <a:r>
              <a:rPr lang="sv-SE" dirty="0" err="1"/>
              <a:t>Inequalities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11 </a:t>
            </a:r>
            <a:r>
              <a:rPr lang="sv-SE" dirty="0" err="1"/>
              <a:t>Sustainable</a:t>
            </a:r>
            <a:r>
              <a:rPr lang="sv-SE" dirty="0"/>
              <a:t> </a:t>
            </a:r>
            <a:r>
              <a:rPr lang="sv-SE" dirty="0" err="1"/>
              <a:t>Cities</a:t>
            </a:r>
            <a:r>
              <a:rPr lang="sv-SE" dirty="0"/>
              <a:t> and </a:t>
            </a:r>
            <a:r>
              <a:rPr lang="sv-SE" dirty="0" err="1"/>
              <a:t>Communities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 smtClean="0"/>
              <a:t>16 </a:t>
            </a:r>
            <a:r>
              <a:rPr lang="en-US" dirty="0"/>
              <a:t>Peace, Justice and Strong Institutions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17 Partnerships for the </a:t>
            </a:r>
            <a:r>
              <a:rPr lang="sv-SE" dirty="0" err="1"/>
              <a:t>Goals</a:t>
            </a: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69977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1200" y="365125"/>
            <a:ext cx="11269133" cy="1325563"/>
          </a:xfrm>
        </p:spPr>
        <p:txBody>
          <a:bodyPr>
            <a:noAutofit/>
          </a:bodyPr>
          <a:lstStyle/>
          <a:p>
            <a:r>
              <a:rPr lang="sv-SE" sz="4800" dirty="0" smtClean="0"/>
              <a:t>Agenda 2030 in Swedish international policy </a:t>
            </a:r>
            <a:r>
              <a:rPr lang="sv-SE" sz="4800" dirty="0" err="1" smtClean="0"/>
              <a:t>frame-work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1200" y="1910292"/>
            <a:ext cx="10642600" cy="412644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disability perspective </a:t>
            </a:r>
            <a:r>
              <a:rPr lang="en-US" dirty="0" smtClean="0"/>
              <a:t>needs to be included</a:t>
            </a:r>
          </a:p>
          <a:p>
            <a:r>
              <a:rPr lang="en-US" dirty="0" smtClean="0"/>
              <a:t>Special </a:t>
            </a:r>
            <a:r>
              <a:rPr lang="en-US" dirty="0"/>
              <a:t>attention </a:t>
            </a:r>
            <a:r>
              <a:rPr lang="en-US" dirty="0" smtClean="0"/>
              <a:t>for PWD in </a:t>
            </a:r>
            <a:r>
              <a:rPr lang="en-US" dirty="0"/>
              <a:t>gender </a:t>
            </a:r>
            <a:r>
              <a:rPr lang="en-US" dirty="0" smtClean="0"/>
              <a:t>analysis</a:t>
            </a:r>
          </a:p>
          <a:p>
            <a:r>
              <a:rPr lang="en-US" dirty="0" smtClean="0"/>
              <a:t>PWD as </a:t>
            </a:r>
            <a:r>
              <a:rPr lang="en-US" dirty="0"/>
              <a:t>a priority group for </a:t>
            </a:r>
            <a:r>
              <a:rPr lang="en-US" dirty="0" smtClean="0"/>
              <a:t>global partnership</a:t>
            </a:r>
          </a:p>
          <a:p>
            <a:r>
              <a:rPr lang="en-US" dirty="0" smtClean="0"/>
              <a:t>The </a:t>
            </a:r>
            <a:r>
              <a:rPr lang="en-US" dirty="0"/>
              <a:t>knowledge and experiences </a:t>
            </a:r>
            <a:r>
              <a:rPr lang="en-US" dirty="0" smtClean="0"/>
              <a:t>of the civil </a:t>
            </a:r>
            <a:r>
              <a:rPr lang="en-US" dirty="0"/>
              <a:t>society should be utilized </a:t>
            </a:r>
            <a:r>
              <a:rPr lang="en-US" dirty="0" smtClean="0"/>
              <a:t> </a:t>
            </a:r>
          </a:p>
          <a:p>
            <a:r>
              <a:rPr lang="en-US" dirty="0" smtClean="0"/>
              <a:t>Sweden </a:t>
            </a:r>
            <a:r>
              <a:rPr lang="en-US" dirty="0"/>
              <a:t>should take an active </a:t>
            </a:r>
            <a:r>
              <a:rPr lang="en-US" dirty="0" smtClean="0"/>
              <a:t>part internationally in </a:t>
            </a:r>
            <a:r>
              <a:rPr lang="en-US" dirty="0"/>
              <a:t>the development of methods for monitoring the implementation of Agenda 2030.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408291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Objectives </a:t>
            </a:r>
            <a:r>
              <a:rPr lang="en-GB" sz="4800" dirty="0"/>
              <a:t>of the study</a:t>
            </a:r>
            <a:endParaRPr lang="sv-SE" sz="48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 </a:t>
            </a:r>
            <a:r>
              <a:rPr lang="en-GB" dirty="0"/>
              <a:t>provide data for more </a:t>
            </a:r>
            <a:r>
              <a:rPr lang="en-GB" dirty="0" smtClean="0"/>
              <a:t>in-depth </a:t>
            </a:r>
            <a:r>
              <a:rPr lang="en-GB" dirty="0"/>
              <a:t>studies and efforts to improve conditions for people with disabilities </a:t>
            </a:r>
            <a:r>
              <a:rPr lang="en-GB" dirty="0" smtClean="0"/>
              <a:t>seeking asylum in Sweden</a:t>
            </a:r>
          </a:p>
          <a:p>
            <a:r>
              <a:rPr lang="en-GB" dirty="0" smtClean="0"/>
              <a:t>To </a:t>
            </a:r>
            <a:r>
              <a:rPr lang="en-GB" dirty="0"/>
              <a:t>provide a basis for improvement </a:t>
            </a:r>
            <a:r>
              <a:rPr lang="en-GB" dirty="0" smtClean="0"/>
              <a:t>of the asylum process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so that they are </a:t>
            </a:r>
            <a:r>
              <a:rPr lang="en-GB" dirty="0"/>
              <a:t>universally designed </a:t>
            </a:r>
            <a:r>
              <a:rPr lang="en-GB" dirty="0" smtClean="0"/>
              <a:t>– applicable to everyone with additional support </a:t>
            </a:r>
            <a:r>
              <a:rPr lang="en-GB" dirty="0"/>
              <a:t>available </a:t>
            </a:r>
            <a:r>
              <a:rPr lang="en-GB" dirty="0" smtClean="0"/>
              <a:t>as </a:t>
            </a:r>
            <a:r>
              <a:rPr lang="en-GB" dirty="0"/>
              <a:t>needed.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51328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800" dirty="0" err="1" smtClean="0"/>
              <a:t>Knowledge</a:t>
            </a:r>
            <a:r>
              <a:rPr lang="sv-SE" sz="4800" dirty="0" smtClean="0"/>
              <a:t> </a:t>
            </a:r>
            <a:r>
              <a:rPr lang="sv-SE" sz="4800" dirty="0" err="1" smtClean="0"/>
              <a:t>gathering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121152"/>
          </a:xfrm>
        </p:spPr>
        <p:txBody>
          <a:bodyPr>
            <a:normAutofit/>
          </a:bodyPr>
          <a:lstStyle/>
          <a:p>
            <a:r>
              <a:rPr lang="en-US" dirty="0"/>
              <a:t>Reference group meetings </a:t>
            </a:r>
          </a:p>
          <a:p>
            <a:r>
              <a:rPr lang="en-US" dirty="0"/>
              <a:t>Survey </a:t>
            </a:r>
          </a:p>
        </p:txBody>
      </p:sp>
    </p:spTree>
    <p:extLst>
      <p:ext uri="{BB962C8B-B14F-4D97-AF65-F5344CB8AC3E}">
        <p14:creationId xmlns:p14="http://schemas.microsoft.com/office/powerpoint/2010/main" xmlns="" val="124460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4893" y="365125"/>
            <a:ext cx="11146053" cy="1325563"/>
          </a:xfrm>
        </p:spPr>
        <p:txBody>
          <a:bodyPr>
            <a:noAutofit/>
          </a:bodyPr>
          <a:lstStyle/>
          <a:p>
            <a:r>
              <a:rPr lang="sv-SE" dirty="0" err="1"/>
              <a:t>Asylum</a:t>
            </a:r>
            <a:r>
              <a:rPr lang="sv-SE" dirty="0"/>
              <a:t> </a:t>
            </a:r>
            <a:r>
              <a:rPr lang="sv-SE" dirty="0" err="1"/>
              <a:t>applications</a:t>
            </a:r>
            <a:r>
              <a:rPr lang="sv-SE" dirty="0"/>
              <a:t> (non-EU) 2005–15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in </a:t>
            </a:r>
            <a:r>
              <a:rPr lang="sv-SE" dirty="0"/>
              <a:t>the EU-28 </a:t>
            </a:r>
            <a:r>
              <a:rPr lang="sv-SE" dirty="0" err="1"/>
              <a:t>Member</a:t>
            </a:r>
            <a:r>
              <a:rPr lang="sv-SE" dirty="0"/>
              <a:t> </a:t>
            </a:r>
            <a:r>
              <a:rPr lang="sv-SE" dirty="0" smtClean="0"/>
              <a:t>States</a:t>
            </a:r>
            <a:endParaRPr lang="sv-SE" dirty="0"/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92651935"/>
              </p:ext>
            </p:extLst>
          </p:nvPr>
        </p:nvGraphicFramePr>
        <p:xfrm>
          <a:off x="838200" y="1690687"/>
          <a:ext cx="10515600" cy="4017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9164782" y="6052765"/>
            <a:ext cx="21890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/>
              <a:t>Source</a:t>
            </a:r>
            <a:r>
              <a:rPr lang="sv-SE" dirty="0" smtClean="0"/>
              <a:t>: Eurostat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316262" y="3076360"/>
            <a:ext cx="461665" cy="115672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sv-SE" dirty="0" err="1" smtClean="0"/>
              <a:t>thousands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44184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11455" y="365125"/>
            <a:ext cx="10515600" cy="1325563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 </a:t>
            </a:r>
            <a:r>
              <a:rPr lang="en-US" dirty="0"/>
              <a:t>citizenships of (non-EU) asylum applicants, </a:t>
            </a:r>
            <a:r>
              <a:rPr lang="en-US" dirty="0" smtClean="0"/>
              <a:t>Sweden 2015</a:t>
            </a:r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71485009"/>
              </p:ext>
            </p:extLst>
          </p:nvPr>
        </p:nvGraphicFramePr>
        <p:xfrm>
          <a:off x="692727" y="1825625"/>
          <a:ext cx="10661073" cy="4214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9164782" y="6052765"/>
            <a:ext cx="21890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/>
              <a:t>Source</a:t>
            </a:r>
            <a:r>
              <a:rPr lang="sv-SE" dirty="0" smtClean="0"/>
              <a:t>: Eurostat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88948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Custom 10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66FF"/>
      </a:accent1>
      <a:accent2>
        <a:srgbClr val="FF0033"/>
      </a:accent2>
      <a:accent3>
        <a:srgbClr val="33FF00"/>
      </a:accent3>
      <a:accent4>
        <a:srgbClr val="33CCFF"/>
      </a:accent4>
      <a:accent5>
        <a:srgbClr val="CC0099"/>
      </a:accent5>
      <a:accent6>
        <a:srgbClr val="009966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MFD english wide" id="{582B863F-55D9-9E4E-9E32-0C7A8D564358}" vid="{ECFD0777-5301-E343-9217-9170C46240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resentation på engelska, bred bild" ma:contentTypeID="0x0101001F4E00BEA910C643A3439410A8E69F960200A2694D6C5AD1944EABBF3F3CD19528ED" ma:contentTypeVersion="1" ma:contentTypeDescription="" ma:contentTypeScope="" ma:versionID="70ed72ab135402d6c2fc237f03c51f31">
  <xsd:schema xmlns:xsd="http://www.w3.org/2001/XMLSchema" xmlns:xs="http://www.w3.org/2001/XMLSchema" xmlns:p="http://schemas.microsoft.com/office/2006/metadata/properties" xmlns:ns2="bcca4e62-1efb-4315-89e6-a0815f548ea0" targetNamespace="http://schemas.microsoft.com/office/2006/metadata/properties" ma:root="true" ma:fieldsID="1ee6edce233805b56b03deb50110b543" ns2:_="">
    <xsd:import namespace="bcca4e62-1efb-4315-89e6-a0815f548ea0"/>
    <xsd:element name="properties">
      <xsd:complexType>
        <xsd:sequence>
          <xsd:element name="documentManagement">
            <xsd:complexType>
              <xsd:all>
                <xsd:element ref="ns2:ja28794d7cbd4602a5ea25b7ca25472a" minOccurs="0"/>
                <xsd:element ref="ns2:TaxCatchAll" minOccurs="0"/>
                <xsd:element ref="ns2:TaxCatchAllLabel" minOccurs="0"/>
                <xsd:element ref="ns2:k5f6fe4b8aa94112bdea017052a9bdfd" minOccurs="0"/>
                <xsd:element ref="ns2:l68cb9cbe114487baa26cb513d1d1792" minOccurs="0"/>
                <xsd:element ref="ns2:e9425ef2e97b4c6bb7ef139aaee36407" minOccurs="0"/>
                <xsd:element ref="ns2:h9f4320916454fa8ae513bea6cf981fe" minOccurs="0"/>
                <xsd:element ref="ns2:Projek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a4e62-1efb-4315-89e6-a0815f548ea0" elementFormDefault="qualified">
    <xsd:import namespace="http://schemas.microsoft.com/office/2006/documentManagement/types"/>
    <xsd:import namespace="http://schemas.microsoft.com/office/infopath/2007/PartnerControls"/>
    <xsd:element name="ja28794d7cbd4602a5ea25b7ca25472a" ma:index="8" nillable="true" ma:taxonomy="true" ma:internalName="ja28794d7cbd4602a5ea25b7ca25472a" ma:taxonomyFieldName="Sakomr_x00e5_de" ma:displayName="Sakområde" ma:default="" ma:fieldId="{3a28794d-7cbd-4602-a5ea-25b7ca25472a}" ma:taxonomyMulti="true" ma:sspId="17dbde5d-404e-4f40-bdb9-a23003b4de10" ma:termSetId="41b3fc42-e8f6-49bb-94cc-156fc6e7d3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Global taxonomikolumn" ma:hidden="true" ma:list="{23c1887d-5a4c-4ccb-9032-21c628f0fc87}" ma:internalName="TaxCatchAll" ma:showField="CatchAllData" ma:web="bcca4e62-1efb-4315-89e6-a0815f548e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Global taxonomikolumn1" ma:hidden="true" ma:list="{23c1887d-5a4c-4ccb-9032-21c628f0fc87}" ma:internalName="TaxCatchAllLabel" ma:readOnly="true" ma:showField="CatchAllDataLabel" ma:web="bcca4e62-1efb-4315-89e6-a0815f548e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5f6fe4b8aa94112bdea017052a9bdfd" ma:index="12" nillable="true" ma:taxonomy="true" ma:internalName="k5f6fe4b8aa94112bdea017052a9bdfd" ma:taxonomyFieldName="Organisation" ma:displayName="Organisation" ma:indexed="true" ma:default="" ma:fieldId="{45f6fe4b-8aa9-4112-bdea-017052a9bdfd}" ma:sspId="17dbde5d-404e-4f40-bdb9-a23003b4de10" ma:termSetId="1bf53d5c-6b29-4ecc-9770-5199a593bfb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68cb9cbe114487baa26cb513d1d1792" ma:index="14" nillable="true" ma:taxonomy="true" ma:internalName="l68cb9cbe114487baa26cb513d1d1792" ma:taxonomyFieldName="Externa_x0020_akt_x00f6_rer" ma:displayName="Externa aktörer" ma:indexed="true" ma:default="" ma:fieldId="{568cb9cb-e114-487b-aa26-cb513d1d1792}" ma:sspId="17dbde5d-404e-4f40-bdb9-a23003b4de10" ma:termSetId="df517e22-2b27-42f5-87e2-e1a71872ef9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9425ef2e97b4c6bb7ef139aaee36407" ma:index="16" nillable="true" ma:taxonomy="true" ma:internalName="e9425ef2e97b4c6bb7ef139aaee36407" ma:taxonomyFieldName="Evenemang" ma:displayName="Evenemang" ma:indexed="true" ma:default="" ma:fieldId="{e9425ef2-e97b-4c6b-b7ef-139aaee36407}" ma:sspId="17dbde5d-404e-4f40-bdb9-a23003b4de10" ma:termSetId="2166e5d8-c842-480a-be2d-5aa8305fa6e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9f4320916454fa8ae513bea6cf981fe" ma:index="18" ma:taxonomy="true" ma:internalName="h9f4320916454fa8ae513bea6cf981fe" ma:taxonomyFieldName="_x00c5_rtal" ma:displayName="Årtal" ma:indexed="true" ma:readOnly="false" ma:default="" ma:fieldId="{19f43209-1645-4fa8-ae51-3bea6cf981fe}" ma:sspId="17dbde5d-404e-4f40-bdb9-a23003b4de10" ma:termSetId="7e4113d5-0433-405f-9c2a-d33fae9681f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Projekt" ma:index="20" nillable="true" ma:displayName="Projekt" ma:list="{975ae3b7-8c9c-46c2-86f6-403bffe4a7fe}" ma:internalName="Projekt" ma:showField="Projektnamn" ma:web="bcca4e62-1efb-4315-89e6-a0815f548ea0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9425ef2e97b4c6bb7ef139aaee36407 xmlns="bcca4e62-1efb-4315-89e6-a0815f548ea0">
      <Terms xmlns="http://schemas.microsoft.com/office/infopath/2007/PartnerControls"/>
    </e9425ef2e97b4c6bb7ef139aaee36407>
    <l68cb9cbe114487baa26cb513d1d1792 xmlns="bcca4e62-1efb-4315-89e6-a0815f548ea0">
      <Terms xmlns="http://schemas.microsoft.com/office/infopath/2007/PartnerControls"/>
    </l68cb9cbe114487baa26cb513d1d1792>
    <TaxCatchAll xmlns="bcca4e62-1efb-4315-89e6-a0815f548ea0"/>
    <Projekt xmlns="bcca4e62-1efb-4315-89e6-a0815f548ea0" xsi:nil="true"/>
    <k5f6fe4b8aa94112bdea017052a9bdfd xmlns="bcca4e62-1efb-4315-89e6-a0815f548ea0">
      <Terms xmlns="http://schemas.microsoft.com/office/infopath/2007/PartnerControls"/>
    </k5f6fe4b8aa94112bdea017052a9bdfd>
    <ja28794d7cbd4602a5ea25b7ca25472a xmlns="bcca4e62-1efb-4315-89e6-a0815f548ea0">
      <Terms xmlns="http://schemas.microsoft.com/office/infopath/2007/PartnerControls"/>
    </ja28794d7cbd4602a5ea25b7ca25472a>
    <h9f4320916454fa8ae513bea6cf981fe xmlns="bcca4e62-1efb-4315-89e6-a0815f548ea0">
      <Terms xmlns="http://schemas.microsoft.com/office/infopath/2007/PartnerControls"/>
    </h9f4320916454fa8ae513bea6cf981fe>
  </documentManagement>
</p:properties>
</file>

<file path=customXml/itemProps1.xml><?xml version="1.0" encoding="utf-8"?>
<ds:datastoreItem xmlns:ds="http://schemas.openxmlformats.org/officeDocument/2006/customXml" ds:itemID="{B08E461C-348E-4E31-A1F3-7F18E0AB7ECE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28C7DA1B-ED3F-478A-A692-823302BED8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a4e62-1efb-4315-89e6-a0815f548e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3FF2EE-E107-4A30-8AAE-256F1380CFA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A6CBEEC-D2D6-4D5D-BEEE-6BD682BA7A26}">
  <ds:schemaRefs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bcca4e62-1efb-4315-89e6-a0815f548ea0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MFD%20english%20wide</Template>
  <TotalTime>1049</TotalTime>
  <Words>642</Words>
  <Application>Microsoft Office PowerPoint</Application>
  <PresentationFormat>Custom</PresentationFormat>
  <Paragraphs>76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Office-tema</vt:lpstr>
      <vt:lpstr>The situation of men and women with disabilities seeking asylum in Sweden  Arvid Lindén,  international disability policy coordinator  3rd meeting on Monitoring and Evaluation for Disability-inclusive Development, 28-29 Nov 2016</vt:lpstr>
      <vt:lpstr>Outline</vt:lpstr>
      <vt:lpstr>The Agency for Participation</vt:lpstr>
      <vt:lpstr>Agenda 2030 in national disability policy </vt:lpstr>
      <vt:lpstr>Agenda 2030 in Swedish international policy frame-work</vt:lpstr>
      <vt:lpstr>Objectives of the study</vt:lpstr>
      <vt:lpstr>Knowledge gathering</vt:lpstr>
      <vt:lpstr>Asylum applications (non-EU) 2005–15 in the EU-28 Member States</vt:lpstr>
      <vt:lpstr>Main citizenships of (non-EU) asylum applicants, Sweden 2015</vt:lpstr>
      <vt:lpstr>Distribution by age of (non-EU) first time asylum applicants in Sweden and the EU, 2015</vt:lpstr>
      <vt:lpstr>Distribution by level of education (non-EU) first time asylum applicants in Sweden, 2015</vt:lpstr>
      <vt:lpstr>Consequences of the refugee crisis</vt:lpstr>
      <vt:lpstr>Problems identified due to the refugee crisis</vt:lpstr>
      <vt:lpstr>Persons with disabilities in the Swedish asylum seekers process – the population</vt:lpstr>
      <vt:lpstr>Persons with disabilities in the Swedish asylum and refugee process</vt:lpstr>
      <vt:lpstr>Persons with disabilities in the Swedish process</vt:lpstr>
      <vt:lpstr>The lack of statistics and qualitative data</vt:lpstr>
      <vt:lpstr>Thank you  Arvid Lindén  arvid.linden@mfd.se  +46 76 104 1525</vt:lpstr>
    </vt:vector>
  </TitlesOfParts>
  <Company>Myndigheten för delaktighet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Arvid Lindén</dc:creator>
  <cp:lastModifiedBy>DSPD</cp:lastModifiedBy>
  <cp:revision>130</cp:revision>
  <dcterms:created xsi:type="dcterms:W3CDTF">2016-11-17T08:02:28Z</dcterms:created>
  <dcterms:modified xsi:type="dcterms:W3CDTF">2016-11-28T21:31:54Z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0x0101001F4E00BEA910C643A3439410A8E69F960200A2694D6C5AD1944EABBF3F3CD19528ED</vt:lpwstr>
  </property>
</Properties>
</file>