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7"/>
  </p:notesMasterIdLst>
  <p:sldIdLst>
    <p:sldId id="256" r:id="rId2"/>
    <p:sldId id="264" r:id="rId3"/>
    <p:sldId id="268" r:id="rId4"/>
    <p:sldId id="266" r:id="rId5"/>
    <p:sldId id="270" r:id="rId6"/>
    <p:sldId id="269" r:id="rId7"/>
    <p:sldId id="257" r:id="rId8"/>
    <p:sldId id="258" r:id="rId9"/>
    <p:sldId id="259" r:id="rId10"/>
    <p:sldId id="265" r:id="rId11"/>
    <p:sldId id="260" r:id="rId12"/>
    <p:sldId id="261" r:id="rId13"/>
    <p:sldId id="262" r:id="rId14"/>
    <p:sldId id="263"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F83C2237-3546-49E8-88A1-709DFCE414D8}">
          <p14:sldIdLst>
            <p14:sldId id="256"/>
            <p14:sldId id="264"/>
            <p14:sldId id="268"/>
            <p14:sldId id="266"/>
            <p14:sldId id="270"/>
            <p14:sldId id="269"/>
            <p14:sldId id="257"/>
            <p14:sldId id="258"/>
            <p14:sldId id="259"/>
            <p14:sldId id="265"/>
            <p14:sldId id="260"/>
            <p14:sldId id="261"/>
            <p14:sldId id="262"/>
            <p14:sldId id="263"/>
            <p14:sldId id="27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LANG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27087" autoAdjust="0"/>
    <p:restoredTop sz="94660"/>
  </p:normalViewPr>
  <p:slideViewPr>
    <p:cSldViewPr snapToGrid="0">
      <p:cViewPr>
        <p:scale>
          <a:sx n="90" d="100"/>
          <a:sy n="90" d="100"/>
        </p:scale>
        <p:origin x="-128" y="-2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1-25T00:46:57.838" idx="1">
    <p:pos x="7675" y="1178"/>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91892-9C61-BC44-8AF7-5CBC22DA9B13}" type="datetimeFigureOut">
              <a:rPr lang="en-US" smtClean="0"/>
              <a:t>11/27/16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46A921-C63E-364C-86C8-DFF43979FE8D}" type="slidenum">
              <a:rPr lang="en-US" smtClean="0"/>
              <a:t>‹#›</a:t>
            </a:fld>
            <a:endParaRPr lang="en-US"/>
          </a:p>
        </p:txBody>
      </p:sp>
    </p:spTree>
    <p:extLst>
      <p:ext uri="{BB962C8B-B14F-4D97-AF65-F5344CB8AC3E}">
        <p14:creationId xmlns:p14="http://schemas.microsoft.com/office/powerpoint/2010/main" val="18115052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11/27/16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11/27/16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dirty="0"/>
              <a:pPr/>
              <a:t>11/27/16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11/27/16</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70693" y="1345794"/>
            <a:ext cx="9440034" cy="1828801"/>
          </a:xfrm>
        </p:spPr>
        <p:txBody>
          <a:bodyPr>
            <a:noAutofit/>
          </a:bodyPr>
          <a:lstStyle/>
          <a:p>
            <a:pPr algn="l"/>
            <a:r>
              <a:rPr lang="es-PE" sz="3600" b="1" dirty="0" smtClean="0"/>
              <a:t>Inclusive </a:t>
            </a:r>
            <a:r>
              <a:rPr lang="es-PE" sz="3600" b="1" dirty="0" err="1" smtClean="0"/>
              <a:t>Education</a:t>
            </a:r>
            <a:r>
              <a:rPr lang="es-PE" sz="3600" b="1" dirty="0" smtClean="0"/>
              <a:t> and </a:t>
            </a:r>
            <a:r>
              <a:rPr lang="es-PE" sz="3600" b="1" dirty="0" err="1" smtClean="0"/>
              <a:t>Employment</a:t>
            </a:r>
            <a:r>
              <a:rPr lang="es-PE" sz="3600" b="1" dirty="0" smtClean="0"/>
              <a:t> </a:t>
            </a:r>
            <a:r>
              <a:rPr lang="es-PE" sz="3600" b="1" dirty="0" err="1" smtClean="0"/>
              <a:t>Policies</a:t>
            </a:r>
            <a:r>
              <a:rPr lang="es-PE" sz="3600" b="1" dirty="0" smtClean="0"/>
              <a:t> </a:t>
            </a:r>
            <a:r>
              <a:rPr lang="es-PE" sz="3600" b="1" dirty="0" err="1" smtClean="0"/>
              <a:t>for</a:t>
            </a:r>
            <a:r>
              <a:rPr lang="es-PE" sz="3600" b="1" dirty="0" smtClean="0"/>
              <a:t> </a:t>
            </a:r>
            <a:r>
              <a:rPr lang="es-PE" sz="3600" b="1" dirty="0" err="1" smtClean="0"/>
              <a:t>Persons</a:t>
            </a:r>
            <a:r>
              <a:rPr lang="es-PE" sz="3600" b="1" dirty="0" smtClean="0"/>
              <a:t> </a:t>
            </a:r>
            <a:r>
              <a:rPr lang="es-PE" sz="3600" b="1" dirty="0" err="1" smtClean="0"/>
              <a:t>with</a:t>
            </a:r>
            <a:r>
              <a:rPr lang="es-PE" sz="3600" b="1" dirty="0" smtClean="0"/>
              <a:t> </a:t>
            </a:r>
            <a:r>
              <a:rPr lang="es-PE" sz="3600" b="1" dirty="0" err="1"/>
              <a:t>D</a:t>
            </a:r>
            <a:r>
              <a:rPr lang="es-PE" sz="3600" b="1" dirty="0" err="1" smtClean="0"/>
              <a:t>isabilities</a:t>
            </a:r>
            <a:r>
              <a:rPr lang="es-PE" sz="3600" b="1" dirty="0" smtClean="0"/>
              <a:t> in </a:t>
            </a:r>
            <a:r>
              <a:rPr lang="es-PE" sz="3600" b="1" dirty="0" err="1" smtClean="0"/>
              <a:t>Peru</a:t>
            </a:r>
            <a:r>
              <a:rPr lang="es-PE" sz="3600" b="1" dirty="0" smtClean="0"/>
              <a:t> and APEC </a:t>
            </a:r>
            <a:r>
              <a:rPr lang="es-PE" sz="3600" b="1" dirty="0" err="1" smtClean="0"/>
              <a:t>Member</a:t>
            </a:r>
            <a:r>
              <a:rPr lang="es-PE" sz="3600" b="1" dirty="0" smtClean="0"/>
              <a:t> </a:t>
            </a:r>
            <a:r>
              <a:rPr lang="es-PE" sz="3600" b="1" dirty="0" err="1" smtClean="0"/>
              <a:t>Economies</a:t>
            </a:r>
            <a:endParaRPr lang="es-PE" sz="3600" b="1" dirty="0"/>
          </a:p>
        </p:txBody>
      </p:sp>
      <p:sp>
        <p:nvSpPr>
          <p:cNvPr id="3" name="Subtítulo 2"/>
          <p:cNvSpPr>
            <a:spLocks noGrp="1"/>
          </p:cNvSpPr>
          <p:nvPr>
            <p:ph type="subTitle" idx="1"/>
          </p:nvPr>
        </p:nvSpPr>
        <p:spPr>
          <a:xfrm>
            <a:off x="1370693" y="3174595"/>
            <a:ext cx="9440034" cy="2635191"/>
          </a:xfrm>
        </p:spPr>
        <p:txBody>
          <a:bodyPr>
            <a:normAutofit/>
          </a:bodyPr>
          <a:lstStyle/>
          <a:p>
            <a:pPr algn="l"/>
            <a:r>
              <a:rPr lang="es-PE" dirty="0" smtClean="0"/>
              <a:t>Andrew Lange, </a:t>
            </a:r>
            <a:r>
              <a:rPr lang="es-PE" dirty="0" err="1" smtClean="0"/>
              <a:t>Fulbright</a:t>
            </a:r>
            <a:r>
              <a:rPr lang="es-PE" dirty="0" smtClean="0"/>
              <a:t>-Clinton </a:t>
            </a:r>
            <a:r>
              <a:rPr lang="es-PE" dirty="0" err="1" smtClean="0"/>
              <a:t>Fellow</a:t>
            </a:r>
            <a:endParaRPr lang="es-PE" dirty="0" smtClean="0"/>
          </a:p>
          <a:p>
            <a:endParaRPr lang="es-PE" dirty="0" smtClean="0"/>
          </a:p>
          <a:p>
            <a:endParaRPr lang="es-PE" dirty="0"/>
          </a:p>
          <a:p>
            <a:endParaRPr lang="es-PE" dirty="0" smtClean="0"/>
          </a:p>
          <a:p>
            <a:pPr algn="l">
              <a:lnSpc>
                <a:spcPct val="50000"/>
              </a:lnSpc>
            </a:pPr>
            <a:r>
              <a:rPr lang="es-PE" dirty="0" err="1" smtClean="0"/>
              <a:t>Expert</a:t>
            </a:r>
            <a:r>
              <a:rPr lang="es-PE" dirty="0" smtClean="0"/>
              <a:t> Meeting </a:t>
            </a:r>
            <a:r>
              <a:rPr lang="es-PE" dirty="0" err="1" smtClean="0"/>
              <a:t>on</a:t>
            </a:r>
            <a:r>
              <a:rPr lang="es-PE" dirty="0" smtClean="0"/>
              <a:t> </a:t>
            </a:r>
            <a:r>
              <a:rPr lang="es-PE" dirty="0" err="1" smtClean="0"/>
              <a:t>Monitoring</a:t>
            </a:r>
            <a:r>
              <a:rPr lang="es-PE" dirty="0" smtClean="0"/>
              <a:t> and </a:t>
            </a:r>
            <a:r>
              <a:rPr lang="es-PE" dirty="0" err="1" smtClean="0"/>
              <a:t>Evaluation</a:t>
            </a:r>
            <a:r>
              <a:rPr lang="es-PE" dirty="0" smtClean="0"/>
              <a:t> </a:t>
            </a:r>
            <a:r>
              <a:rPr lang="es-PE" dirty="0" err="1" smtClean="0"/>
              <a:t>for</a:t>
            </a:r>
            <a:r>
              <a:rPr lang="es-PE" dirty="0" smtClean="0"/>
              <a:t> </a:t>
            </a:r>
          </a:p>
          <a:p>
            <a:pPr algn="l">
              <a:lnSpc>
                <a:spcPct val="50000"/>
              </a:lnSpc>
            </a:pPr>
            <a:r>
              <a:rPr lang="es-PE" dirty="0" err="1" smtClean="0"/>
              <a:t>Disability</a:t>
            </a:r>
            <a:r>
              <a:rPr lang="es-PE" dirty="0" smtClean="0"/>
              <a:t>-inclusive </a:t>
            </a:r>
            <a:r>
              <a:rPr lang="es-PE" dirty="0" err="1" smtClean="0"/>
              <a:t>Development</a:t>
            </a:r>
            <a:endParaRPr lang="es-PE" dirty="0" smtClean="0"/>
          </a:p>
          <a:p>
            <a:pPr algn="l">
              <a:lnSpc>
                <a:spcPct val="50000"/>
              </a:lnSpc>
            </a:pPr>
            <a:r>
              <a:rPr lang="es-PE" dirty="0" smtClean="0"/>
              <a:t>28 </a:t>
            </a:r>
            <a:r>
              <a:rPr lang="es-PE" dirty="0"/>
              <a:t>November </a:t>
            </a:r>
            <a:r>
              <a:rPr lang="es-PE" dirty="0" smtClean="0"/>
              <a:t>2016</a:t>
            </a:r>
          </a:p>
        </p:txBody>
      </p:sp>
      <p:pic>
        <p:nvPicPr>
          <p:cNvPr id="5" name="Imagen 4"/>
          <p:cNvPicPr>
            <a:picLocks noChangeAspect="1"/>
          </p:cNvPicPr>
          <p:nvPr/>
        </p:nvPicPr>
        <p:blipFill>
          <a:blip r:embed="rId2"/>
          <a:stretch>
            <a:fillRect/>
          </a:stretch>
        </p:blipFill>
        <p:spPr>
          <a:xfrm>
            <a:off x="8416389" y="4623872"/>
            <a:ext cx="1194089" cy="1194089"/>
          </a:xfrm>
          <a:prstGeom prst="rect">
            <a:avLst/>
          </a:prstGeom>
        </p:spPr>
      </p:pic>
      <p:pic>
        <p:nvPicPr>
          <p:cNvPr id="6" name="Imagen 5"/>
          <p:cNvPicPr>
            <a:picLocks noChangeAspect="1"/>
          </p:cNvPicPr>
          <p:nvPr/>
        </p:nvPicPr>
        <p:blipFill>
          <a:blip r:embed="rId3"/>
          <a:stretch>
            <a:fillRect/>
          </a:stretch>
        </p:blipFill>
        <p:spPr>
          <a:xfrm>
            <a:off x="9616612" y="4622326"/>
            <a:ext cx="1197182" cy="1197182"/>
          </a:xfrm>
          <a:prstGeom prst="rect">
            <a:avLst/>
          </a:prstGeom>
        </p:spPr>
      </p:pic>
    </p:spTree>
    <p:extLst>
      <p:ext uri="{BB962C8B-B14F-4D97-AF65-F5344CB8AC3E}">
        <p14:creationId xmlns:p14="http://schemas.microsoft.com/office/powerpoint/2010/main" val="21617090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600" b="1" dirty="0"/>
              <a:t>Fulbright-Clinton Fellowship in Peru</a:t>
            </a:r>
            <a:endParaRPr lang="es-PE" sz="3400" dirty="0"/>
          </a:p>
        </p:txBody>
      </p:sp>
      <p:sp>
        <p:nvSpPr>
          <p:cNvPr id="3" name="Marcador de contenido 2"/>
          <p:cNvSpPr>
            <a:spLocks noGrp="1"/>
          </p:cNvSpPr>
          <p:nvPr>
            <p:ph idx="1"/>
          </p:nvPr>
        </p:nvSpPr>
        <p:spPr>
          <a:xfrm>
            <a:off x="913795" y="1732449"/>
            <a:ext cx="10353762" cy="4688107"/>
          </a:xfrm>
        </p:spPr>
        <p:txBody>
          <a:bodyPr>
            <a:normAutofit fontScale="92500"/>
          </a:bodyPr>
          <a:lstStyle/>
          <a:p>
            <a:r>
              <a:rPr lang="es-PE" dirty="0" smtClean="0"/>
              <a:t>CEBE (Centros de Educación Básica Especial): Attends to youth with</a:t>
            </a:r>
            <a:r>
              <a:rPr lang="es-PE" dirty="0"/>
              <a:t> </a:t>
            </a:r>
            <a:r>
              <a:rPr lang="es-PE" dirty="0" smtClean="0"/>
              <a:t>severe intelectual disabilities or those with multiple disabilities from 3 to 20 years old.</a:t>
            </a:r>
          </a:p>
          <a:p>
            <a:r>
              <a:rPr lang="es-PE" dirty="0" smtClean="0"/>
              <a:t>SAANEE (Servicios de Apoyo y Asesoramiento para la Atención de Necesidades Educativas Especiales): Teams of professionals, who are both teachers and non-teachers, who offer help and advice to Regular </a:t>
            </a:r>
            <a:r>
              <a:rPr lang="es-PE" dirty="0"/>
              <a:t>B</a:t>
            </a:r>
            <a:r>
              <a:rPr lang="es-PE" dirty="0" smtClean="0"/>
              <a:t>asic </a:t>
            </a:r>
            <a:r>
              <a:rPr lang="es-PE" dirty="0"/>
              <a:t>E</a:t>
            </a:r>
            <a:r>
              <a:rPr lang="es-PE" dirty="0" smtClean="0"/>
              <a:t>ducation, Alternative Basic Education and Tecnical Productive Education institutions</a:t>
            </a:r>
            <a:r>
              <a:rPr lang="es-PE" dirty="0"/>
              <a:t> </a:t>
            </a:r>
            <a:r>
              <a:rPr lang="es-PE" dirty="0" smtClean="0"/>
              <a:t>for students with light or moderate degree of disabilities from 3 to 29 years old.</a:t>
            </a:r>
          </a:p>
          <a:p>
            <a:r>
              <a:rPr lang="es-PE" dirty="0" smtClean="0"/>
              <a:t>PRITE (Programas de Intervención Temprana): Provide educational attention outside of the classroom to children under 3 years of age with disabilities or at risk of aquiring a disability, as well as advice and support to families for their own support and development.</a:t>
            </a:r>
          </a:p>
          <a:p>
            <a:r>
              <a:rPr lang="es-PE" dirty="0" smtClean="0"/>
              <a:t>CREBE (Centros de Recursos de la Educación Básica Especial): Provide logistical support to CEBEs, SAANEEs y PRITEs, and pedagogical support to teachers of students with disabilities.</a:t>
            </a:r>
          </a:p>
          <a:p>
            <a:r>
              <a:rPr lang="es-PE" dirty="0" smtClean="0"/>
              <a:t>CETPRO (Centro de Educación Técnico Productiva): Provides skilled training for improved employment outcomes of persons with disaiblities.  </a:t>
            </a:r>
            <a:endParaRPr lang="es-PE" dirty="0"/>
          </a:p>
        </p:txBody>
      </p:sp>
    </p:spTree>
    <p:extLst>
      <p:ext uri="{BB962C8B-B14F-4D97-AF65-F5344CB8AC3E}">
        <p14:creationId xmlns:p14="http://schemas.microsoft.com/office/powerpoint/2010/main" val="19908417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b="1" dirty="0"/>
              <a:t>Fulbright-Clinton Fellowship in Peru</a:t>
            </a:r>
            <a:endParaRPr lang="es-PE" dirty="0"/>
          </a:p>
        </p:txBody>
      </p:sp>
      <p:sp>
        <p:nvSpPr>
          <p:cNvPr id="3" name="Marcador de contenido 2"/>
          <p:cNvSpPr>
            <a:spLocks noGrp="1"/>
          </p:cNvSpPr>
          <p:nvPr>
            <p:ph idx="1"/>
          </p:nvPr>
        </p:nvSpPr>
        <p:spPr>
          <a:xfrm>
            <a:off x="913795" y="1732449"/>
            <a:ext cx="5182205" cy="4058751"/>
          </a:xfrm>
        </p:spPr>
        <p:txBody>
          <a:bodyPr>
            <a:normAutofit fontScale="85000" lnSpcReduction="20000"/>
          </a:bodyPr>
          <a:lstStyle/>
          <a:p>
            <a:r>
              <a:rPr lang="es-PE" sz="3200" dirty="0" smtClean="0"/>
              <a:t>The special education model in Peru is based on a results-based budget (Presupuesto por </a:t>
            </a:r>
            <a:r>
              <a:rPr lang="es-PE" sz="3200" dirty="0"/>
              <a:t>R</a:t>
            </a:r>
            <a:r>
              <a:rPr lang="es-PE" sz="3200" dirty="0" smtClean="0"/>
              <a:t>esultados – PpR), which is a total of about $50 million USD and accounts for about 0.6% of the entire Mininstry of Education budget.</a:t>
            </a:r>
          </a:p>
          <a:p>
            <a:r>
              <a:rPr lang="es-PE" sz="3200" dirty="0" smtClean="0"/>
              <a:t>Currently, 84% of the budget is oriented toward special education.</a:t>
            </a:r>
          </a:p>
        </p:txBody>
      </p:sp>
      <p:pic>
        <p:nvPicPr>
          <p:cNvPr id="4" name="Picture 3"/>
          <p:cNvPicPr>
            <a:picLocks noChangeAspect="1"/>
          </p:cNvPicPr>
          <p:nvPr/>
        </p:nvPicPr>
        <p:blipFill>
          <a:blip r:embed="rId2"/>
          <a:stretch>
            <a:fillRect/>
          </a:stretch>
        </p:blipFill>
        <p:spPr>
          <a:xfrm>
            <a:off x="6685006" y="1566332"/>
            <a:ext cx="3734396" cy="4797777"/>
          </a:xfrm>
          <a:prstGeom prst="rect">
            <a:avLst/>
          </a:prstGeom>
        </p:spPr>
      </p:pic>
    </p:spTree>
    <p:extLst>
      <p:ext uri="{BB962C8B-B14F-4D97-AF65-F5344CB8AC3E}">
        <p14:creationId xmlns:p14="http://schemas.microsoft.com/office/powerpoint/2010/main" val="12422967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smtClean="0">
                <a:effectLst/>
              </a:rPr>
              <a:t>Proposal: </a:t>
            </a:r>
            <a:r>
              <a:rPr lang="es-PE" b="1" dirty="0" smtClean="0">
                <a:effectLst/>
              </a:rPr>
              <a:t>External Evaluation of the Results-based Budget for Special Education </a:t>
            </a:r>
            <a:r>
              <a:rPr lang="es-PE" dirty="0" smtClean="0">
                <a:effectLst/>
              </a:rPr>
              <a:t>and Demand</a:t>
            </a:r>
            <a:r>
              <a:rPr lang="es-PE" dirty="0" smtClean="0">
                <a:effectLst/>
              </a:rPr>
              <a:t>-</a:t>
            </a:r>
            <a:r>
              <a:rPr lang="es-PE" dirty="0" smtClean="0">
                <a:effectLst/>
              </a:rPr>
              <a:t>driven</a:t>
            </a:r>
            <a:r>
              <a:rPr lang="es-PE" dirty="0" smtClean="0">
                <a:effectLst/>
              </a:rPr>
              <a:t> </a:t>
            </a:r>
            <a:r>
              <a:rPr lang="es-PE" dirty="0" smtClean="0">
                <a:effectLst/>
              </a:rPr>
              <a:t>Model for Education to Employment Transitions</a:t>
            </a:r>
            <a:endParaRPr lang="es-PE" dirty="0"/>
          </a:p>
        </p:txBody>
      </p:sp>
      <p:sp>
        <p:nvSpPr>
          <p:cNvPr id="3" name="Marcador de contenido 2"/>
          <p:cNvSpPr>
            <a:spLocks noGrp="1"/>
          </p:cNvSpPr>
          <p:nvPr>
            <p:ph idx="1"/>
          </p:nvPr>
        </p:nvSpPr>
        <p:spPr>
          <a:xfrm>
            <a:off x="913795" y="2181336"/>
            <a:ext cx="10353762" cy="4058751"/>
          </a:xfrm>
        </p:spPr>
        <p:txBody>
          <a:bodyPr>
            <a:noAutofit/>
          </a:bodyPr>
          <a:lstStyle/>
          <a:p>
            <a:r>
              <a:rPr lang="es-PE" sz="3200" dirty="0" smtClean="0"/>
              <a:t>Conduct an evalution of the results-based</a:t>
            </a:r>
            <a:r>
              <a:rPr lang="es-PE" sz="3200" dirty="0"/>
              <a:t> </a:t>
            </a:r>
            <a:r>
              <a:rPr lang="es-PE" sz="3200" dirty="0" smtClean="0"/>
              <a:t>budget for  special education, including its logic matrix, goals, and objectives. </a:t>
            </a:r>
          </a:p>
          <a:p>
            <a:r>
              <a:rPr lang="es-PE" sz="3200" dirty="0" smtClean="0"/>
              <a:t>The evaluation will aim to reform the logic matrix, with a special focus on strengthening inclusive education in mainstream schools</a:t>
            </a:r>
            <a:r>
              <a:rPr lang="es-PE" sz="3200" dirty="0"/>
              <a:t> </a:t>
            </a:r>
            <a:r>
              <a:rPr lang="es-PE" sz="3200" dirty="0" smtClean="0"/>
              <a:t>and to support the creation of inclusive education policy.</a:t>
            </a:r>
          </a:p>
        </p:txBody>
      </p:sp>
    </p:spTree>
    <p:extLst>
      <p:ext uri="{BB962C8B-B14F-4D97-AF65-F5344CB8AC3E}">
        <p14:creationId xmlns:p14="http://schemas.microsoft.com/office/powerpoint/2010/main" val="12511280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a:effectLst/>
              </a:rPr>
              <a:t>Proposal: External Evaluation of the Results Based Budget for Special Education and </a:t>
            </a:r>
            <a:r>
              <a:rPr lang="es-PE" b="1" dirty="0">
                <a:effectLst/>
              </a:rPr>
              <a:t>Demand</a:t>
            </a:r>
            <a:r>
              <a:rPr lang="es-PE" b="1" dirty="0" smtClean="0">
                <a:effectLst/>
              </a:rPr>
              <a:t>-driven </a:t>
            </a:r>
            <a:r>
              <a:rPr lang="es-PE" b="1" dirty="0">
                <a:effectLst/>
              </a:rPr>
              <a:t>Model for Education to Employment Transitions</a:t>
            </a:r>
            <a:endParaRPr lang="es-PE" b="1" dirty="0"/>
          </a:p>
        </p:txBody>
      </p:sp>
      <p:sp>
        <p:nvSpPr>
          <p:cNvPr id="3" name="Marcador de contenido 2"/>
          <p:cNvSpPr>
            <a:spLocks noGrp="1"/>
          </p:cNvSpPr>
          <p:nvPr>
            <p:ph idx="1"/>
          </p:nvPr>
        </p:nvSpPr>
        <p:spPr>
          <a:xfrm>
            <a:off x="913795" y="2164712"/>
            <a:ext cx="10353762" cy="4058751"/>
          </a:xfrm>
        </p:spPr>
        <p:txBody>
          <a:bodyPr>
            <a:noAutofit/>
          </a:bodyPr>
          <a:lstStyle/>
          <a:p>
            <a:r>
              <a:rPr lang="en-US" dirty="0">
                <a:effectLst/>
              </a:rPr>
              <a:t>In collaboration with the Ministry of Special Education, Ministry of Labor, Human Rights </a:t>
            </a:r>
            <a:r>
              <a:rPr lang="en-US" dirty="0" smtClean="0">
                <a:effectLst/>
              </a:rPr>
              <a:t>Ombudsman, ILO and GRADE, </a:t>
            </a:r>
            <a:r>
              <a:rPr lang="en-US" dirty="0">
                <a:effectLst/>
              </a:rPr>
              <a:t>we are developing a </a:t>
            </a:r>
            <a:r>
              <a:rPr lang="en-US" dirty="0" smtClean="0">
                <a:effectLst/>
              </a:rPr>
              <a:t>demand-driven employment model using the latest national household survey on disability (ENEDIS 2012), to identify a town or community in Peru with a high prevalence of disability. </a:t>
            </a:r>
            <a:endParaRPr lang="en-US" dirty="0">
              <a:effectLst/>
            </a:endParaRPr>
          </a:p>
          <a:p>
            <a:r>
              <a:rPr lang="en-US" dirty="0">
                <a:effectLst/>
              </a:rPr>
              <a:t>We will then collect information on the public and private sector employment demand in </a:t>
            </a:r>
            <a:r>
              <a:rPr lang="en-US" dirty="0" smtClean="0">
                <a:effectLst/>
              </a:rPr>
              <a:t>this community in order to identify what, if any, skills training is needed for the people with disabilities in that community to </a:t>
            </a:r>
            <a:r>
              <a:rPr lang="en-US" dirty="0">
                <a:effectLst/>
              </a:rPr>
              <a:t>meet the employment demand. </a:t>
            </a:r>
          </a:p>
          <a:p>
            <a:r>
              <a:rPr lang="en-US" dirty="0">
                <a:effectLst/>
              </a:rPr>
              <a:t>Finally, we will work with a CETPRO institution to pilot the necessary skills training before transitioning the participants </a:t>
            </a:r>
            <a:r>
              <a:rPr lang="en-US" dirty="0" smtClean="0">
                <a:effectLst/>
              </a:rPr>
              <a:t>into </a:t>
            </a:r>
            <a:r>
              <a:rPr lang="en-US" dirty="0">
                <a:effectLst/>
              </a:rPr>
              <a:t>places of employment</a:t>
            </a:r>
            <a:r>
              <a:rPr lang="en-US" dirty="0" smtClean="0">
                <a:effectLst/>
              </a:rPr>
              <a:t>.</a:t>
            </a:r>
            <a:endParaRPr lang="en-US" dirty="0">
              <a:effectLst/>
            </a:endParaRPr>
          </a:p>
          <a:p>
            <a:r>
              <a:rPr lang="en-US" dirty="0">
                <a:effectLst/>
              </a:rPr>
              <a:t>Depending on the results, we may recommend this demand-</a:t>
            </a:r>
            <a:r>
              <a:rPr lang="en-US" dirty="0" smtClean="0">
                <a:effectLst/>
              </a:rPr>
              <a:t>driven employment model in the evaluation for the special education results-based budget for youth with disabilities who don’t seek to pursue higher education. </a:t>
            </a:r>
            <a:endParaRPr lang="es-PE" dirty="0"/>
          </a:p>
        </p:txBody>
      </p:sp>
    </p:spTree>
    <p:extLst>
      <p:ext uri="{BB962C8B-B14F-4D97-AF65-F5344CB8AC3E}">
        <p14:creationId xmlns:p14="http://schemas.microsoft.com/office/powerpoint/2010/main" val="2995595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b="1" dirty="0"/>
              <a:t>Fulbright-Clinton Fellowship in Peru</a:t>
            </a:r>
            <a:endParaRPr lang="es-PE" dirty="0"/>
          </a:p>
        </p:txBody>
      </p:sp>
      <p:sp>
        <p:nvSpPr>
          <p:cNvPr id="3" name="Marcador de contenido 2"/>
          <p:cNvSpPr>
            <a:spLocks noGrp="1"/>
          </p:cNvSpPr>
          <p:nvPr>
            <p:ph idx="1"/>
          </p:nvPr>
        </p:nvSpPr>
        <p:spPr/>
        <p:txBody>
          <a:bodyPr>
            <a:normAutofit lnSpcReduction="10000"/>
          </a:bodyPr>
          <a:lstStyle/>
          <a:p>
            <a:pPr marL="36900" indent="0">
              <a:buNone/>
            </a:pPr>
            <a:r>
              <a:rPr lang="es-PE" sz="3600" dirty="0" smtClean="0"/>
              <a:t>Anticipated goals:</a:t>
            </a:r>
          </a:p>
          <a:p>
            <a:r>
              <a:rPr lang="es-PE" sz="3000" dirty="0" smtClean="0"/>
              <a:t>Propose reform recommendations for the results-based budget for special education and support the creation of inclusive education policy for youth with disabiliteis in mainstream schools;</a:t>
            </a:r>
          </a:p>
          <a:p>
            <a:r>
              <a:rPr lang="es-PE" sz="3000" dirty="0" smtClean="0"/>
              <a:t>Include </a:t>
            </a:r>
            <a:r>
              <a:rPr lang="es-PE" sz="3000" dirty="0" smtClean="0"/>
              <a:t>the </a:t>
            </a:r>
            <a:r>
              <a:rPr lang="es-PE" sz="3000" dirty="0" smtClean="0"/>
              <a:t>demand</a:t>
            </a:r>
            <a:r>
              <a:rPr lang="es-PE" sz="3000" dirty="0"/>
              <a:t>-</a:t>
            </a:r>
            <a:r>
              <a:rPr lang="es-PE" sz="3000" dirty="0" smtClean="0"/>
              <a:t>driven employment model </a:t>
            </a:r>
            <a:r>
              <a:rPr lang="es-PE" sz="3000" dirty="0" smtClean="0"/>
              <a:t>in the budget recommendations as an option for children with disabilities who don’t pursue higher education.</a:t>
            </a:r>
            <a:endParaRPr lang="es-PE" sz="3200" dirty="0" smtClean="0"/>
          </a:p>
        </p:txBody>
      </p:sp>
    </p:spTree>
    <p:extLst>
      <p:ext uri="{BB962C8B-B14F-4D97-AF65-F5344CB8AC3E}">
        <p14:creationId xmlns:p14="http://schemas.microsoft.com/office/powerpoint/2010/main" val="15315712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6900" indent="0" algn="ctr">
              <a:buNone/>
            </a:pPr>
            <a:endParaRPr lang="en-US" dirty="0" smtClean="0"/>
          </a:p>
          <a:p>
            <a:pPr marL="36900" indent="0" algn="ctr">
              <a:buNone/>
            </a:pPr>
            <a:endParaRPr lang="en-US" dirty="0" smtClean="0"/>
          </a:p>
          <a:p>
            <a:pPr marL="36900" indent="0" algn="ctr">
              <a:buNone/>
            </a:pPr>
            <a:r>
              <a:rPr lang="en-US" sz="4400" dirty="0" smtClean="0"/>
              <a:t>Thank you!</a:t>
            </a:r>
          </a:p>
          <a:p>
            <a:pPr marL="36900" indent="0" algn="ctr">
              <a:buNone/>
            </a:pPr>
            <a:endParaRPr lang="en-US" sz="4400" dirty="0"/>
          </a:p>
        </p:txBody>
      </p:sp>
    </p:spTree>
    <p:extLst>
      <p:ext uri="{BB962C8B-B14F-4D97-AF65-F5344CB8AC3E}">
        <p14:creationId xmlns:p14="http://schemas.microsoft.com/office/powerpoint/2010/main" val="11309163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9600"/>
            <a:ext cx="10299637" cy="970450"/>
          </a:xfrm>
        </p:spPr>
        <p:txBody>
          <a:bodyPr/>
          <a:lstStyle/>
          <a:p>
            <a:r>
              <a:rPr lang="es-PE" dirty="0" err="1" smtClean="0"/>
              <a:t>Overview</a:t>
            </a:r>
            <a:endParaRPr lang="es-PE" dirty="0"/>
          </a:p>
        </p:txBody>
      </p:sp>
      <p:sp>
        <p:nvSpPr>
          <p:cNvPr id="3" name="Marcador de contenido 2"/>
          <p:cNvSpPr>
            <a:spLocks noGrp="1"/>
          </p:cNvSpPr>
          <p:nvPr>
            <p:ph idx="1"/>
          </p:nvPr>
        </p:nvSpPr>
        <p:spPr>
          <a:xfrm>
            <a:off x="810161" y="1884849"/>
            <a:ext cx="10403271" cy="4444233"/>
          </a:xfrm>
        </p:spPr>
        <p:txBody>
          <a:bodyPr>
            <a:normAutofit/>
          </a:bodyPr>
          <a:lstStyle/>
          <a:p>
            <a:r>
              <a:rPr lang="es-PE" sz="2600" b="1" dirty="0" smtClean="0"/>
              <a:t>US-APEC Technical Assistance to Advance Asia-Pacific Regional Integration, US Dept. of State and USAID</a:t>
            </a:r>
          </a:p>
          <a:p>
            <a:pPr marL="648900" lvl="2" indent="-306000"/>
            <a:r>
              <a:rPr lang="es-PE" sz="2200" dirty="0"/>
              <a:t>Surveyed APEC Member </a:t>
            </a:r>
            <a:r>
              <a:rPr lang="es-PE" sz="2200" dirty="0" smtClean="0"/>
              <a:t>Economies (</a:t>
            </a:r>
            <a:r>
              <a:rPr lang="es-PE" sz="2200" dirty="0"/>
              <a:t>21) on public and private sector efforts to engage, enable and encourage employment of persons with disabilities</a:t>
            </a:r>
            <a:r>
              <a:rPr lang="es-PE" sz="2200" dirty="0" smtClean="0"/>
              <a:t>.</a:t>
            </a:r>
          </a:p>
          <a:p>
            <a:pPr marL="648900" lvl="2" indent="-306000"/>
            <a:r>
              <a:rPr lang="es-PE" sz="2000" dirty="0"/>
              <a:t>Research report on economy-level and Asia-Pacific regional efforts to advance the employment of persons with </a:t>
            </a:r>
            <a:r>
              <a:rPr lang="es-PE" sz="2000" dirty="0" smtClean="0"/>
              <a:t>disabilities</a:t>
            </a:r>
            <a:endParaRPr lang="es-PE" sz="2400" dirty="0" smtClean="0"/>
          </a:p>
          <a:p>
            <a:r>
              <a:rPr lang="es-PE" sz="2600" b="1" dirty="0" smtClean="0"/>
              <a:t>Fulbright-Clinton </a:t>
            </a:r>
            <a:r>
              <a:rPr lang="es-PE" sz="2600" b="1" dirty="0" smtClean="0"/>
              <a:t>Fellowship </a:t>
            </a:r>
            <a:r>
              <a:rPr lang="mr-IN" sz="2600" b="1" dirty="0" smtClean="0"/>
              <a:t>–</a:t>
            </a:r>
            <a:r>
              <a:rPr lang="es-PE" sz="2600" b="1" dirty="0" smtClean="0"/>
              <a:t> Inclusive Education </a:t>
            </a:r>
            <a:r>
              <a:rPr lang="es-PE" sz="2600" b="1" dirty="0"/>
              <a:t>i</a:t>
            </a:r>
            <a:r>
              <a:rPr lang="es-PE" sz="2600" b="1" dirty="0" smtClean="0"/>
              <a:t>n </a:t>
            </a:r>
            <a:r>
              <a:rPr lang="es-PE" sz="2600" b="1" dirty="0" smtClean="0"/>
              <a:t>Peru</a:t>
            </a:r>
            <a:endParaRPr lang="es-PE" sz="2600" b="1" dirty="0"/>
          </a:p>
          <a:p>
            <a:pPr lvl="1"/>
            <a:r>
              <a:rPr lang="es-PE" sz="2200" dirty="0" smtClean="0"/>
              <a:t>External </a:t>
            </a:r>
            <a:r>
              <a:rPr lang="es-PE" sz="2200" dirty="0" smtClean="0"/>
              <a:t>evaluation of Peru’s Special Education Results-based Budget;</a:t>
            </a:r>
          </a:p>
          <a:p>
            <a:pPr lvl="1"/>
            <a:r>
              <a:rPr lang="es-PE" sz="2400" dirty="0" smtClean="0"/>
              <a:t>Demand-driven model for education-to-employment transitions.</a:t>
            </a:r>
          </a:p>
        </p:txBody>
      </p:sp>
    </p:spTree>
    <p:extLst>
      <p:ext uri="{BB962C8B-B14F-4D97-AF65-F5344CB8AC3E}">
        <p14:creationId xmlns:p14="http://schemas.microsoft.com/office/powerpoint/2010/main" val="9979860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PE" sz="3000" b="1" dirty="0"/>
              <a:t>US-APEC Technical Assistance to Advance Asia-Pacific Regional Integration Project, US Dept. of State and USAID</a:t>
            </a:r>
            <a:endParaRPr lang="en-US" sz="3000" dirty="0"/>
          </a:p>
        </p:txBody>
      </p:sp>
      <p:sp>
        <p:nvSpPr>
          <p:cNvPr id="3" name="Content Placeholder 2"/>
          <p:cNvSpPr>
            <a:spLocks noGrp="1"/>
          </p:cNvSpPr>
          <p:nvPr>
            <p:ph idx="1"/>
          </p:nvPr>
        </p:nvSpPr>
        <p:spPr>
          <a:xfrm>
            <a:off x="913795" y="1732449"/>
            <a:ext cx="10353762" cy="2006995"/>
          </a:xfrm>
        </p:spPr>
        <p:txBody>
          <a:bodyPr>
            <a:normAutofit/>
          </a:bodyPr>
          <a:lstStyle/>
          <a:p>
            <a:pPr marL="36900" indent="0">
              <a:buNone/>
            </a:pPr>
            <a:r>
              <a:rPr lang="en-US" dirty="0" smtClean="0">
                <a:solidFill>
                  <a:schemeClr val="tx1"/>
                </a:solidFill>
                <a:effectLst/>
              </a:rPr>
              <a:t>This </a:t>
            </a:r>
            <a:r>
              <a:rPr lang="en-US" dirty="0">
                <a:solidFill>
                  <a:schemeClr val="tx1"/>
                </a:solidFill>
                <a:effectLst/>
              </a:rPr>
              <a:t>report reviews </a:t>
            </a:r>
            <a:r>
              <a:rPr lang="en-US" dirty="0" smtClean="0">
                <a:solidFill>
                  <a:schemeClr val="tx1"/>
                </a:solidFill>
                <a:effectLst/>
              </a:rPr>
              <a:t>disability employment laws</a:t>
            </a:r>
            <a:r>
              <a:rPr lang="en-US" dirty="0">
                <a:solidFill>
                  <a:schemeClr val="tx1"/>
                </a:solidFill>
                <a:effectLst/>
              </a:rPr>
              <a:t>, regulations, and </a:t>
            </a:r>
            <a:r>
              <a:rPr lang="en-US" dirty="0" smtClean="0">
                <a:solidFill>
                  <a:schemeClr val="tx1"/>
                </a:solidFill>
                <a:effectLst/>
              </a:rPr>
              <a:t>policies</a:t>
            </a:r>
            <a:r>
              <a:rPr lang="en-US" dirty="0">
                <a:solidFill>
                  <a:schemeClr val="tx1"/>
                </a:solidFill>
                <a:effectLst/>
              </a:rPr>
              <a:t> </a:t>
            </a:r>
            <a:r>
              <a:rPr lang="en-US" dirty="0" smtClean="0">
                <a:solidFill>
                  <a:schemeClr val="tx1"/>
                </a:solidFill>
                <a:effectLst/>
              </a:rPr>
              <a:t>in </a:t>
            </a:r>
            <a:r>
              <a:rPr lang="en-US" dirty="0">
                <a:solidFill>
                  <a:schemeClr val="tx1"/>
                </a:solidFill>
                <a:effectLst/>
              </a:rPr>
              <a:t>APEC economics, including their practical application and impact. The report reviews employment practices including recruitment, supported and sheltered employment, and incentives to employers. Additional topics include educational support, self-employment and business development, accessibility issues, the engagement of civil society, and coordination with the private sector. </a:t>
            </a:r>
            <a:endParaRPr lang="en-US" dirty="0" smtClean="0">
              <a:solidFill>
                <a:schemeClr val="tx1"/>
              </a:solidFill>
              <a:effectLst/>
            </a:endParaRPr>
          </a:p>
          <a:p>
            <a:endParaRPr lang="en-US" dirty="0"/>
          </a:p>
        </p:txBody>
      </p:sp>
      <p:sp>
        <p:nvSpPr>
          <p:cNvPr id="4" name="TextBox 3"/>
          <p:cNvSpPr txBox="1"/>
          <p:nvPr/>
        </p:nvSpPr>
        <p:spPr>
          <a:xfrm>
            <a:off x="917221" y="3683001"/>
            <a:ext cx="7507112" cy="1938992"/>
          </a:xfrm>
          <a:prstGeom prst="rect">
            <a:avLst/>
          </a:prstGeom>
          <a:noFill/>
        </p:spPr>
        <p:txBody>
          <a:bodyPr wrap="square" rtlCol="0">
            <a:spAutoFit/>
          </a:bodyPr>
          <a:lstStyle/>
          <a:p>
            <a:r>
              <a:rPr lang="en-US" sz="2000" dirty="0"/>
              <a:t>Information was gathered through a survey of APEC member economics and a variety of studies and reports on the employment of persons with disabilities. The report provides a picture of the current situation including successful measures, best practices, and challenges economies face in supporting persons with disabilities to seek and maintain gainful employment. </a:t>
            </a:r>
          </a:p>
        </p:txBody>
      </p:sp>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9115779" y="3993443"/>
            <a:ext cx="2116666" cy="1312335"/>
          </a:xfrm>
          <a:prstGeom prst="rect">
            <a:avLst/>
          </a:prstGeom>
          <a:noFill/>
          <a:ln>
            <a:noFill/>
          </a:ln>
        </p:spPr>
      </p:pic>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9101667" y="5390443"/>
            <a:ext cx="2132260" cy="807861"/>
          </a:xfrm>
          <a:prstGeom prst="rect">
            <a:avLst/>
          </a:prstGeom>
          <a:noFill/>
          <a:ln>
            <a:noFill/>
          </a:ln>
        </p:spPr>
      </p:pic>
    </p:spTree>
    <p:extLst>
      <p:ext uri="{BB962C8B-B14F-4D97-AF65-F5344CB8AC3E}">
        <p14:creationId xmlns:p14="http://schemas.microsoft.com/office/powerpoint/2010/main" val="24002096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PE" sz="3000" b="1" dirty="0"/>
              <a:t>US-APEC Technical Assistance to Advance </a:t>
            </a:r>
            <a:r>
              <a:rPr lang="es-PE" sz="3000" b="1" dirty="0" smtClean="0"/>
              <a:t>Asia-Pacific Regional </a:t>
            </a:r>
            <a:r>
              <a:rPr lang="es-PE" sz="3000" b="1" dirty="0"/>
              <a:t>Integration Project, US Dept. of State and </a:t>
            </a:r>
            <a:r>
              <a:rPr lang="es-PE" sz="3000" b="1" dirty="0" smtClean="0"/>
              <a:t>USAID</a:t>
            </a:r>
            <a:endParaRPr lang="en-US" sz="3000" dirty="0"/>
          </a:p>
        </p:txBody>
      </p:sp>
      <p:sp>
        <p:nvSpPr>
          <p:cNvPr id="3" name="Content Placeholder 2"/>
          <p:cNvSpPr>
            <a:spLocks noGrp="1"/>
          </p:cNvSpPr>
          <p:nvPr>
            <p:ph idx="1"/>
          </p:nvPr>
        </p:nvSpPr>
        <p:spPr>
          <a:xfrm>
            <a:off x="522111" y="1636889"/>
            <a:ext cx="11020778" cy="4529667"/>
          </a:xfrm>
        </p:spPr>
        <p:txBody>
          <a:bodyPr>
            <a:noAutofit/>
          </a:bodyPr>
          <a:lstStyle/>
          <a:p>
            <a:pPr marL="450000" lvl="1" indent="0">
              <a:buNone/>
            </a:pPr>
            <a:r>
              <a:rPr lang="es-PE" sz="2400" dirty="0" smtClean="0"/>
              <a:t>General background questions:</a:t>
            </a:r>
          </a:p>
          <a:p>
            <a:pPr lvl="2"/>
            <a:r>
              <a:rPr lang="en-US" sz="1900" dirty="0" smtClean="0">
                <a:effectLst/>
              </a:rPr>
              <a:t>Does your economy have specific policies or laws on the employment of people with disabilities? If so, can you briefly describe those employment policies, how they are developed, and who is responsible for implementing them?</a:t>
            </a:r>
            <a:endParaRPr lang="es-PE" sz="1900" dirty="0" smtClean="0"/>
          </a:p>
          <a:p>
            <a:pPr marL="450000" lvl="1" indent="0">
              <a:buNone/>
            </a:pPr>
            <a:r>
              <a:rPr lang="es-PE" sz="2400" dirty="0" smtClean="0"/>
              <a:t>Public Sector Employment questions:</a:t>
            </a:r>
            <a:endParaRPr lang="es-PE" sz="2400" dirty="0"/>
          </a:p>
          <a:p>
            <a:pPr lvl="2"/>
            <a:r>
              <a:rPr lang="en-US" sz="1900" dirty="0">
                <a:effectLst/>
              </a:rPr>
              <a:t>What specific programs/assistance does your economy provide to support the employment of </a:t>
            </a:r>
            <a:r>
              <a:rPr lang="en-US" sz="1900" dirty="0" smtClean="0">
                <a:effectLst/>
              </a:rPr>
              <a:t>people with disabilities?</a:t>
            </a:r>
            <a:endParaRPr lang="en-US" sz="1900" dirty="0">
              <a:effectLst/>
            </a:endParaRPr>
          </a:p>
          <a:p>
            <a:pPr lvl="2"/>
            <a:r>
              <a:rPr lang="en-US" sz="1900" dirty="0">
                <a:effectLst/>
              </a:rPr>
              <a:t>What types of </a:t>
            </a:r>
            <a:r>
              <a:rPr lang="en-US" sz="1900" dirty="0" smtClean="0">
                <a:effectLst/>
              </a:rPr>
              <a:t>training </a:t>
            </a:r>
            <a:r>
              <a:rPr lang="en-US" sz="1900" dirty="0">
                <a:effectLst/>
              </a:rPr>
              <a:t>programs are offered?</a:t>
            </a:r>
          </a:p>
          <a:p>
            <a:pPr lvl="2"/>
            <a:r>
              <a:rPr lang="en-US" sz="1900" dirty="0">
                <a:effectLst/>
              </a:rPr>
              <a:t>Are employment services provided to </a:t>
            </a:r>
            <a:r>
              <a:rPr lang="en-US" sz="1900" dirty="0" smtClean="0">
                <a:effectLst/>
              </a:rPr>
              <a:t>people with disabilities </a:t>
            </a:r>
            <a:r>
              <a:rPr lang="en-US" sz="1900" dirty="0">
                <a:effectLst/>
              </a:rPr>
              <a:t>to locate jobs?</a:t>
            </a:r>
          </a:p>
          <a:p>
            <a:pPr lvl="2"/>
            <a:r>
              <a:rPr lang="en-US" sz="1900" dirty="0">
                <a:effectLst/>
              </a:rPr>
              <a:t>Do you provide support/funding for physical accommodations, assistive devices, or other similar support in the workplace to accommodate </a:t>
            </a:r>
            <a:r>
              <a:rPr lang="en-US" sz="1900" dirty="0" smtClean="0">
                <a:effectLst/>
              </a:rPr>
              <a:t>people with disabilities?</a:t>
            </a:r>
            <a:endParaRPr lang="en-US" sz="1900" dirty="0">
              <a:effectLst/>
            </a:endParaRPr>
          </a:p>
          <a:p>
            <a:pPr lvl="2"/>
            <a:r>
              <a:rPr lang="en-US" sz="1900" dirty="0">
                <a:effectLst/>
              </a:rPr>
              <a:t>How are </a:t>
            </a:r>
            <a:r>
              <a:rPr lang="en-US" sz="1900" dirty="0" smtClean="0">
                <a:effectLst/>
              </a:rPr>
              <a:t>people with disabilities </a:t>
            </a:r>
            <a:r>
              <a:rPr lang="en-US" sz="1900" dirty="0">
                <a:effectLst/>
              </a:rPr>
              <a:t>made aware of these programs?</a:t>
            </a:r>
          </a:p>
          <a:p>
            <a:pPr lvl="2"/>
            <a:r>
              <a:rPr lang="en-US" sz="1900" dirty="0">
                <a:effectLst/>
              </a:rPr>
              <a:t>Who is responsible for the </a:t>
            </a:r>
            <a:r>
              <a:rPr lang="en-US" sz="1900" dirty="0" smtClean="0">
                <a:effectLst/>
              </a:rPr>
              <a:t>implementation </a:t>
            </a:r>
            <a:r>
              <a:rPr lang="en-US" sz="1900" dirty="0">
                <a:effectLst/>
              </a:rPr>
              <a:t>of these programs/assistance</a:t>
            </a:r>
            <a:r>
              <a:rPr lang="en-US" sz="1900" dirty="0" smtClean="0">
                <a:effectLst/>
              </a:rPr>
              <a:t>?</a:t>
            </a:r>
            <a:endParaRPr lang="es-PE" sz="1900" dirty="0" smtClean="0"/>
          </a:p>
        </p:txBody>
      </p:sp>
    </p:spTree>
    <p:extLst>
      <p:ext uri="{BB962C8B-B14F-4D97-AF65-F5344CB8AC3E}">
        <p14:creationId xmlns:p14="http://schemas.microsoft.com/office/powerpoint/2010/main" val="8339674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PE" sz="3000" b="1" dirty="0"/>
              <a:t>US-APEC Technical Assistance to Advance Asia-Pacific Regional Integration Project, US Dept. of State and USAID</a:t>
            </a:r>
            <a:endParaRPr lang="en-US" sz="3000" dirty="0"/>
          </a:p>
        </p:txBody>
      </p:sp>
      <p:sp>
        <p:nvSpPr>
          <p:cNvPr id="3" name="Content Placeholder 2"/>
          <p:cNvSpPr>
            <a:spLocks noGrp="1"/>
          </p:cNvSpPr>
          <p:nvPr>
            <p:ph idx="1"/>
          </p:nvPr>
        </p:nvSpPr>
        <p:spPr/>
        <p:txBody>
          <a:bodyPr>
            <a:normAutofit/>
          </a:bodyPr>
          <a:lstStyle/>
          <a:p>
            <a:pPr marL="450000" lvl="1" indent="0">
              <a:buNone/>
            </a:pPr>
            <a:r>
              <a:rPr lang="en-US" sz="2400" dirty="0">
                <a:effectLst/>
              </a:rPr>
              <a:t>Job Preparedness and Work </a:t>
            </a:r>
            <a:r>
              <a:rPr lang="en-US" sz="2400" dirty="0" smtClean="0">
                <a:effectLst/>
              </a:rPr>
              <a:t>Environment questions:</a:t>
            </a:r>
            <a:endParaRPr lang="en-US" sz="2400" dirty="0">
              <a:effectLst/>
            </a:endParaRPr>
          </a:p>
          <a:p>
            <a:pPr lvl="2"/>
            <a:r>
              <a:rPr lang="en-US" sz="1900" dirty="0">
                <a:effectLst/>
              </a:rPr>
              <a:t>Does your economy offer educational programs for children with disabilities to prepare them to enter the job market in the future?  If so, please describe the details of these programs, how many children participate, are they focused on specific skills, and other relevant information. </a:t>
            </a:r>
          </a:p>
          <a:p>
            <a:pPr marL="450000" lvl="1" indent="0">
              <a:buNone/>
            </a:pPr>
            <a:r>
              <a:rPr lang="en-US" sz="2400" dirty="0">
                <a:effectLst/>
              </a:rPr>
              <a:t>Interaction with the Disability </a:t>
            </a:r>
            <a:r>
              <a:rPr lang="en-US" sz="2400" dirty="0" smtClean="0">
                <a:effectLst/>
              </a:rPr>
              <a:t>Community questions:</a:t>
            </a:r>
            <a:endParaRPr lang="en-US" sz="2400" dirty="0">
              <a:effectLst/>
            </a:endParaRPr>
          </a:p>
          <a:p>
            <a:pPr lvl="2"/>
            <a:r>
              <a:rPr lang="en-US" sz="1900" dirty="0">
                <a:effectLst/>
              </a:rPr>
              <a:t>Does your economy engage with local civil society and advocacy organizations on disability issues? If so, can you </a:t>
            </a:r>
            <a:r>
              <a:rPr lang="en-US" sz="1900" dirty="0" smtClean="0">
                <a:effectLst/>
              </a:rPr>
              <a:t>describe </a:t>
            </a:r>
            <a:r>
              <a:rPr lang="en-US" sz="1900" dirty="0">
                <a:effectLst/>
              </a:rPr>
              <a:t>the mechanism for interaction and collaboration to encourage and support employment of </a:t>
            </a:r>
            <a:r>
              <a:rPr lang="en-US" sz="1900" dirty="0" smtClean="0">
                <a:effectLst/>
              </a:rPr>
              <a:t>people with disabilities. </a:t>
            </a:r>
            <a:endParaRPr lang="en-US" sz="1900" dirty="0">
              <a:effectLst/>
            </a:endParaRPr>
          </a:p>
          <a:p>
            <a:endParaRPr lang="en-US" sz="1900" dirty="0"/>
          </a:p>
        </p:txBody>
      </p:sp>
    </p:spTree>
    <p:extLst>
      <p:ext uri="{BB962C8B-B14F-4D97-AF65-F5344CB8AC3E}">
        <p14:creationId xmlns:p14="http://schemas.microsoft.com/office/powerpoint/2010/main" val="1703064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PE" sz="3000" b="1" dirty="0"/>
              <a:t>US-APEC Technical Assistance to Advance Asia-Pacific Regional Integration Project, US Dept. of State and USAID</a:t>
            </a:r>
            <a:endParaRPr lang="en-US" sz="3000" dirty="0"/>
          </a:p>
        </p:txBody>
      </p:sp>
      <p:sp>
        <p:nvSpPr>
          <p:cNvPr id="3" name="Content Placeholder 2"/>
          <p:cNvSpPr>
            <a:spLocks noGrp="1"/>
          </p:cNvSpPr>
          <p:nvPr>
            <p:ph idx="1"/>
          </p:nvPr>
        </p:nvSpPr>
        <p:spPr>
          <a:xfrm>
            <a:off x="790223" y="1732449"/>
            <a:ext cx="10738555" cy="4575218"/>
          </a:xfrm>
        </p:spPr>
        <p:txBody>
          <a:bodyPr>
            <a:normAutofit fontScale="92500" lnSpcReduction="20000"/>
          </a:bodyPr>
          <a:lstStyle/>
          <a:p>
            <a:pPr marL="36900" indent="0">
              <a:buNone/>
            </a:pPr>
            <a:r>
              <a:rPr lang="en-US" sz="2900" dirty="0" smtClean="0">
                <a:effectLst/>
              </a:rPr>
              <a:t>Conclusions and Recommendations:</a:t>
            </a:r>
          </a:p>
          <a:p>
            <a:pPr lvl="0"/>
            <a:r>
              <a:rPr lang="en-US" sz="2300" dirty="0" smtClean="0">
                <a:effectLst/>
              </a:rPr>
              <a:t>Work with private business and public employers to encourage hiring and address concerns and overcome myths about productivity and costs of accommodations. </a:t>
            </a:r>
          </a:p>
          <a:p>
            <a:pPr lvl="0"/>
            <a:r>
              <a:rPr lang="en-US" sz="2300" dirty="0" smtClean="0">
                <a:effectLst/>
              </a:rPr>
              <a:t>Encourage </a:t>
            </a:r>
            <a:r>
              <a:rPr lang="en-US" sz="2300" dirty="0">
                <a:effectLst/>
              </a:rPr>
              <a:t>member economies to offer more incentives such as tax breaks, wage subsidies, and reimbursements for accommodation costs</a:t>
            </a:r>
          </a:p>
          <a:p>
            <a:pPr lvl="0"/>
            <a:r>
              <a:rPr lang="en-US" sz="2300" dirty="0">
                <a:effectLst/>
              </a:rPr>
              <a:t>Provide better employment/job placement services and information to make persons with disabilities aware of those services. </a:t>
            </a:r>
          </a:p>
          <a:p>
            <a:pPr lvl="0"/>
            <a:r>
              <a:rPr lang="en-US" sz="2300" dirty="0">
                <a:effectLst/>
              </a:rPr>
              <a:t>Ensure that persons with disabilities are paid the same wages as their non-disabled peers and in no case, less than minimum wage.</a:t>
            </a:r>
          </a:p>
          <a:p>
            <a:pPr lvl="0"/>
            <a:r>
              <a:rPr lang="en-US" sz="2300" dirty="0" smtClean="0">
                <a:effectLst/>
              </a:rPr>
              <a:t>Address </a:t>
            </a:r>
            <a:r>
              <a:rPr lang="en-US" sz="2300" dirty="0">
                <a:effectLst/>
              </a:rPr>
              <a:t>the gendered aspects of employment to over wage gaps, vulnerable situations, and promote the employment of women with </a:t>
            </a:r>
            <a:r>
              <a:rPr lang="en-US" sz="2300" dirty="0" smtClean="0">
                <a:effectLst/>
              </a:rPr>
              <a:t>disabilities.</a:t>
            </a:r>
          </a:p>
          <a:p>
            <a:pPr lvl="0"/>
            <a:r>
              <a:rPr lang="en-US" sz="2300" dirty="0" smtClean="0">
                <a:effectLst/>
              </a:rPr>
              <a:t>Encourage the establishment of systems to transition people with disabilities from education to employment, such as technical or vocational skills training opportunities. </a:t>
            </a:r>
            <a:r>
              <a:rPr lang="es-PE" dirty="0" smtClean="0">
                <a:effectLst/>
              </a:rPr>
              <a:t> </a:t>
            </a:r>
            <a:endParaRPr lang="en-US" dirty="0" smtClean="0">
              <a:effectLst/>
            </a:endParaRPr>
          </a:p>
        </p:txBody>
      </p:sp>
    </p:spTree>
    <p:extLst>
      <p:ext uri="{BB962C8B-B14F-4D97-AF65-F5344CB8AC3E}">
        <p14:creationId xmlns:p14="http://schemas.microsoft.com/office/powerpoint/2010/main" val="18932184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b="1" dirty="0"/>
              <a:t>Fulbright-Clinton Fellowship in Peru</a:t>
            </a:r>
            <a:endParaRPr lang="es-PE" dirty="0"/>
          </a:p>
        </p:txBody>
      </p:sp>
      <p:sp>
        <p:nvSpPr>
          <p:cNvPr id="3" name="Marcador de contenido 2"/>
          <p:cNvSpPr>
            <a:spLocks noGrp="1"/>
          </p:cNvSpPr>
          <p:nvPr>
            <p:ph idx="1"/>
          </p:nvPr>
        </p:nvSpPr>
        <p:spPr/>
        <p:txBody>
          <a:bodyPr>
            <a:noAutofit/>
          </a:bodyPr>
          <a:lstStyle/>
          <a:p>
            <a:r>
              <a:rPr lang="en-US" sz="3200" dirty="0"/>
              <a:t>FCFs </a:t>
            </a:r>
            <a:r>
              <a:rPr lang="en-US" sz="3200" dirty="0" smtClean="0"/>
              <a:t>serve in professional placements in foreign government ministries for 10 months and gain hands-on public sector experience while simultaneously carrying out an academic research or study project.</a:t>
            </a:r>
          </a:p>
        </p:txBody>
      </p:sp>
      <p:pic>
        <p:nvPicPr>
          <p:cNvPr id="4" name="Imagen 3"/>
          <p:cNvPicPr>
            <a:picLocks noChangeAspect="1"/>
          </p:cNvPicPr>
          <p:nvPr/>
        </p:nvPicPr>
        <p:blipFill>
          <a:blip r:embed="rId2"/>
          <a:stretch>
            <a:fillRect/>
          </a:stretch>
        </p:blipFill>
        <p:spPr>
          <a:xfrm>
            <a:off x="8142874" y="4783667"/>
            <a:ext cx="3119410" cy="997897"/>
          </a:xfrm>
          <a:prstGeom prst="rect">
            <a:avLst/>
          </a:prstGeom>
        </p:spPr>
      </p:pic>
    </p:spTree>
    <p:extLst>
      <p:ext uri="{BB962C8B-B14F-4D97-AF65-F5344CB8AC3E}">
        <p14:creationId xmlns:p14="http://schemas.microsoft.com/office/powerpoint/2010/main" val="14692366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b="1" dirty="0"/>
              <a:t>Fulbright-Clinton Fellowship in Peru</a:t>
            </a:r>
            <a:endParaRPr lang="es-PE" dirty="0"/>
          </a:p>
        </p:txBody>
      </p:sp>
      <p:sp>
        <p:nvSpPr>
          <p:cNvPr id="3" name="Marcador de contenido 2"/>
          <p:cNvSpPr>
            <a:spLocks noGrp="1"/>
          </p:cNvSpPr>
          <p:nvPr>
            <p:ph idx="1"/>
          </p:nvPr>
        </p:nvSpPr>
        <p:spPr/>
        <p:txBody>
          <a:bodyPr>
            <a:normAutofit lnSpcReduction="10000"/>
          </a:bodyPr>
          <a:lstStyle/>
          <a:p>
            <a:r>
              <a:rPr lang="en-US" sz="3200" dirty="0" err="1" smtClean="0"/>
              <a:t>Consejo</a:t>
            </a:r>
            <a:r>
              <a:rPr lang="en-US" sz="3200" dirty="0" smtClean="0"/>
              <a:t> </a:t>
            </a:r>
            <a:r>
              <a:rPr lang="en-US" sz="3200" dirty="0" err="1" smtClean="0"/>
              <a:t>Nacional</a:t>
            </a:r>
            <a:r>
              <a:rPr lang="en-US" sz="3200" dirty="0" smtClean="0"/>
              <a:t> de </a:t>
            </a:r>
            <a:r>
              <a:rPr lang="en-US" sz="3200" dirty="0" err="1" smtClean="0"/>
              <a:t>Educación</a:t>
            </a:r>
            <a:r>
              <a:rPr lang="en-US" sz="3200" dirty="0" smtClean="0"/>
              <a:t> (CNE) is an autonomous office within the Ministry of Education which guides national education policy.</a:t>
            </a:r>
          </a:p>
          <a:p>
            <a:r>
              <a:rPr lang="en-US" sz="3200" dirty="0" smtClean="0"/>
              <a:t>CNE is composed of a technical advisory team and an honorary committee of experts.</a:t>
            </a:r>
          </a:p>
          <a:p>
            <a:pPr lvl="1"/>
            <a:r>
              <a:rPr lang="en-US" sz="3000" dirty="0" smtClean="0"/>
              <a:t>My placement on the technical advisory team is focused on inclusive education and transitions from education to employment for youth with disabilities in Peru.</a:t>
            </a:r>
          </a:p>
        </p:txBody>
      </p:sp>
    </p:spTree>
    <p:extLst>
      <p:ext uri="{BB962C8B-B14F-4D97-AF65-F5344CB8AC3E}">
        <p14:creationId xmlns:p14="http://schemas.microsoft.com/office/powerpoint/2010/main" val="7567350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PE" sz="3600" b="1" dirty="0"/>
              <a:t>Fulbright-Clinton Fellowship in Peru</a:t>
            </a:r>
            <a:endParaRPr lang="es-PE" sz="3400" dirty="0"/>
          </a:p>
        </p:txBody>
      </p:sp>
      <p:sp>
        <p:nvSpPr>
          <p:cNvPr id="3" name="Marcador de contenido 2"/>
          <p:cNvSpPr>
            <a:spLocks noGrp="1"/>
          </p:cNvSpPr>
          <p:nvPr>
            <p:ph idx="1"/>
          </p:nvPr>
        </p:nvSpPr>
        <p:spPr>
          <a:xfrm>
            <a:off x="0" y="1828509"/>
            <a:ext cx="4176889" cy="4281601"/>
          </a:xfrm>
        </p:spPr>
        <p:txBody>
          <a:bodyPr>
            <a:normAutofit/>
          </a:bodyPr>
          <a:lstStyle/>
          <a:p>
            <a:pPr lvl="1"/>
            <a:r>
              <a:rPr lang="es-PE" sz="2600" dirty="0" err="1" smtClean="0"/>
              <a:t>The</a:t>
            </a:r>
            <a:r>
              <a:rPr lang="es-PE" sz="2600" dirty="0" smtClean="0"/>
              <a:t> </a:t>
            </a:r>
            <a:r>
              <a:rPr lang="es-PE" sz="2600" dirty="0" err="1" smtClean="0"/>
              <a:t>educational</a:t>
            </a:r>
            <a:r>
              <a:rPr lang="es-PE" sz="2600" dirty="0" smtClean="0"/>
              <a:t> </a:t>
            </a:r>
            <a:r>
              <a:rPr lang="es-PE" sz="2600" dirty="0" err="1" smtClean="0"/>
              <a:t>model</a:t>
            </a:r>
            <a:r>
              <a:rPr lang="es-PE" sz="2600" dirty="0" smtClean="0"/>
              <a:t> </a:t>
            </a:r>
            <a:r>
              <a:rPr lang="es-PE" sz="2600" dirty="0" err="1" smtClean="0"/>
              <a:t>for</a:t>
            </a:r>
            <a:r>
              <a:rPr lang="es-PE" sz="2600" dirty="0" smtClean="0"/>
              <a:t> </a:t>
            </a:r>
            <a:r>
              <a:rPr lang="es-PE" sz="2600" dirty="0" err="1" smtClean="0"/>
              <a:t>youth</a:t>
            </a:r>
            <a:r>
              <a:rPr lang="es-PE" sz="2600" dirty="0" smtClean="0"/>
              <a:t> </a:t>
            </a:r>
            <a:r>
              <a:rPr lang="es-PE" sz="2600" dirty="0" err="1" smtClean="0"/>
              <a:t>with</a:t>
            </a:r>
            <a:r>
              <a:rPr lang="es-PE" sz="2600" dirty="0" smtClean="0"/>
              <a:t> </a:t>
            </a:r>
            <a:r>
              <a:rPr lang="es-PE" sz="2600" dirty="0" err="1" smtClean="0"/>
              <a:t>disabilities</a:t>
            </a:r>
            <a:r>
              <a:rPr lang="es-PE" sz="2600" dirty="0" smtClean="0"/>
              <a:t> in </a:t>
            </a:r>
            <a:r>
              <a:rPr lang="es-PE" sz="2600" dirty="0" err="1" smtClean="0"/>
              <a:t>Peru</a:t>
            </a:r>
            <a:r>
              <a:rPr lang="es-PE" sz="2600" dirty="0" smtClean="0"/>
              <a:t> </a:t>
            </a:r>
            <a:r>
              <a:rPr lang="es-PE" sz="2600" dirty="0" err="1" smtClean="0"/>
              <a:t>is</a:t>
            </a:r>
            <a:r>
              <a:rPr lang="es-PE" sz="2600" dirty="0" smtClean="0"/>
              <a:t> </a:t>
            </a:r>
            <a:r>
              <a:rPr lang="es-PE" sz="2600" dirty="0" err="1" smtClean="0"/>
              <a:t>focused</a:t>
            </a:r>
            <a:r>
              <a:rPr lang="es-PE" sz="2600" dirty="0" smtClean="0"/>
              <a:t> </a:t>
            </a:r>
            <a:r>
              <a:rPr lang="es-PE" sz="2600" dirty="0" err="1" smtClean="0"/>
              <a:t>on</a:t>
            </a:r>
            <a:r>
              <a:rPr lang="es-PE" sz="2600" dirty="0" smtClean="0"/>
              <a:t> </a:t>
            </a:r>
            <a:r>
              <a:rPr lang="es-PE" sz="2600" dirty="0" err="1" smtClean="0"/>
              <a:t>special</a:t>
            </a:r>
            <a:r>
              <a:rPr lang="es-PE" sz="2600" dirty="0" smtClean="0"/>
              <a:t> </a:t>
            </a:r>
            <a:r>
              <a:rPr lang="es-PE" sz="2600" dirty="0" err="1" smtClean="0"/>
              <a:t>education</a:t>
            </a:r>
            <a:r>
              <a:rPr lang="es-PE" sz="2600" dirty="0" smtClean="0"/>
              <a:t>. </a:t>
            </a:r>
          </a:p>
          <a:p>
            <a:pPr lvl="1"/>
            <a:r>
              <a:rPr lang="es-PE" sz="2600" dirty="0" smtClean="0"/>
              <a:t>At </a:t>
            </a:r>
            <a:r>
              <a:rPr lang="es-PE" sz="2600" dirty="0" err="1" smtClean="0"/>
              <a:t>best</a:t>
            </a:r>
            <a:r>
              <a:rPr lang="es-PE" sz="2600" dirty="0" smtClean="0"/>
              <a:t>, </a:t>
            </a:r>
            <a:r>
              <a:rPr lang="es-PE" sz="2600" dirty="0" err="1" smtClean="0"/>
              <a:t>some</a:t>
            </a:r>
            <a:r>
              <a:rPr lang="es-PE" sz="2600" dirty="0" smtClean="0"/>
              <a:t> </a:t>
            </a:r>
            <a:r>
              <a:rPr lang="es-PE" sz="2600" dirty="0" err="1" smtClean="0"/>
              <a:t>schools</a:t>
            </a:r>
            <a:r>
              <a:rPr lang="es-PE" sz="2600" dirty="0" smtClean="0"/>
              <a:t> </a:t>
            </a:r>
            <a:r>
              <a:rPr lang="es-PE" sz="2600" dirty="0" err="1" smtClean="0"/>
              <a:t>have</a:t>
            </a:r>
            <a:r>
              <a:rPr lang="es-PE" sz="2600" dirty="0" smtClean="0"/>
              <a:t> </a:t>
            </a:r>
            <a:r>
              <a:rPr lang="es-PE" sz="2600" dirty="0" err="1" smtClean="0"/>
              <a:t>integrated</a:t>
            </a:r>
            <a:r>
              <a:rPr lang="es-PE" sz="2600" dirty="0" smtClean="0"/>
              <a:t> </a:t>
            </a:r>
            <a:r>
              <a:rPr lang="es-PE" sz="2600" dirty="0" err="1" smtClean="0"/>
              <a:t>education</a:t>
            </a:r>
            <a:r>
              <a:rPr lang="es-PE" sz="2600" dirty="0" smtClean="0"/>
              <a:t> </a:t>
            </a:r>
            <a:r>
              <a:rPr lang="es-PE" sz="2600" dirty="0" err="1" smtClean="0"/>
              <a:t>however</a:t>
            </a:r>
            <a:r>
              <a:rPr lang="es-PE" sz="2600" dirty="0" smtClean="0"/>
              <a:t> </a:t>
            </a:r>
            <a:r>
              <a:rPr lang="es-PE" sz="2600" dirty="0" err="1" smtClean="0"/>
              <a:t>this</a:t>
            </a:r>
            <a:r>
              <a:rPr lang="es-PE" sz="2600" dirty="0" smtClean="0"/>
              <a:t> </a:t>
            </a:r>
            <a:r>
              <a:rPr lang="es-PE" sz="2600" dirty="0" err="1" smtClean="0"/>
              <a:t>is</a:t>
            </a:r>
            <a:r>
              <a:rPr lang="es-PE" sz="2600" dirty="0" smtClean="0"/>
              <a:t> </a:t>
            </a:r>
            <a:r>
              <a:rPr lang="es-PE" sz="2600" dirty="0" err="1" smtClean="0"/>
              <a:t>distinct</a:t>
            </a:r>
            <a:r>
              <a:rPr lang="es-PE" sz="2600" dirty="0" smtClean="0"/>
              <a:t> </a:t>
            </a:r>
            <a:r>
              <a:rPr lang="es-PE" sz="2600" dirty="0" err="1" smtClean="0"/>
              <a:t>from</a:t>
            </a:r>
            <a:r>
              <a:rPr lang="es-PE" sz="2600" dirty="0" smtClean="0"/>
              <a:t> </a:t>
            </a:r>
            <a:r>
              <a:rPr lang="es-PE" sz="2600" dirty="0" err="1" smtClean="0"/>
              <a:t>truly</a:t>
            </a:r>
            <a:r>
              <a:rPr lang="es-PE" sz="2600" dirty="0" smtClean="0"/>
              <a:t> inclusive </a:t>
            </a:r>
            <a:r>
              <a:rPr lang="es-PE" sz="2600" dirty="0" err="1" smtClean="0"/>
              <a:t>education</a:t>
            </a:r>
            <a:r>
              <a:rPr lang="es-PE" sz="2600" dirty="0" smtClean="0"/>
              <a:t>.</a:t>
            </a:r>
            <a:endParaRPr lang="es-PE" sz="2600" dirty="0"/>
          </a:p>
        </p:txBody>
      </p:sp>
      <p:pic>
        <p:nvPicPr>
          <p:cNvPr id="4" name="Imagen 3"/>
          <p:cNvPicPr>
            <a:picLocks noChangeAspect="1"/>
          </p:cNvPicPr>
          <p:nvPr/>
        </p:nvPicPr>
        <p:blipFill>
          <a:blip r:embed="rId2"/>
          <a:stretch>
            <a:fillRect/>
          </a:stretch>
        </p:blipFill>
        <p:spPr>
          <a:xfrm>
            <a:off x="4499876" y="1856731"/>
            <a:ext cx="7260375" cy="4547886"/>
          </a:xfrm>
          <a:prstGeom prst="rect">
            <a:avLst/>
          </a:prstGeom>
        </p:spPr>
      </p:pic>
    </p:spTree>
    <p:extLst>
      <p:ext uri="{BB962C8B-B14F-4D97-AF65-F5344CB8AC3E}">
        <p14:creationId xmlns:p14="http://schemas.microsoft.com/office/powerpoint/2010/main" val="32007905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TM04033929[[fn=Pizarra]]</Template>
  <TotalTime>4341</TotalTime>
  <Words>1450</Words>
  <Application>Microsoft Macintosh PowerPoint</Application>
  <PresentationFormat>Custom</PresentationFormat>
  <Paragraphs>74</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Pizarra</vt:lpstr>
      <vt:lpstr>Inclusive Education and Employment Policies for Persons with Disabilities in Peru and APEC Member Economies</vt:lpstr>
      <vt:lpstr>Overview</vt:lpstr>
      <vt:lpstr>US-APEC Technical Assistance to Advance Asia-Pacific Regional Integration Project, US Dept. of State and USAID</vt:lpstr>
      <vt:lpstr>US-APEC Technical Assistance to Advance Asia-Pacific Regional Integration Project, US Dept. of State and USAID</vt:lpstr>
      <vt:lpstr>US-APEC Technical Assistance to Advance Asia-Pacific Regional Integration Project, US Dept. of State and USAID</vt:lpstr>
      <vt:lpstr>US-APEC Technical Assistance to Advance Asia-Pacific Regional Integration Project, US Dept. of State and USAID</vt:lpstr>
      <vt:lpstr>Fulbright-Clinton Fellowship in Peru</vt:lpstr>
      <vt:lpstr>Fulbright-Clinton Fellowship in Peru</vt:lpstr>
      <vt:lpstr>Fulbright-Clinton Fellowship in Peru</vt:lpstr>
      <vt:lpstr>Fulbright-Clinton Fellowship in Peru</vt:lpstr>
      <vt:lpstr>Fulbright-Clinton Fellowship in Peru</vt:lpstr>
      <vt:lpstr>Proposal: External Evaluation of the Results-based Budget for Special Education and Demand-driven Model for Education to Employment Transitions</vt:lpstr>
      <vt:lpstr>Proposal: External Evaluation of the Results Based Budget for Special Education and Demand-driven Model for Education to Employment Transitions</vt:lpstr>
      <vt:lpstr>Fulbright-Clinton Fellowship in Peru</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Fulbright-Clinton Fellowship – Inclusive Education &amp; Employment for Youth with Disabilities in Peru</dc:title>
  <dc:creator>Andrew Lange</dc:creator>
  <cp:lastModifiedBy>ANDREW LANGE</cp:lastModifiedBy>
  <cp:revision>97</cp:revision>
  <dcterms:created xsi:type="dcterms:W3CDTF">2016-11-03T18:01:13Z</dcterms:created>
  <dcterms:modified xsi:type="dcterms:W3CDTF">2016-11-28T00:37:46Z</dcterms:modified>
</cp:coreProperties>
</file>