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64" r:id="rId4"/>
    <p:sldId id="257" r:id="rId5"/>
    <p:sldId id="258" r:id="rId6"/>
    <p:sldId id="265" r:id="rId7"/>
    <p:sldId id="266" r:id="rId8"/>
    <p:sldId id="259" r:id="rId9"/>
    <p:sldId id="261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76471" autoAdjust="0"/>
  </p:normalViewPr>
  <p:slideViewPr>
    <p:cSldViewPr snapToGrid="0" snapToObjects="1">
      <p:cViewPr>
        <p:scale>
          <a:sx n="75" d="100"/>
          <a:sy n="75" d="100"/>
        </p:scale>
        <p:origin x="1416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FF157-4931-0843-B8DE-E3187433BC5A}" type="datetimeFigureOut">
              <a:rPr lang="en-US" smtClean="0"/>
              <a:pPr/>
              <a:t>5/4/16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FADDD-36C9-2640-85D5-6217BB9112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6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broadly interpreted, all targets could be linked to the CRPD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3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Sustainable</a:t>
            </a:r>
            <a:r>
              <a:rPr lang="en-US" baseline="0" dirty="0" smtClean="0"/>
              <a:t> Development Goals and targets only, not the entire 2030 Agenda.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Consequently, this is a conservative interpretation.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1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FADDD-36C9-2640-85D5-6217BB9112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0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20600"/>
              </a:buClr>
              <a:defRPr/>
            </a:lvl1pPr>
            <a:lvl2pPr>
              <a:buClr>
                <a:srgbClr val="B20600"/>
              </a:buClr>
              <a:defRPr/>
            </a:lvl2pPr>
            <a:lvl3pPr>
              <a:buClr>
                <a:srgbClr val="B20600"/>
              </a:buClr>
              <a:defRPr/>
            </a:lvl3pPr>
            <a:lvl4pPr>
              <a:buClr>
                <a:srgbClr val="B20600"/>
              </a:buClr>
              <a:defRPr/>
            </a:lvl4pPr>
            <a:lvl5pPr>
              <a:buClr>
                <a:srgbClr val="B20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0" y="6580188"/>
            <a:ext cx="9144000" cy="461665"/>
          </a:xfrm>
          <a:prstGeom prst="rect">
            <a:avLst/>
          </a:prstGeom>
          <a:solidFill>
            <a:srgbClr val="B20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dirty="0" smtClean="0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57150">
            <a:solidFill>
              <a:srgbClr val="F5AA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206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0600"/>
        </a:buClr>
        <a:buFont typeface="Times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0600"/>
        </a:buClr>
        <a:buFont typeface="Times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0600"/>
        </a:buClr>
        <a:buFont typeface="Times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0600"/>
        </a:buClr>
        <a:buFont typeface="Times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0600"/>
        </a:buClr>
        <a:buFont typeface="Times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5AA00"/>
        </a:buClr>
        <a:buFont typeface="Times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5AA00"/>
        </a:buClr>
        <a:buFont typeface="Times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5AA00"/>
        </a:buClr>
        <a:buFont typeface="Times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5AA00"/>
        </a:buClr>
        <a:buFont typeface="Times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m.org/article/downloads/54741/CRPD-A4LEAFLET-2-inhouseprint.pdf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199"/>
            <a:ext cx="7772400" cy="1238251"/>
          </a:xfrm>
        </p:spPr>
        <p:txBody>
          <a:bodyPr/>
          <a:lstStyle/>
          <a:p>
            <a:pPr algn="ctr"/>
            <a:r>
              <a:rPr lang="en-US" dirty="0" smtClean="0"/>
              <a:t>Linkages between the SDGs and the CRPD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49800"/>
            <a:ext cx="6400800" cy="889000"/>
          </a:xfrm>
        </p:spPr>
        <p:txBody>
          <a:bodyPr/>
          <a:lstStyle/>
          <a:p>
            <a:r>
              <a:rPr lang="en-US" dirty="0" smtClean="0"/>
              <a:t>May 3, 2016</a:t>
            </a:r>
          </a:p>
          <a:p>
            <a:r>
              <a:rPr lang="en-US" dirty="0" smtClean="0"/>
              <a:t>Elizabeth Lockwood, Ph.D.</a:t>
            </a:r>
          </a:p>
        </p:txBody>
      </p:sp>
      <p:pic>
        <p:nvPicPr>
          <p:cNvPr id="4" name="Picture 3" descr="cbm_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120" y="791209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9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981200"/>
            <a:ext cx="8170333" cy="4114800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www.cbm.org/article/downloads/54741/CRPD-A4LEAFLET-2-inhouseprint.pdf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pic>
        <p:nvPicPr>
          <p:cNvPr id="5" name="Picture 4" descr="cbm_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120" y="791209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5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0"/>
            <a:ext cx="6096000" cy="1151467"/>
          </a:xfrm>
        </p:spPr>
        <p:txBody>
          <a:bodyPr/>
          <a:lstStyle/>
          <a:p>
            <a:r>
              <a:rPr lang="en-AU" dirty="0" smtClean="0"/>
              <a:t>CRPD-SDGs Infographic</a:t>
            </a:r>
            <a:endParaRPr lang="en-AU" dirty="0"/>
          </a:p>
        </p:txBody>
      </p:sp>
      <p:pic>
        <p:nvPicPr>
          <p:cNvPr id="4" name="Image 3" descr="CPRD-POSTCARD-pri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2" y="960228"/>
            <a:ext cx="6809127" cy="5040523"/>
          </a:xfrm>
          <a:prstGeom prst="rect">
            <a:avLst/>
          </a:prstGeom>
        </p:spPr>
      </p:pic>
      <p:pic>
        <p:nvPicPr>
          <p:cNvPr id="6" name="Picture 5" descr="cbm_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120" y="791209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4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SDGs and CRPD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4800"/>
            <a:ext cx="7772400" cy="45212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The 2030 Agenda is a global political commitment, but the CRPD is legally binding and can make governments accountable</a:t>
            </a:r>
          </a:p>
          <a:p>
            <a:endParaRPr lang="en-US" sz="2000" dirty="0" smtClean="0"/>
          </a:p>
          <a:p>
            <a:r>
              <a:rPr lang="en-US" sz="2000" dirty="0" smtClean="0"/>
              <a:t>The CRPD </a:t>
            </a:r>
            <a:r>
              <a:rPr lang="en-US" sz="2000" dirty="0"/>
              <a:t>needs to be the </a:t>
            </a:r>
            <a:r>
              <a:rPr lang="en-US" sz="2000" dirty="0" smtClean="0"/>
              <a:t>guiding framework, </a:t>
            </a:r>
            <a:r>
              <a:rPr lang="en-US" sz="2000" dirty="0"/>
              <a:t>along with other human rights treaties, for implementation at a national </a:t>
            </a:r>
            <a:r>
              <a:rPr lang="en-US" sz="2000" dirty="0" smtClean="0"/>
              <a:t>level </a:t>
            </a:r>
          </a:p>
          <a:p>
            <a:endParaRPr lang="en-GB" sz="2000" dirty="0" smtClean="0"/>
          </a:p>
          <a:p>
            <a:r>
              <a:rPr lang="en-GB" sz="2000" dirty="0" smtClean="0"/>
              <a:t>The CRPD needs to be the foundation also for the wider 2030 Agenda processes, </a:t>
            </a:r>
            <a:r>
              <a:rPr lang="en-GB" sz="2000" dirty="0"/>
              <a:t>including financing for </a:t>
            </a:r>
            <a:r>
              <a:rPr lang="en-GB" sz="2000" dirty="0" smtClean="0"/>
              <a:t>development</a:t>
            </a:r>
            <a:endParaRPr lang="en-GB" sz="2000" dirty="0"/>
          </a:p>
          <a:p>
            <a:endParaRPr lang="en-GB" dirty="0" smtClean="0"/>
          </a:p>
        </p:txBody>
      </p:sp>
      <p:pic>
        <p:nvPicPr>
          <p:cNvPr id="4" name="Picture 3" descr="cbm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787" y="287867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4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200"/>
            <a:ext cx="7772400" cy="48768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purpose of the infographic is </a:t>
            </a:r>
            <a:r>
              <a:rPr lang="en-US" sz="2000" dirty="0" smtClean="0"/>
              <a:t>to:</a:t>
            </a:r>
          </a:p>
          <a:p>
            <a:endParaRPr lang="en-US" sz="2000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llustrate </a:t>
            </a:r>
            <a:r>
              <a:rPr lang="en-US" sz="2000" dirty="0"/>
              <a:t>that there are important linkages between </a:t>
            </a:r>
            <a:r>
              <a:rPr lang="en-US" sz="2000" dirty="0" smtClean="0"/>
              <a:t>the CRPD and the SDGs </a:t>
            </a:r>
            <a:r>
              <a:rPr lang="en-US" sz="2000" dirty="0"/>
              <a:t>in a visual </a:t>
            </a:r>
            <a:r>
              <a:rPr lang="en-US" sz="2000" dirty="0" smtClean="0"/>
              <a:t>way</a:t>
            </a:r>
            <a:endParaRPr lang="en-US" sz="2000" dirty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timulate </a:t>
            </a:r>
            <a:r>
              <a:rPr lang="en-US" sz="2000" dirty="0"/>
              <a:t>further discussions on the </a:t>
            </a:r>
            <a:r>
              <a:rPr lang="en-US" sz="2000" dirty="0" smtClean="0"/>
              <a:t>matter</a:t>
            </a:r>
            <a:r>
              <a:rPr lang="en-US" sz="2000" dirty="0"/>
              <a:t>   </a:t>
            </a:r>
            <a:endParaRPr lang="en-US" sz="2000" dirty="0" smtClean="0"/>
          </a:p>
          <a:p>
            <a:pPr lvl="1"/>
            <a:r>
              <a:rPr lang="en-US" sz="2000" dirty="0" smtClean="0"/>
              <a:t>Show </a:t>
            </a:r>
            <a:r>
              <a:rPr lang="en-US" sz="2000" dirty="0"/>
              <a:t>how human rights must underpin the implementation of the </a:t>
            </a:r>
            <a:r>
              <a:rPr lang="en-US" sz="2000" dirty="0" smtClean="0"/>
              <a:t>SDGs</a:t>
            </a:r>
            <a:endParaRPr lang="en-US" sz="2000" dirty="0"/>
          </a:p>
          <a:p>
            <a:pPr lvl="1"/>
            <a:r>
              <a:rPr lang="en-US" sz="2000" dirty="0" smtClean="0"/>
              <a:t>Provide a starting point for further in-depth analysis and reflection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b="1" dirty="0"/>
              <a:t>It is not intended to provide a full analysis of </a:t>
            </a:r>
            <a:r>
              <a:rPr lang="en-US" sz="2000" b="1" i="1" dirty="0"/>
              <a:t>all</a:t>
            </a:r>
            <a:r>
              <a:rPr lang="en-US" sz="2000" b="1" dirty="0"/>
              <a:t> existing linkages between the CRPD and the SDGs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cbm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120" y="791209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6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867"/>
            <a:ext cx="6096000" cy="113453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3067"/>
            <a:ext cx="7772400" cy="4842933"/>
          </a:xfrm>
        </p:spPr>
        <p:txBody>
          <a:bodyPr/>
          <a:lstStyle/>
          <a:p>
            <a:r>
              <a:rPr lang="en-US" sz="2000" dirty="0"/>
              <a:t>If broadly interpreted, </a:t>
            </a:r>
            <a:r>
              <a:rPr lang="en-US" sz="2000" dirty="0" smtClean="0"/>
              <a:t>all SDG </a:t>
            </a:r>
            <a:r>
              <a:rPr lang="en-US" sz="2000" dirty="0"/>
              <a:t>targets could be linked to the CRPD</a:t>
            </a:r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infographic is based on the analysis of the exact text of </a:t>
            </a:r>
            <a:r>
              <a:rPr lang="en-US" sz="2000" dirty="0" smtClean="0"/>
              <a:t>the CRPD and the exact text of the Sustainable Development Goals and targets and interpreted </a:t>
            </a:r>
            <a:r>
              <a:rPr lang="en-US" sz="2000" dirty="0"/>
              <a:t>in the most conservative way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/>
              <a:t>there is overlap, this is where the dots on the rainbow appear.  </a:t>
            </a:r>
          </a:p>
          <a:p>
            <a:endParaRPr lang="en-US" sz="2000" dirty="0" smtClean="0"/>
          </a:p>
          <a:p>
            <a:r>
              <a:rPr lang="en-US" sz="2000" dirty="0"/>
              <a:t>There are plenty of examples of</a:t>
            </a:r>
            <a:r>
              <a:rPr lang="en-US" sz="2000" i="1" dirty="0"/>
              <a:t> inferred</a:t>
            </a:r>
            <a:r>
              <a:rPr lang="en-US" sz="2000" dirty="0"/>
              <a:t> references to many </a:t>
            </a:r>
            <a:r>
              <a:rPr lang="en-US" sz="2000" dirty="0" smtClean="0"/>
              <a:t>other CRPD articles, </a:t>
            </a:r>
            <a:r>
              <a:rPr lang="en-US" sz="2000" dirty="0"/>
              <a:t>but these are not </a:t>
            </a:r>
            <a:r>
              <a:rPr lang="en-US" sz="2000" i="1" dirty="0"/>
              <a:t>explicitly </a:t>
            </a:r>
            <a:r>
              <a:rPr lang="en-US" sz="2000" dirty="0"/>
              <a:t>stated in the </a:t>
            </a:r>
            <a:r>
              <a:rPr lang="en-US" sz="2000" dirty="0" smtClean="0"/>
              <a:t>SDGs and </a:t>
            </a:r>
            <a:r>
              <a:rPr lang="en-US" sz="2000" dirty="0"/>
              <a:t>thus not included in this particular infographic. </a:t>
            </a:r>
          </a:p>
          <a:p>
            <a:endParaRPr lang="en-US" dirty="0" smtClean="0"/>
          </a:p>
        </p:txBody>
      </p:sp>
      <p:pic>
        <p:nvPicPr>
          <p:cNvPr id="5" name="Picture 4" descr="cbm_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9787" y="287867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5468"/>
            <a:ext cx="6096000" cy="507999"/>
          </a:xfrm>
        </p:spPr>
        <p:txBody>
          <a:bodyPr/>
          <a:lstStyle/>
          <a:p>
            <a:r>
              <a:rPr lang="en-US" smtClean="0"/>
              <a:t>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3467"/>
            <a:ext cx="7772400" cy="5825065"/>
          </a:xfrm>
        </p:spPr>
        <p:txBody>
          <a:bodyPr/>
          <a:lstStyle/>
          <a:p>
            <a:r>
              <a:rPr lang="en-US" dirty="0" smtClean="0"/>
              <a:t>The CRPD was used as the base and word-for-word phrases were matched to </a:t>
            </a:r>
            <a:r>
              <a:rPr lang="en-US" dirty="0"/>
              <a:t>the </a:t>
            </a:r>
            <a:r>
              <a:rPr lang="en-US" dirty="0" smtClean="0"/>
              <a:t>SDGs, including:</a:t>
            </a:r>
            <a:endParaRPr lang="en-US" dirty="0"/>
          </a:p>
          <a:p>
            <a:pPr lvl="1"/>
            <a:r>
              <a:rPr lang="en-US" dirty="0"/>
              <a:t>persons with </a:t>
            </a:r>
            <a:r>
              <a:rPr lang="en-US" dirty="0" smtClean="0"/>
              <a:t>disabilities       </a:t>
            </a:r>
            <a:endParaRPr lang="en-US" dirty="0"/>
          </a:p>
          <a:p>
            <a:pPr lvl="1"/>
            <a:r>
              <a:rPr lang="en-US" dirty="0"/>
              <a:t>disability</a:t>
            </a:r>
          </a:p>
          <a:p>
            <a:pPr lvl="1"/>
            <a:r>
              <a:rPr lang="en-US" dirty="0"/>
              <a:t>for all </a:t>
            </a:r>
          </a:p>
          <a:p>
            <a:pPr lvl="1"/>
            <a:r>
              <a:rPr lang="en-US" dirty="0"/>
              <a:t>vulnerable</a:t>
            </a:r>
          </a:p>
          <a:p>
            <a:pPr lvl="1"/>
            <a:r>
              <a:rPr lang="en-US" dirty="0"/>
              <a:t>access </a:t>
            </a:r>
          </a:p>
          <a:p>
            <a:pPr lvl="1"/>
            <a:r>
              <a:rPr lang="en-US" dirty="0"/>
              <a:t>equal access</a:t>
            </a:r>
          </a:p>
          <a:p>
            <a:pPr lvl="1"/>
            <a:r>
              <a:rPr lang="en-US" dirty="0"/>
              <a:t>universal access </a:t>
            </a:r>
          </a:p>
          <a:p>
            <a:pPr lvl="1"/>
            <a:r>
              <a:rPr lang="en-US" dirty="0"/>
              <a:t>gender equality</a:t>
            </a:r>
          </a:p>
          <a:p>
            <a:pPr lvl="1"/>
            <a:r>
              <a:rPr lang="en-US" dirty="0"/>
              <a:t>harmful practices</a:t>
            </a:r>
          </a:p>
          <a:p>
            <a:pPr lvl="1"/>
            <a:r>
              <a:rPr lang="en-US" dirty="0"/>
              <a:t>violence</a:t>
            </a:r>
          </a:p>
          <a:p>
            <a:pPr lvl="1"/>
            <a:r>
              <a:rPr lang="en-US" dirty="0"/>
              <a:t>equal rights</a:t>
            </a:r>
          </a:p>
          <a:p>
            <a:pPr lvl="1"/>
            <a:r>
              <a:rPr lang="en-US" dirty="0"/>
              <a:t>equality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epresentation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nclusive</a:t>
            </a:r>
            <a:endParaRPr lang="en-US" dirty="0"/>
          </a:p>
          <a:p>
            <a:pPr lvl="1"/>
            <a:r>
              <a:rPr lang="en-US" dirty="0" smtClean="0"/>
              <a:t>non-discrimination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867"/>
            <a:ext cx="6096000" cy="1464733"/>
          </a:xfrm>
        </p:spPr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8534"/>
            <a:ext cx="7772400" cy="4487333"/>
          </a:xfrm>
        </p:spPr>
        <p:txBody>
          <a:bodyPr/>
          <a:lstStyle/>
          <a:p>
            <a:r>
              <a:rPr lang="en-US" sz="2000" dirty="0" smtClean="0"/>
              <a:t>For articles 11: Situations </a:t>
            </a:r>
            <a:r>
              <a:rPr lang="en-US" sz="2000" dirty="0"/>
              <a:t>of risk and humanitarian </a:t>
            </a:r>
            <a:r>
              <a:rPr lang="en-US" sz="2000" dirty="0" smtClean="0"/>
              <a:t>emergencies and 32: International cooperation the phrases used include:</a:t>
            </a:r>
          </a:p>
          <a:p>
            <a:endParaRPr lang="en-US" sz="2000" dirty="0" smtClean="0"/>
          </a:p>
          <a:p>
            <a:pPr lvl="1"/>
            <a:r>
              <a:rPr lang="en-US" sz="2000" dirty="0"/>
              <a:t>least developed countries</a:t>
            </a:r>
          </a:p>
          <a:p>
            <a:pPr lvl="1"/>
            <a:r>
              <a:rPr lang="en-US" sz="2000" dirty="0"/>
              <a:t>international cooperation</a:t>
            </a:r>
          </a:p>
          <a:p>
            <a:pPr lvl="1"/>
            <a:r>
              <a:rPr lang="en-US" sz="2000" dirty="0"/>
              <a:t>natural disasters</a:t>
            </a:r>
          </a:p>
          <a:p>
            <a:pPr lvl="1"/>
            <a:r>
              <a:rPr lang="en-US" sz="2000" dirty="0"/>
              <a:t>early warning  </a:t>
            </a:r>
          </a:p>
          <a:p>
            <a:endParaRPr lang="en-US" sz="2000" dirty="0" smtClean="0"/>
          </a:p>
          <a:p>
            <a:r>
              <a:rPr lang="en-US" sz="2000" dirty="0"/>
              <a:t>Targets without the </a:t>
            </a:r>
            <a:r>
              <a:rPr lang="en-US" sz="2000" dirty="0" smtClean="0"/>
              <a:t>aforementioned phrases </a:t>
            </a:r>
            <a:r>
              <a:rPr lang="en-US" sz="2000" dirty="0"/>
              <a:t>were </a:t>
            </a:r>
            <a:r>
              <a:rPr lang="en-US" sz="2000" dirty="0" smtClean="0"/>
              <a:t>not included in the matching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cbm_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9787" y="287867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6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000" dirty="0"/>
              <a:t>In addition </a:t>
            </a:r>
            <a:r>
              <a:rPr lang="en-US" sz="2000" dirty="0" smtClean="0"/>
              <a:t>to matching </a:t>
            </a:r>
            <a:r>
              <a:rPr lang="en-US" sz="2000" dirty="0"/>
              <a:t>exact text, the following assumptions are </a:t>
            </a:r>
            <a:r>
              <a:rPr lang="en-US" sz="2000" dirty="0" smtClean="0"/>
              <a:t>made in this infographic:</a:t>
            </a:r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eferences of </a:t>
            </a:r>
            <a:r>
              <a:rPr lang="en-US" sz="2000" b="1" dirty="0" smtClean="0">
                <a:solidFill>
                  <a:srgbClr val="FF0000"/>
                </a:solidFill>
              </a:rPr>
              <a:t>equal </a:t>
            </a:r>
            <a:r>
              <a:rPr lang="en-US" sz="2000" dirty="0" smtClean="0"/>
              <a:t>in the SDGs are </a:t>
            </a:r>
            <a:r>
              <a:rPr lang="en-US" sz="2000" dirty="0"/>
              <a:t>linked to CRPD </a:t>
            </a:r>
            <a:r>
              <a:rPr lang="en-US" sz="2000" b="1" dirty="0">
                <a:solidFill>
                  <a:srgbClr val="FF0000"/>
                </a:solidFill>
              </a:rPr>
              <a:t>article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sz="2000" dirty="0"/>
              <a:t> </a:t>
            </a:r>
            <a:r>
              <a:rPr lang="en-US" sz="2000" dirty="0" smtClean="0"/>
              <a:t>(equality and non-discrimination)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References of </a:t>
            </a:r>
            <a:r>
              <a:rPr lang="en-US" sz="2000" b="1" dirty="0" smtClean="0">
                <a:solidFill>
                  <a:srgbClr val="FF0000"/>
                </a:solidFill>
              </a:rPr>
              <a:t>for all </a:t>
            </a:r>
            <a:r>
              <a:rPr lang="en-US" sz="2000" dirty="0" smtClean="0"/>
              <a:t>in the SDGs include </a:t>
            </a:r>
            <a:r>
              <a:rPr lang="en-US" sz="2000" dirty="0"/>
              <a:t>all persons with </a:t>
            </a:r>
            <a:r>
              <a:rPr lang="en-US" sz="2000" dirty="0" smtClean="0"/>
              <a:t>disabilities: </a:t>
            </a:r>
          </a:p>
          <a:p>
            <a:pPr lvl="2"/>
            <a:r>
              <a:rPr lang="en-US" sz="2000" dirty="0" smtClean="0"/>
              <a:t>women </a:t>
            </a:r>
            <a:r>
              <a:rPr lang="en-US" sz="2000" dirty="0"/>
              <a:t>with disabilities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CRPD article 6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children </a:t>
            </a:r>
            <a:r>
              <a:rPr lang="en-US" sz="2000" dirty="0"/>
              <a:t>with disabilities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CRPD article 7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people </a:t>
            </a:r>
            <a:r>
              <a:rPr lang="en-US" sz="2000" dirty="0"/>
              <a:t>with different types of </a:t>
            </a:r>
            <a:r>
              <a:rPr lang="en-US" sz="2000" dirty="0" smtClean="0"/>
              <a:t>disabilities </a:t>
            </a:r>
            <a:r>
              <a:rPr lang="en-US" sz="2000" dirty="0"/>
              <a:t>and support </a:t>
            </a:r>
            <a:r>
              <a:rPr lang="en-US" sz="2000" dirty="0" smtClean="0"/>
              <a:t>requirements</a:t>
            </a:r>
            <a:r>
              <a:rPr lang="en-US" sz="2000" dirty="0"/>
              <a:t>  </a:t>
            </a:r>
            <a:endParaRPr lang="en-US" sz="2000" dirty="0" smtClean="0"/>
          </a:p>
        </p:txBody>
      </p:sp>
      <p:pic>
        <p:nvPicPr>
          <p:cNvPr id="4" name="Picture 3" descr="cbm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120" y="791209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2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096000" cy="541867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2133"/>
            <a:ext cx="7772400" cy="5401734"/>
          </a:xfrm>
        </p:spPr>
        <p:txBody>
          <a:bodyPr/>
          <a:lstStyle/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/>
              <a:t>All references to </a:t>
            </a:r>
            <a:r>
              <a:rPr lang="en-US" b="1" dirty="0" smtClean="0">
                <a:solidFill>
                  <a:srgbClr val="FF0000"/>
                </a:solidFill>
              </a:rPr>
              <a:t>access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inclusion</a:t>
            </a:r>
            <a:r>
              <a:rPr lang="en-US" dirty="0" smtClean="0"/>
              <a:t> in the SDGs can </a:t>
            </a:r>
            <a:r>
              <a:rPr lang="en-US" dirty="0"/>
              <a:t>be fulfilled by </a:t>
            </a:r>
            <a:r>
              <a:rPr lang="en-US" b="1" dirty="0" smtClean="0">
                <a:solidFill>
                  <a:srgbClr val="FF0000"/>
                </a:solidFill>
              </a:rPr>
              <a:t>CRPD article </a:t>
            </a:r>
            <a:r>
              <a:rPr lang="en-US" b="1" dirty="0">
                <a:solidFill>
                  <a:srgbClr val="FF0000"/>
                </a:solidFill>
              </a:rPr>
              <a:t>9 </a:t>
            </a:r>
            <a:r>
              <a:rPr lang="en-US" dirty="0" smtClean="0"/>
              <a:t>on accessibility which requires governments to take action to ensure persons with disabilities the right to independent living and participate in all aspects of life. 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All references to </a:t>
            </a:r>
            <a:r>
              <a:rPr lang="en-US" b="1" dirty="0" smtClean="0">
                <a:solidFill>
                  <a:srgbClr val="FF0000"/>
                </a:solidFill>
              </a:rPr>
              <a:t>those in vulnerable situations</a:t>
            </a:r>
            <a:r>
              <a:rPr lang="en-US" dirty="0" smtClean="0"/>
              <a:t> in the SDGs include the right of protection and safety of persons with disabilities in situations of risk, natural disasters and humanitarian emergencies (</a:t>
            </a:r>
            <a:r>
              <a:rPr lang="en-US" b="1" dirty="0" smtClean="0">
                <a:solidFill>
                  <a:srgbClr val="FF0000"/>
                </a:solidFill>
              </a:rPr>
              <a:t>CRPD article 11</a:t>
            </a:r>
            <a:r>
              <a:rPr lang="en-US" dirty="0" smtClean="0"/>
              <a:t>).  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All </a:t>
            </a:r>
            <a:r>
              <a:rPr lang="en-US" dirty="0"/>
              <a:t>progress made by the SDGs must be monitored through </a:t>
            </a:r>
            <a:r>
              <a:rPr lang="en-US" b="1" dirty="0">
                <a:solidFill>
                  <a:srgbClr val="FF0000"/>
                </a:solidFill>
              </a:rPr>
              <a:t>disability disaggregated data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CRPD article 31</a:t>
            </a:r>
            <a:r>
              <a:rPr lang="en-US" dirty="0"/>
              <a:t>).  </a:t>
            </a:r>
            <a:endParaRPr lang="en-US" dirty="0" smtClean="0"/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All references </a:t>
            </a:r>
            <a:r>
              <a:rPr lang="en-US" dirty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development </a:t>
            </a:r>
            <a:r>
              <a:rPr lang="en-US" b="1" dirty="0">
                <a:solidFill>
                  <a:srgbClr val="FF0000"/>
                </a:solidFill>
              </a:rPr>
              <a:t>and/or least developed </a:t>
            </a:r>
            <a:r>
              <a:rPr lang="en-US" b="1" dirty="0" smtClean="0">
                <a:solidFill>
                  <a:srgbClr val="FF0000"/>
                </a:solidFill>
              </a:rPr>
              <a:t>countries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the SDGs relate </a:t>
            </a:r>
            <a:r>
              <a:rPr lang="en-US" dirty="0"/>
              <a:t>to international cooperation and partnerships (</a:t>
            </a:r>
            <a:r>
              <a:rPr lang="en-US" b="1" dirty="0">
                <a:solidFill>
                  <a:srgbClr val="FF0000"/>
                </a:solidFill>
              </a:rPr>
              <a:t>CRPD article 32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pic>
        <p:nvPicPr>
          <p:cNvPr id="4" name="Picture 3" descr="cbm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854" y="458893"/>
            <a:ext cx="1673225" cy="8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8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CBM Assembly workshop CBMs development approach</Template>
  <TotalTime>965</TotalTime>
  <Words>333</Words>
  <Application>Microsoft Macintosh PowerPoint</Application>
  <PresentationFormat>On-screen Show (4:3)</PresentationFormat>
  <Paragraphs>86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Times</vt:lpstr>
      <vt:lpstr>Verdana</vt:lpstr>
      <vt:lpstr>Blank Presentation</vt:lpstr>
      <vt:lpstr>Linkages between the SDGs and the CRPD</vt:lpstr>
      <vt:lpstr>CRPD-SDGs Infographic</vt:lpstr>
      <vt:lpstr>SDGs and CRPD</vt:lpstr>
      <vt:lpstr>Background</vt:lpstr>
      <vt:lpstr>Background</vt:lpstr>
      <vt:lpstr>Analysis</vt:lpstr>
      <vt:lpstr>Analysis </vt:lpstr>
      <vt:lpstr>Analysis</vt:lpstr>
      <vt:lpstr>Analysis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LOCKWOOD</dc:creator>
  <cp:lastModifiedBy>E. M. Lockwood</cp:lastModifiedBy>
  <cp:revision>464</cp:revision>
  <dcterms:created xsi:type="dcterms:W3CDTF">2013-09-30T17:56:29Z</dcterms:created>
  <dcterms:modified xsi:type="dcterms:W3CDTF">2016-05-04T14:10:00Z</dcterms:modified>
</cp:coreProperties>
</file>