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22" r:id="rId5"/>
    <p:sldId id="350" r:id="rId6"/>
    <p:sldId id="323" r:id="rId7"/>
    <p:sldId id="326" r:id="rId8"/>
    <p:sldId id="328" r:id="rId9"/>
    <p:sldId id="329" r:id="rId10"/>
    <p:sldId id="330" r:id="rId11"/>
    <p:sldId id="332" r:id="rId12"/>
    <p:sldId id="333" r:id="rId13"/>
    <p:sldId id="336" r:id="rId14"/>
    <p:sldId id="337" r:id="rId15"/>
    <p:sldId id="347" r:id="rId16"/>
    <p:sldId id="345" r:id="rId17"/>
    <p:sldId id="349" r:id="rId18"/>
    <p:sldId id="340" r:id="rId19"/>
    <p:sldId id="343" r:id="rId20"/>
    <p:sldId id="341" r:id="rId21"/>
    <p:sldId id="342" r:id="rId22"/>
    <p:sldId id="348"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p15:clr>
            <a:srgbClr val="A4A3A4"/>
          </p15:clr>
        </p15:guide>
        <p15:guide id="2" orient="horz" pos="1075">
          <p15:clr>
            <a:srgbClr val="A4A3A4"/>
          </p15:clr>
        </p15:guide>
        <p15:guide id="3" orient="horz" pos="3574">
          <p15:clr>
            <a:srgbClr val="A4A3A4"/>
          </p15:clr>
        </p15:guide>
        <p15:guide id="4" pos="2880">
          <p15:clr>
            <a:srgbClr val="A4A3A4"/>
          </p15:clr>
        </p15:guide>
        <p15:guide id="5" pos="5020">
          <p15:clr>
            <a:srgbClr val="A4A3A4"/>
          </p15:clr>
        </p15:guide>
        <p15:guide id="6" pos="7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97" autoAdjust="0"/>
    <p:restoredTop sz="94036" autoAdjust="0"/>
  </p:normalViewPr>
  <p:slideViewPr>
    <p:cSldViewPr>
      <p:cViewPr varScale="1">
        <p:scale>
          <a:sx n="63" d="100"/>
          <a:sy n="63" d="100"/>
        </p:scale>
        <p:origin x="1050" y="66"/>
      </p:cViewPr>
      <p:guideLst>
        <p:guide orient="horz" pos="758"/>
        <p:guide orient="horz" pos="1075"/>
        <p:guide orient="horz" pos="3574"/>
        <p:guide pos="2880"/>
        <p:guide pos="5020"/>
        <p:guide pos="7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7ADC0-5D68-4E30-AEC3-2758D32C9041}" type="datetimeFigureOut">
              <a:rPr lang="sv-SE" smtClean="0"/>
              <a:t>2016-05-04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AED8E-DD8F-4ADB-8767-8EBF4CA25C5F}" type="slidenum">
              <a:rPr lang="sv-SE" smtClean="0"/>
              <a:t>‹#›</a:t>
            </a:fld>
            <a:endParaRPr lang="sv-SE"/>
          </a:p>
        </p:txBody>
      </p:sp>
    </p:spTree>
    <p:extLst>
      <p:ext uri="{BB962C8B-B14F-4D97-AF65-F5344CB8AC3E}">
        <p14:creationId xmlns:p14="http://schemas.microsoft.com/office/powerpoint/2010/main" val="262936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lnSpc>
                <a:spcPct val="90000"/>
              </a:lnSpc>
              <a:buFont typeface="Arial" pitchFamily="34" charset="0"/>
              <a:buChar char="•"/>
              <a:defRPr/>
            </a:pPr>
            <a:r>
              <a:rPr lang="en-GB" dirty="0" smtClean="0"/>
              <a:t>22 </a:t>
            </a:r>
            <a:r>
              <a:rPr lang="en-GB" dirty="0" err="1" smtClean="0"/>
              <a:t>centrala</a:t>
            </a:r>
            <a:r>
              <a:rPr lang="en-GB" dirty="0" smtClean="0"/>
              <a:t> </a:t>
            </a:r>
            <a:r>
              <a:rPr lang="en-GB" dirty="0" err="1" smtClean="0"/>
              <a:t>och</a:t>
            </a:r>
            <a:r>
              <a:rPr lang="en-GB" dirty="0" smtClean="0"/>
              <a:t> </a:t>
            </a:r>
            <a:r>
              <a:rPr lang="en-GB" dirty="0" err="1" smtClean="0"/>
              <a:t>strategiska</a:t>
            </a:r>
            <a:r>
              <a:rPr lang="en-GB" dirty="0" smtClean="0"/>
              <a:t> </a:t>
            </a:r>
            <a:r>
              <a:rPr lang="en-GB" dirty="0" err="1" smtClean="0"/>
              <a:t>myndigheter</a:t>
            </a:r>
            <a:r>
              <a:rPr lang="en-GB" dirty="0" smtClean="0"/>
              <a:t> </a:t>
            </a:r>
            <a:r>
              <a:rPr lang="en-GB" dirty="0" err="1" smtClean="0"/>
              <a:t>har</a:t>
            </a:r>
            <a:r>
              <a:rPr lang="en-GB" dirty="0" smtClean="0"/>
              <a:t> </a:t>
            </a:r>
            <a:r>
              <a:rPr lang="en-GB" dirty="0" err="1" smtClean="0"/>
              <a:t>ett</a:t>
            </a:r>
            <a:r>
              <a:rPr lang="en-GB" dirty="0" smtClean="0"/>
              <a:t> </a:t>
            </a:r>
            <a:r>
              <a:rPr lang="en-GB" dirty="0" err="1" smtClean="0"/>
              <a:t>särskilt</a:t>
            </a:r>
            <a:r>
              <a:rPr lang="en-GB" dirty="0" smtClean="0"/>
              <a:t> </a:t>
            </a:r>
            <a:r>
              <a:rPr lang="en-GB" dirty="0" err="1" smtClean="0"/>
              <a:t>ansvar</a:t>
            </a:r>
            <a:r>
              <a:rPr lang="en-GB" dirty="0" smtClean="0"/>
              <a:t> </a:t>
            </a:r>
            <a:r>
              <a:rPr lang="en-GB" dirty="0" err="1" smtClean="0"/>
              <a:t>att</a:t>
            </a:r>
            <a:r>
              <a:rPr lang="en-GB" dirty="0" smtClean="0"/>
              <a:t> </a:t>
            </a:r>
            <a:r>
              <a:rPr lang="en-GB" dirty="0" err="1" smtClean="0"/>
              <a:t>inom</a:t>
            </a:r>
            <a:r>
              <a:rPr lang="en-GB" dirty="0" smtClean="0"/>
              <a:t> sin </a:t>
            </a:r>
            <a:r>
              <a:rPr lang="en-GB" dirty="0" err="1" smtClean="0"/>
              <a:t>samhällssektor</a:t>
            </a:r>
            <a:r>
              <a:rPr lang="en-GB" dirty="0" smtClean="0"/>
              <a:t> </a:t>
            </a:r>
            <a:r>
              <a:rPr lang="en-GB" dirty="0" err="1" smtClean="0"/>
              <a:t>förverkliga</a:t>
            </a:r>
            <a:r>
              <a:rPr lang="en-GB" dirty="0" smtClean="0"/>
              <a:t> </a:t>
            </a:r>
            <a:r>
              <a:rPr lang="en-GB" dirty="0" err="1" smtClean="0"/>
              <a:t>målen</a:t>
            </a:r>
            <a:r>
              <a:rPr lang="en-GB" dirty="0" smtClean="0"/>
              <a:t> i </a:t>
            </a:r>
            <a:r>
              <a:rPr lang="en-GB" dirty="0" err="1" smtClean="0"/>
              <a:t>funktionshinderspolitiken</a:t>
            </a:r>
            <a:endParaRPr lang="en-GB" dirty="0" smtClean="0"/>
          </a:p>
          <a:p>
            <a:pPr marL="171450" indent="-171450">
              <a:lnSpc>
                <a:spcPct val="90000"/>
              </a:lnSpc>
              <a:buFont typeface="Arial" pitchFamily="34" charset="0"/>
              <a:buChar char="•"/>
              <a:defRPr/>
            </a:pPr>
            <a:r>
              <a:rPr lang="en-GB" dirty="0" err="1" smtClean="0"/>
              <a:t>Myndigheterna</a:t>
            </a:r>
            <a:r>
              <a:rPr lang="en-GB" dirty="0" smtClean="0"/>
              <a:t> </a:t>
            </a:r>
            <a:r>
              <a:rPr lang="en-GB" dirty="0" err="1" smtClean="0"/>
              <a:t>skapar</a:t>
            </a:r>
            <a:r>
              <a:rPr lang="en-GB" dirty="0" smtClean="0"/>
              <a:t> </a:t>
            </a:r>
            <a:r>
              <a:rPr lang="en-GB" dirty="0" err="1" smtClean="0"/>
              <a:t>sina</a:t>
            </a:r>
            <a:r>
              <a:rPr lang="en-GB" dirty="0" smtClean="0"/>
              <a:t> </a:t>
            </a:r>
            <a:r>
              <a:rPr lang="en-GB" dirty="0" err="1" smtClean="0"/>
              <a:t>egna</a:t>
            </a:r>
            <a:r>
              <a:rPr lang="en-GB" dirty="0" smtClean="0"/>
              <a:t> </a:t>
            </a:r>
            <a:r>
              <a:rPr lang="en-GB" dirty="0" err="1" smtClean="0"/>
              <a:t>mål</a:t>
            </a:r>
            <a:endParaRPr lang="en-GB" dirty="0" smtClean="0"/>
          </a:p>
          <a:p>
            <a:endParaRPr lang="sv-SE" dirty="0"/>
          </a:p>
        </p:txBody>
      </p:sp>
      <p:sp>
        <p:nvSpPr>
          <p:cNvPr id="4" name="Platshållare för bildnummer 3"/>
          <p:cNvSpPr>
            <a:spLocks noGrp="1"/>
          </p:cNvSpPr>
          <p:nvPr>
            <p:ph type="sldNum" sz="quarter" idx="10"/>
          </p:nvPr>
        </p:nvSpPr>
        <p:spPr/>
        <p:txBody>
          <a:bodyPr/>
          <a:lstStyle/>
          <a:p>
            <a:fld id="{E1FAED8E-DD8F-4ADB-8767-8EBF4CA25C5F}" type="slidenum">
              <a:rPr lang="sv-SE" smtClean="0"/>
              <a:t>6</a:t>
            </a:fld>
            <a:endParaRPr lang="sv-SE"/>
          </a:p>
        </p:txBody>
      </p:sp>
    </p:spTree>
    <p:extLst>
      <p:ext uri="{BB962C8B-B14F-4D97-AF65-F5344CB8AC3E}">
        <p14:creationId xmlns:p14="http://schemas.microsoft.com/office/powerpoint/2010/main" val="15910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Se lättläst sammanfattning av</a:t>
            </a:r>
            <a:r>
              <a:rPr lang="sv-SE" baseline="0" dirty="0" smtClean="0"/>
              <a:t> Hur är läget 2015, sidan 12-13!</a:t>
            </a:r>
            <a:endParaRPr lang="sv-SE" dirty="0" smtClean="0"/>
          </a:p>
        </p:txBody>
      </p:sp>
      <p:sp>
        <p:nvSpPr>
          <p:cNvPr id="4" name="Platshållare för bildnummer 3"/>
          <p:cNvSpPr>
            <a:spLocks noGrp="1"/>
          </p:cNvSpPr>
          <p:nvPr>
            <p:ph type="sldNum" sz="quarter" idx="10"/>
          </p:nvPr>
        </p:nvSpPr>
        <p:spPr/>
        <p:txBody>
          <a:bodyPr/>
          <a:lstStyle/>
          <a:p>
            <a:fld id="{2F9F03C4-11BD-4EE6-8FC1-9202D76D1312}" type="slidenum">
              <a:rPr lang="sv-SE" smtClean="0"/>
              <a:t>7</a:t>
            </a:fld>
            <a:endParaRPr lang="sv-SE"/>
          </a:p>
        </p:txBody>
      </p:sp>
    </p:spTree>
    <p:extLst>
      <p:ext uri="{BB962C8B-B14F-4D97-AF65-F5344CB8AC3E}">
        <p14:creationId xmlns:p14="http://schemas.microsoft.com/office/powerpoint/2010/main" val="271337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70000"/>
              </a:lnSpc>
            </a:pPr>
            <a:r>
              <a:rPr lang="sv-SE" sz="1400" dirty="0" smtClean="0"/>
              <a:t>Mest effektivt och systematiskt är det funktionshinderspolitiska arbetet då det integreras. </a:t>
            </a:r>
          </a:p>
          <a:p>
            <a:pPr>
              <a:lnSpc>
                <a:spcPct val="170000"/>
              </a:lnSpc>
            </a:pPr>
            <a:endParaRPr lang="sv-SE" sz="1400" dirty="0" smtClean="0"/>
          </a:p>
          <a:p>
            <a:pPr>
              <a:lnSpc>
                <a:spcPct val="170000"/>
              </a:lnSpc>
            </a:pPr>
            <a:r>
              <a:rPr lang="sv-SE" sz="1400" dirty="0" smtClean="0"/>
              <a:t>Att tidigt tänka in att människor är olika. Till exempel:</a:t>
            </a:r>
          </a:p>
          <a:p>
            <a:pPr>
              <a:lnSpc>
                <a:spcPct val="170000"/>
              </a:lnSpc>
            </a:pPr>
            <a:endParaRPr lang="sv-SE" sz="1200" dirty="0" smtClean="0"/>
          </a:p>
          <a:p>
            <a:pPr>
              <a:lnSpc>
                <a:spcPct val="170000"/>
              </a:lnSpc>
            </a:pPr>
            <a:r>
              <a:rPr lang="sv-SE" sz="1200" dirty="0" smtClean="0"/>
              <a:t>När man tar fram en anställningspolicy/rutin – ta med att intervjuer ska ske i tillgängliga lokaler, ange hur en annons ska se ut, säkerställ rutiner för ex teckenspråkstolk vid intervjun.</a:t>
            </a:r>
          </a:p>
          <a:p>
            <a:pPr>
              <a:lnSpc>
                <a:spcPct val="170000"/>
              </a:lnSpc>
            </a:pPr>
            <a:endParaRPr lang="sv-SE" sz="1200" dirty="0" smtClean="0"/>
          </a:p>
          <a:p>
            <a:pPr>
              <a:lnSpc>
                <a:spcPct val="170000"/>
              </a:lnSpc>
            </a:pPr>
            <a:r>
              <a:rPr lang="sv-SE" sz="1200" dirty="0" smtClean="0"/>
              <a:t>När nya spårvagnar ska upphandlas, ställ krav på tillgänglighet i upphandlingen, då blir det ”rätt från början” och dyra åtgärder i efterhand är ett minne blott</a:t>
            </a:r>
          </a:p>
          <a:p>
            <a:pPr>
              <a:lnSpc>
                <a:spcPct val="170000"/>
              </a:lnSpc>
            </a:pPr>
            <a:endParaRPr lang="sv-SE" sz="1200" dirty="0" smtClean="0"/>
          </a:p>
          <a:p>
            <a:pPr>
              <a:lnSpc>
                <a:spcPct val="170000"/>
              </a:lnSpc>
            </a:pPr>
            <a:r>
              <a:rPr lang="sv-SE" sz="1200" dirty="0" smtClean="0"/>
              <a:t>Att utforma utbildning utifrån att elever är olika. Bred kompetens hos lärare, tillgänglighet i lokaler och kommunikation, möjlighet till hjälpmedel och stöd. Att inte utgå ifrån en ”normal-elev” blir dyrt i längden, för alla parter. </a:t>
            </a:r>
          </a:p>
          <a:p>
            <a:endParaRPr lang="sv-SE" dirty="0" smtClean="0"/>
          </a:p>
        </p:txBody>
      </p:sp>
      <p:sp>
        <p:nvSpPr>
          <p:cNvPr id="4" name="Platshållare för bildnummer 3"/>
          <p:cNvSpPr>
            <a:spLocks noGrp="1"/>
          </p:cNvSpPr>
          <p:nvPr>
            <p:ph type="sldNum" sz="quarter" idx="10"/>
          </p:nvPr>
        </p:nvSpPr>
        <p:spPr/>
        <p:txBody>
          <a:bodyPr/>
          <a:lstStyle/>
          <a:p>
            <a:fld id="{2F9F03C4-11BD-4EE6-8FC1-9202D76D1312}" type="slidenum">
              <a:rPr lang="sv-SE" smtClean="0"/>
              <a:t>8</a:t>
            </a:fld>
            <a:endParaRPr lang="sv-SE"/>
          </a:p>
        </p:txBody>
      </p:sp>
    </p:spTree>
    <p:extLst>
      <p:ext uri="{BB962C8B-B14F-4D97-AF65-F5344CB8AC3E}">
        <p14:creationId xmlns:p14="http://schemas.microsoft.com/office/powerpoint/2010/main" val="194028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E1FAED8E-DD8F-4ADB-8767-8EBF4CA25C5F}" type="slidenum">
              <a:rPr lang="sv-SE" smtClean="0"/>
              <a:pPr/>
              <a:t>14</a:t>
            </a:fld>
            <a:endParaRPr lang="sv-SE"/>
          </a:p>
        </p:txBody>
      </p:sp>
    </p:spTree>
    <p:extLst>
      <p:ext uri="{BB962C8B-B14F-4D97-AF65-F5344CB8AC3E}">
        <p14:creationId xmlns:p14="http://schemas.microsoft.com/office/powerpoint/2010/main" val="3495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cxnSp>
        <p:nvCxnSpPr>
          <p:cNvPr id="9" name="Rak 8"/>
          <p:cNvCxnSpPr/>
          <p:nvPr userDrawn="1"/>
        </p:nvCxnSpPr>
        <p:spPr>
          <a:xfrm>
            <a:off x="323528" y="3573016"/>
            <a:ext cx="849694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hasCustomPrompt="1"/>
          </p:nvPr>
        </p:nvSpPr>
        <p:spPr>
          <a:xfrm>
            <a:off x="1763688" y="1492250"/>
            <a:ext cx="5616624" cy="1963966"/>
          </a:xfrm>
        </p:spPr>
        <p:txBody>
          <a:bodyPr/>
          <a:lstStyle>
            <a:lvl1pPr algn="ctr">
              <a:defRPr sz="6600"/>
            </a:lvl1pPr>
          </a:lstStyle>
          <a:p>
            <a:r>
              <a:rPr lang="sv-SE" dirty="0" smtClean="0"/>
              <a:t>Presentation</a:t>
            </a:r>
            <a:endParaRPr lang="sv-SE" dirty="0"/>
          </a:p>
        </p:txBody>
      </p:sp>
      <p:sp>
        <p:nvSpPr>
          <p:cNvPr id="3" name="Underrubrik 2"/>
          <p:cNvSpPr>
            <a:spLocks noGrp="1"/>
          </p:cNvSpPr>
          <p:nvPr>
            <p:ph type="subTitle" idx="1" hasCustomPrompt="1"/>
          </p:nvPr>
        </p:nvSpPr>
        <p:spPr>
          <a:xfrm>
            <a:off x="1763688" y="3744000"/>
            <a:ext cx="5616624" cy="576064"/>
          </a:xfrm>
        </p:spPr>
        <p:txBody>
          <a:bodyPr>
            <a:normAutofit/>
          </a:bodyPr>
          <a:lstStyle>
            <a:lvl1pPr marL="0" indent="0" algn="ctr">
              <a:spcBef>
                <a:spcPts val="500"/>
              </a:spcBef>
              <a:buNone/>
              <a:defRPr sz="8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sv-SE" altLang="sv-SE" sz="4000" dirty="0" smtClean="0">
                <a:latin typeface="Arial" charset="0"/>
                <a:cs typeface="Arial" charset="0"/>
              </a:rPr>
              <a:t>2014-05-13</a:t>
            </a:r>
          </a:p>
          <a:p>
            <a:pPr algn="ctr"/>
            <a:r>
              <a:rPr lang="sv-SE" altLang="sv-SE" sz="4000" dirty="0" smtClean="0">
                <a:latin typeface="Arial" charset="0"/>
                <a:cs typeface="Arial" charset="0"/>
              </a:rPr>
              <a:t>Arvid Lindén</a:t>
            </a:r>
          </a:p>
          <a:p>
            <a:pPr algn="ctr"/>
            <a:r>
              <a:rPr lang="sv-SE" altLang="sv-SE" sz="4000" dirty="0" smtClean="0">
                <a:latin typeface="Arial" charset="0"/>
                <a:cs typeface="Arial" charset="0"/>
              </a:rPr>
              <a:t>Arvid.linden@mfd.se</a:t>
            </a:r>
            <a:endParaRPr lang="sv-SE" altLang="sv-SE" sz="1400" dirty="0">
              <a:latin typeface="Arial" charset="0"/>
              <a:cs typeface="Arial" charset="0"/>
            </a:endParaRPr>
          </a:p>
        </p:txBody>
      </p:sp>
      <p:sp>
        <p:nvSpPr>
          <p:cNvPr id="4" name="Platshållare för datum 3"/>
          <p:cNvSpPr>
            <a:spLocks noGrp="1"/>
          </p:cNvSpPr>
          <p:nvPr>
            <p:ph type="dt" sz="half" idx="10"/>
          </p:nvPr>
        </p:nvSpPr>
        <p:spPr/>
        <p:txBody>
          <a:bodyPr/>
          <a:lstStyle/>
          <a:p>
            <a:fld id="{BCF586B3-B38D-4C12-A52C-49B961BDECAA}" type="datetimeFigureOut">
              <a:rPr lang="sv-SE" smtClean="0"/>
              <a:t>2016-05-04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E69955D-ED9F-4FFE-BED4-0BD13A27B89F}" type="slidenum">
              <a:rPr lang="sv-SE" smtClean="0"/>
              <a:t>‹#›</a:t>
            </a:fld>
            <a:endParaRPr lang="sv-SE"/>
          </a:p>
        </p:txBody>
      </p:sp>
      <p:sp>
        <p:nvSpPr>
          <p:cNvPr id="10" name="textruta 9"/>
          <p:cNvSpPr txBox="1"/>
          <p:nvPr userDrawn="1"/>
        </p:nvSpPr>
        <p:spPr>
          <a:xfrm>
            <a:off x="2123728" y="248161"/>
            <a:ext cx="5112568" cy="1092607"/>
          </a:xfrm>
          <a:prstGeom prst="rect">
            <a:avLst/>
          </a:prstGeom>
          <a:solidFill>
            <a:schemeClr val="bg1"/>
          </a:solidFill>
        </p:spPr>
        <p:txBody>
          <a:bodyPr wrap="square" rtlCol="0">
            <a:spAutoFit/>
          </a:bodyPr>
          <a:lstStyle/>
          <a:p>
            <a:pPr>
              <a:lnSpc>
                <a:spcPts val="3900"/>
              </a:lnSpc>
            </a:pPr>
            <a:r>
              <a:rPr lang="sv-SE" sz="3600" dirty="0" smtClean="0">
                <a:latin typeface="+mj-lt"/>
              </a:rPr>
              <a:t>The </a:t>
            </a:r>
            <a:r>
              <a:rPr lang="sv-SE" sz="3600" dirty="0">
                <a:latin typeface="+mj-lt"/>
              </a:rPr>
              <a:t>Swedish Agency </a:t>
            </a:r>
            <a:r>
              <a:rPr lang="sv-SE" sz="3600" dirty="0" smtClean="0">
                <a:latin typeface="+mj-lt"/>
              </a:rPr>
              <a:t/>
            </a:r>
            <a:br>
              <a:rPr lang="sv-SE" sz="3600" dirty="0" smtClean="0">
                <a:latin typeface="+mj-lt"/>
              </a:rPr>
            </a:br>
            <a:r>
              <a:rPr lang="sv-SE" sz="3600" dirty="0" smtClean="0">
                <a:latin typeface="+mj-lt"/>
              </a:rPr>
              <a:t>for </a:t>
            </a:r>
            <a:r>
              <a:rPr lang="sv-SE" sz="3600" dirty="0">
                <a:latin typeface="+mj-lt"/>
              </a:rPr>
              <a:t>Participation</a:t>
            </a:r>
            <a:endParaRPr lang="sv-SE" sz="3600" dirty="0" smtClean="0">
              <a:latin typeface="+mj-lt"/>
              <a:cs typeface="Arial" pitchFamily="34" charset="0"/>
            </a:endParaRPr>
          </a:p>
        </p:txBody>
      </p:sp>
    </p:spTree>
    <p:extLst>
      <p:ext uri="{BB962C8B-B14F-4D97-AF65-F5344CB8AC3E}">
        <p14:creationId xmlns:p14="http://schemas.microsoft.com/office/powerpoint/2010/main" val="26429434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dirty="0" smtClean="0"/>
              <a:t>CRPD Process</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600"/>
            </a:lvl1pPr>
          </a:lstStyle>
          <a:p>
            <a:pPr lvl="0"/>
            <a:r>
              <a:rPr lang="en-US" dirty="0" smtClean="0"/>
              <a:t>1989 Initiated process on standard rules</a:t>
            </a:r>
          </a:p>
          <a:p>
            <a:pPr lvl="0"/>
            <a:r>
              <a:rPr lang="en-US" dirty="0" smtClean="0"/>
              <a:t>2003 decision</a:t>
            </a:r>
          </a:p>
          <a:p>
            <a:pPr lvl="0"/>
            <a:r>
              <a:rPr lang="en-US" dirty="0" smtClean="0"/>
              <a:t>2006 adopted</a:t>
            </a:r>
          </a:p>
          <a:p>
            <a:pPr lvl="0"/>
            <a:r>
              <a:rPr lang="en-US" dirty="0" smtClean="0"/>
              <a:t>2007 open for signing</a:t>
            </a:r>
          </a:p>
          <a:p>
            <a:pPr lvl="0"/>
            <a:r>
              <a:rPr lang="en-US" dirty="0" smtClean="0"/>
              <a:t>2008 into force</a:t>
            </a:r>
          </a:p>
          <a:p>
            <a:pPr lvl="0"/>
            <a:r>
              <a:rPr lang="en-US" dirty="0" smtClean="0"/>
              <a:t>2011 First report</a:t>
            </a:r>
          </a:p>
          <a:p>
            <a:pPr lvl="0"/>
            <a:r>
              <a:rPr lang="en-US" dirty="0" smtClean="0"/>
              <a:t>2014 Comments from the UN</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27414715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dirty="0" smtClean="0"/>
              <a:t>National goals</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600"/>
            </a:lvl1pPr>
          </a:lstStyle>
          <a:p>
            <a:pPr lvl="0"/>
            <a:r>
              <a:rPr lang="en-US" dirty="0" smtClean="0"/>
              <a:t>a social community based on diversity; </a:t>
            </a:r>
          </a:p>
          <a:p>
            <a:pPr lvl="0"/>
            <a:r>
              <a:rPr lang="en-US" dirty="0" smtClean="0"/>
              <a:t>a society designed in a way that allows persons with disabilities of all ages full participation in the life of the community; and </a:t>
            </a:r>
          </a:p>
          <a:p>
            <a:pPr lvl="0"/>
            <a:r>
              <a:rPr lang="en-US" dirty="0" smtClean="0"/>
              <a:t>equal living conditions for girls and boys, women and men with disabilities. </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6083391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dirty="0" smtClean="0"/>
              <a:t>CRPD Process</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600"/>
            </a:lvl1pPr>
          </a:lstStyle>
          <a:p>
            <a:pPr lvl="0"/>
            <a:r>
              <a:rPr lang="en-US" dirty="0" smtClean="0"/>
              <a:t>1989 Initiated process on standard rules</a:t>
            </a:r>
          </a:p>
          <a:p>
            <a:pPr lvl="0"/>
            <a:r>
              <a:rPr lang="en-US" dirty="0" smtClean="0"/>
              <a:t>2003 decision</a:t>
            </a:r>
          </a:p>
          <a:p>
            <a:pPr lvl="0"/>
            <a:r>
              <a:rPr lang="en-US" dirty="0" smtClean="0"/>
              <a:t>2006 adopted</a:t>
            </a:r>
          </a:p>
          <a:p>
            <a:pPr lvl="0"/>
            <a:r>
              <a:rPr lang="en-US" dirty="0" smtClean="0"/>
              <a:t>2007 open for signing</a:t>
            </a:r>
          </a:p>
          <a:p>
            <a:pPr lvl="0"/>
            <a:r>
              <a:rPr lang="en-US" dirty="0" smtClean="0"/>
              <a:t>2008 into force</a:t>
            </a:r>
          </a:p>
          <a:p>
            <a:pPr lvl="0"/>
            <a:r>
              <a:rPr lang="en-US" dirty="0" smtClean="0"/>
              <a:t>2011 First report</a:t>
            </a:r>
          </a:p>
          <a:p>
            <a:pPr lvl="0"/>
            <a:r>
              <a:rPr lang="en-US" dirty="0" smtClean="0"/>
              <a:t>2014 Comments from the UN</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7301040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altLang="sv-SE" dirty="0" smtClean="0"/>
              <a:t>National </a:t>
            </a:r>
            <a:r>
              <a:rPr lang="sv-SE" altLang="sv-SE" dirty="0" err="1" smtClean="0"/>
              <a:t>goals</a:t>
            </a:r>
            <a:endParaRPr lang="sv-SE" dirty="0"/>
          </a:p>
        </p:txBody>
      </p:sp>
      <p:sp>
        <p:nvSpPr>
          <p:cNvPr id="3" name="Platshållare för innehåll 2"/>
          <p:cNvSpPr>
            <a:spLocks noGrp="1"/>
          </p:cNvSpPr>
          <p:nvPr>
            <p:ph idx="1" hasCustomPrompt="1"/>
          </p:nvPr>
        </p:nvSpPr>
        <p:spPr/>
        <p:txBody>
          <a:bodyPr>
            <a:noAutofit/>
          </a:bodyPr>
          <a:lstStyle>
            <a:lvl1pPr marL="457200" indent="-457200">
              <a:spcBef>
                <a:spcPts val="1800"/>
              </a:spcBef>
              <a:buSzPct val="110000"/>
              <a:buFont typeface="Arial" panose="020B0604020202020204" pitchFamily="34" charset="0"/>
              <a:buChar char="•"/>
              <a:defRPr sz="2600"/>
            </a:lvl1pPr>
          </a:lstStyle>
          <a:p>
            <a:pPr lvl="0"/>
            <a:r>
              <a:rPr lang="en-US" dirty="0" smtClean="0"/>
              <a:t>a social community based on diversity; </a:t>
            </a:r>
          </a:p>
          <a:p>
            <a:pPr lvl="0"/>
            <a:r>
              <a:rPr lang="en-US" dirty="0" smtClean="0"/>
              <a:t>a society designed in a way that allows persons with disabilities of all ages full participation in the life of the community; and </a:t>
            </a:r>
          </a:p>
          <a:p>
            <a:pPr lvl="0"/>
            <a:r>
              <a:rPr lang="en-US" dirty="0" smtClean="0"/>
              <a:t>equal living conditions for girls and boys, women and men with disabilities.</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22170813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dirty="0" smtClean="0"/>
              <a:t>Work on disability policy </a:t>
            </a:r>
            <a:br>
              <a:rPr lang="en-US" dirty="0" smtClean="0"/>
            </a:br>
            <a:r>
              <a:rPr lang="en-US" dirty="0" smtClean="0"/>
              <a:t>– particular attention</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600"/>
            </a:lvl1pPr>
          </a:lstStyle>
          <a:p>
            <a:pPr lvl="0"/>
            <a:r>
              <a:rPr lang="en-US" dirty="0" smtClean="0"/>
              <a:t>identifying and removing obstacles to full participation in society</a:t>
            </a:r>
          </a:p>
          <a:p>
            <a:pPr lvl="0"/>
            <a:r>
              <a:rPr lang="en-US" dirty="0" smtClean="0"/>
              <a:t>preventing and combating discrimination</a:t>
            </a:r>
          </a:p>
          <a:p>
            <a:pPr lvl="0"/>
            <a:r>
              <a:rPr lang="en-US" dirty="0" smtClean="0"/>
              <a:t>making it possible for children, young people and adults with disabilities to lead independent lives and to make decisions that affect their own lives</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2199586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dirty="0" smtClean="0"/>
              <a:t>Overall objective for </a:t>
            </a:r>
            <a:br>
              <a:rPr lang="en-US" dirty="0" smtClean="0"/>
            </a:br>
            <a:r>
              <a:rPr lang="en-US" dirty="0" smtClean="0"/>
              <a:t>Disability Policy</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600"/>
            </a:lvl1pPr>
          </a:lstStyle>
          <a:p>
            <a:pPr lvl="0"/>
            <a:r>
              <a:rPr lang="en-US" dirty="0" smtClean="0"/>
              <a:t>To create a society without obstacles to participation, and where there are equal living conditions for persons with disabilities.</a:t>
            </a:r>
          </a:p>
          <a:p>
            <a:pPr lvl="0"/>
            <a:r>
              <a:rPr lang="en-US" dirty="0" smtClean="0"/>
              <a:t>Disability Policy spans all policy fields.</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35917458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3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US" dirty="0" smtClean="0"/>
              <a:t>National implementation and monitoring of the Convention</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400"/>
            </a:lvl1pPr>
          </a:lstStyle>
          <a:p>
            <a:pPr lvl="0"/>
            <a:r>
              <a:rPr lang="en-US" dirty="0" smtClean="0"/>
              <a:t>The Ministry of Health and Social Affairs is the focal point </a:t>
            </a:r>
          </a:p>
          <a:p>
            <a:pPr lvl="0"/>
            <a:r>
              <a:rPr lang="en-US" dirty="0" smtClean="0"/>
              <a:t>There is also a high level inter-ministerial working group with representatives from most of the ministries. </a:t>
            </a:r>
          </a:p>
          <a:p>
            <a:pPr lvl="0"/>
            <a:r>
              <a:rPr lang="en-US" dirty="0" smtClean="0"/>
              <a:t>The Minister responsible for the disability policy regularly convenes a delegation, comprising representatives of Disabled Persons </a:t>
            </a:r>
            <a:r>
              <a:rPr lang="en-US" dirty="0" err="1" smtClean="0"/>
              <a:t>Organisations</a:t>
            </a:r>
            <a:r>
              <a:rPr lang="en-US" dirty="0" smtClean="0"/>
              <a:t> (DPO) and Secretaries of State for consultation and exchange of information.</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16938437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endParaRPr lang="sv-SE" dirty="0"/>
          </a:p>
        </p:txBody>
      </p:sp>
      <p:sp>
        <p:nvSpPr>
          <p:cNvPr id="3" name="Platshållare för innehåll 2"/>
          <p:cNvSpPr>
            <a:spLocks noGrp="1"/>
          </p:cNvSpPr>
          <p:nvPr>
            <p:ph idx="1"/>
          </p:nvPr>
        </p:nvSpPr>
        <p:spPr/>
        <p:txBody>
          <a:bodyPr>
            <a:noAutofit/>
          </a:bodyPr>
          <a:lstStyle>
            <a:lvl1pPr>
              <a:spcBef>
                <a:spcPts val="1800"/>
              </a:spcBef>
              <a:buSzPct val="110000"/>
              <a:defRPr sz="2400"/>
            </a:lvl1pPr>
          </a:lstStyle>
          <a:p>
            <a:pPr lvl="0"/>
            <a:endParaRPr lang="en-US" dirty="0" smtClean="0"/>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25219336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endParaRPr lang="sv-SE" dirty="0"/>
          </a:p>
        </p:txBody>
      </p:sp>
      <p:sp>
        <p:nvSpPr>
          <p:cNvPr id="3" name="Platshållare för innehåll 2"/>
          <p:cNvSpPr>
            <a:spLocks noGrp="1"/>
          </p:cNvSpPr>
          <p:nvPr>
            <p:ph idx="1"/>
          </p:nvPr>
        </p:nvSpPr>
        <p:spPr/>
        <p:txBody>
          <a:bodyPr>
            <a:noAutofit/>
          </a:bodyPr>
          <a:lstStyle>
            <a:lvl1pPr>
              <a:spcBef>
                <a:spcPts val="1800"/>
              </a:spcBef>
              <a:buSzPct val="110000"/>
              <a:defRPr sz="2400"/>
            </a:lvl1pPr>
          </a:lstStyle>
          <a:p>
            <a:pPr lvl="0"/>
            <a:endParaRPr lang="en-US" dirty="0" smtClean="0"/>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37825936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BCF586B3-B38D-4C12-A52C-49B961BDECAA}" type="datetimeFigureOut">
              <a:rPr lang="sv-SE" smtClean="0"/>
              <a:t>2016-05-04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E69955D-ED9F-4FFE-BED4-0BD13A27B89F}" type="slidenum">
              <a:rPr lang="sv-SE" smtClean="0"/>
              <a:t>‹#›</a:t>
            </a:fld>
            <a:endParaRPr lang="sv-SE"/>
          </a:p>
        </p:txBody>
      </p:sp>
    </p:spTree>
    <p:extLst>
      <p:ext uri="{BB962C8B-B14F-4D97-AF65-F5344CB8AC3E}">
        <p14:creationId xmlns:p14="http://schemas.microsoft.com/office/powerpoint/2010/main" val="875713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err="1" smtClean="0"/>
              <a:t>Outline</a:t>
            </a:r>
            <a:r>
              <a:rPr lang="sv-SE" dirty="0" smtClean="0"/>
              <a:t> </a:t>
            </a:r>
            <a:endParaRPr lang="sv-SE" dirty="0"/>
          </a:p>
        </p:txBody>
      </p:sp>
      <p:sp>
        <p:nvSpPr>
          <p:cNvPr id="3" name="Platshållare för innehåll 2"/>
          <p:cNvSpPr>
            <a:spLocks noGrp="1"/>
          </p:cNvSpPr>
          <p:nvPr>
            <p:ph idx="1" hasCustomPrompt="1"/>
          </p:nvPr>
        </p:nvSpPr>
        <p:spPr/>
        <p:txBody>
          <a:bodyPr/>
          <a:lstStyle>
            <a:lvl1pPr>
              <a:spcBef>
                <a:spcPts val="1800"/>
              </a:spcBef>
              <a:buSzPct val="110000"/>
              <a:defRPr/>
            </a:lvl1pPr>
          </a:lstStyle>
          <a:p>
            <a:pPr lvl="0"/>
            <a:r>
              <a:rPr lang="en-US" dirty="0" smtClean="0"/>
              <a:t>Short about Sweden</a:t>
            </a:r>
          </a:p>
          <a:p>
            <a:pPr lvl="0"/>
            <a:r>
              <a:rPr lang="en-US" dirty="0" smtClean="0"/>
              <a:t>Disability policy</a:t>
            </a:r>
          </a:p>
          <a:p>
            <a:pPr lvl="0"/>
            <a:r>
              <a:rPr lang="en-US" dirty="0" smtClean="0"/>
              <a:t>Agency for participation</a:t>
            </a:r>
          </a:p>
          <a:p>
            <a:pPr lvl="0"/>
            <a:r>
              <a:rPr lang="en-US" dirty="0" smtClean="0"/>
              <a:t>The current strategy of disability policy</a:t>
            </a:r>
          </a:p>
          <a:p>
            <a:pPr lvl="0"/>
            <a:r>
              <a:rPr lang="en-US" dirty="0" smtClean="0"/>
              <a:t>The municipalities</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41682146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188000" y="116632"/>
            <a:ext cx="6768000" cy="108012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88000" y="1699200"/>
            <a:ext cx="3276000" cy="3960000"/>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80000" y="1699200"/>
            <a:ext cx="3276000" cy="3960000"/>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BCF586B3-B38D-4C12-A52C-49B961BDECAA}" type="datetimeFigureOut">
              <a:rPr lang="sv-SE" smtClean="0"/>
              <a:t>2016-05-04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E69955D-ED9F-4FFE-BED4-0BD13A27B89F}" type="slidenum">
              <a:rPr lang="sv-SE" smtClean="0"/>
              <a:t>‹#›</a:t>
            </a:fld>
            <a:endParaRPr lang="sv-SE"/>
          </a:p>
        </p:txBody>
      </p:sp>
    </p:spTree>
    <p:extLst>
      <p:ext uri="{BB962C8B-B14F-4D97-AF65-F5344CB8AC3E}">
        <p14:creationId xmlns:p14="http://schemas.microsoft.com/office/powerpoint/2010/main" val="329159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cxnSp>
        <p:nvCxnSpPr>
          <p:cNvPr id="9" name="Rak 8"/>
          <p:cNvCxnSpPr/>
          <p:nvPr userDrawn="1"/>
        </p:nvCxnSpPr>
        <p:spPr>
          <a:xfrm>
            <a:off x="323528" y="3573016"/>
            <a:ext cx="849694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Underrubrik 2"/>
          <p:cNvSpPr>
            <a:spLocks noGrp="1"/>
          </p:cNvSpPr>
          <p:nvPr>
            <p:ph type="subTitle" idx="1" hasCustomPrompt="1"/>
          </p:nvPr>
        </p:nvSpPr>
        <p:spPr>
          <a:xfrm>
            <a:off x="1187450" y="3744000"/>
            <a:ext cx="6781800" cy="576064"/>
          </a:xfrm>
        </p:spPr>
        <p:txBody>
          <a:bodyPr>
            <a:normAutofit/>
          </a:bodyPr>
          <a:lstStyle>
            <a:lvl1pPr marL="0" indent="0" algn="ctr">
              <a:spcBef>
                <a:spcPts val="500"/>
              </a:spcBef>
              <a:buNone/>
              <a:defRPr sz="40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sv-SE" altLang="sv-SE" sz="4400" dirty="0" err="1" smtClean="0">
                <a:latin typeface="Arial" charset="0"/>
                <a:cs typeface="Arial" charset="0"/>
              </a:rPr>
              <a:t>How</a:t>
            </a:r>
            <a:r>
              <a:rPr lang="sv-SE" altLang="sv-SE" sz="4400" dirty="0" smtClean="0">
                <a:latin typeface="Arial" charset="0"/>
                <a:cs typeface="Arial" charset="0"/>
              </a:rPr>
              <a:t> Sweden is </a:t>
            </a:r>
            <a:r>
              <a:rPr lang="sv-SE" altLang="sv-SE" sz="4400" dirty="0" err="1" smtClean="0">
                <a:latin typeface="Arial" charset="0"/>
                <a:cs typeface="Arial" charset="0"/>
              </a:rPr>
              <a:t>governed</a:t>
            </a:r>
            <a:endParaRPr lang="sv-SE" altLang="sv-SE" sz="4400" dirty="0">
              <a:latin typeface="Arial" charset="0"/>
              <a:cs typeface="Arial" charset="0"/>
            </a:endParaRPr>
          </a:p>
        </p:txBody>
      </p:sp>
      <p:sp>
        <p:nvSpPr>
          <p:cNvPr id="4" name="Platshållare för datum 3"/>
          <p:cNvSpPr>
            <a:spLocks noGrp="1"/>
          </p:cNvSpPr>
          <p:nvPr>
            <p:ph type="dt" sz="half" idx="10"/>
          </p:nvPr>
        </p:nvSpPr>
        <p:spPr/>
        <p:txBody>
          <a:bodyPr/>
          <a:lstStyle/>
          <a:p>
            <a:fld id="{BCF586B3-B38D-4C12-A52C-49B961BDECAA}" type="datetimeFigureOut">
              <a:rPr lang="sv-SE" smtClean="0"/>
              <a:t>2016-05-04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E69955D-ED9F-4FFE-BED4-0BD13A27B89F}" type="slidenum">
              <a:rPr lang="sv-SE" smtClean="0"/>
              <a:t>‹#›</a:t>
            </a:fld>
            <a:endParaRPr lang="sv-SE"/>
          </a:p>
        </p:txBody>
      </p:sp>
      <p:sp>
        <p:nvSpPr>
          <p:cNvPr id="10" name="textruta 9"/>
          <p:cNvSpPr txBox="1"/>
          <p:nvPr userDrawn="1"/>
        </p:nvSpPr>
        <p:spPr>
          <a:xfrm>
            <a:off x="2123728" y="248161"/>
            <a:ext cx="5112568" cy="1092607"/>
          </a:xfrm>
          <a:prstGeom prst="rect">
            <a:avLst/>
          </a:prstGeom>
          <a:solidFill>
            <a:schemeClr val="bg1"/>
          </a:solidFill>
        </p:spPr>
        <p:txBody>
          <a:bodyPr wrap="square" rtlCol="0">
            <a:spAutoFit/>
          </a:bodyPr>
          <a:lstStyle/>
          <a:p>
            <a:pPr>
              <a:lnSpc>
                <a:spcPts val="3900"/>
              </a:lnSpc>
            </a:pPr>
            <a:r>
              <a:rPr lang="sv-SE" sz="3600" dirty="0" smtClean="0">
                <a:latin typeface="+mj-lt"/>
              </a:rPr>
              <a:t>The </a:t>
            </a:r>
            <a:r>
              <a:rPr lang="sv-SE" sz="3600" dirty="0">
                <a:latin typeface="+mj-lt"/>
              </a:rPr>
              <a:t>Swedish Agency </a:t>
            </a:r>
            <a:r>
              <a:rPr lang="sv-SE" sz="3600" dirty="0" smtClean="0">
                <a:latin typeface="+mj-lt"/>
              </a:rPr>
              <a:t/>
            </a:r>
            <a:br>
              <a:rPr lang="sv-SE" sz="3600" dirty="0" smtClean="0">
                <a:latin typeface="+mj-lt"/>
              </a:rPr>
            </a:br>
            <a:r>
              <a:rPr lang="sv-SE" sz="3600" dirty="0" smtClean="0">
                <a:latin typeface="+mj-lt"/>
              </a:rPr>
              <a:t>for </a:t>
            </a:r>
            <a:r>
              <a:rPr lang="sv-SE" sz="3600" dirty="0">
                <a:latin typeface="+mj-lt"/>
              </a:rPr>
              <a:t>Participation</a:t>
            </a:r>
            <a:endParaRPr lang="sv-SE" sz="3600" dirty="0" smtClean="0">
              <a:latin typeface="+mj-lt"/>
              <a:cs typeface="Arial" pitchFamily="34" charset="0"/>
            </a:endParaRPr>
          </a:p>
        </p:txBody>
      </p:sp>
    </p:spTree>
    <p:extLst>
      <p:ext uri="{BB962C8B-B14F-4D97-AF65-F5344CB8AC3E}">
        <p14:creationId xmlns:p14="http://schemas.microsoft.com/office/powerpoint/2010/main" val="21066018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dirty="0" smtClean="0"/>
              <a:t>The Swedish administrative model three levels</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600"/>
            </a:lvl1pPr>
          </a:lstStyle>
          <a:p>
            <a:pPr lvl="0"/>
            <a:r>
              <a:rPr lang="en-US" dirty="0" smtClean="0"/>
              <a:t>National – </a:t>
            </a:r>
            <a:r>
              <a:rPr lang="en-US" dirty="0" err="1" smtClean="0"/>
              <a:t>Riksdag</a:t>
            </a:r>
            <a:r>
              <a:rPr lang="en-US" dirty="0" smtClean="0"/>
              <a:t>, laws and 400 agencies</a:t>
            </a:r>
          </a:p>
          <a:p>
            <a:pPr lvl="0"/>
            <a:r>
              <a:rPr lang="en-US" dirty="0" smtClean="0"/>
              <a:t>Regional – 21 counties. The main task of county councils is health care and public transport.</a:t>
            </a:r>
          </a:p>
          <a:p>
            <a:pPr lvl="0"/>
            <a:r>
              <a:rPr lang="en-US" dirty="0" smtClean="0"/>
              <a:t>Local – 290 municipalities. preschools, schools, social services and elderly care. Local Government Act, some scope for autonomy.</a:t>
            </a:r>
          </a:p>
          <a:p>
            <a:pPr lvl="0"/>
            <a:r>
              <a:rPr lang="en-US" dirty="0" smtClean="0"/>
              <a:t>European level</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18487284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dirty="0" smtClean="0"/>
              <a:t>Ombudsmen</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600"/>
            </a:lvl1pPr>
          </a:lstStyle>
          <a:p>
            <a:pPr lvl="0"/>
            <a:r>
              <a:rPr lang="en-US" dirty="0" smtClean="0"/>
              <a:t>An important function in guaranteeing transparency in the public sector is the system of ombudsmen, a concept which has spread to several other countries. </a:t>
            </a:r>
          </a:p>
          <a:p>
            <a:pPr lvl="1"/>
            <a:r>
              <a:rPr lang="en-US" dirty="0" smtClean="0"/>
              <a:t>The Consumer Ombudsman (KO) </a:t>
            </a:r>
          </a:p>
          <a:p>
            <a:pPr lvl="1"/>
            <a:r>
              <a:rPr lang="en-US" dirty="0" smtClean="0"/>
              <a:t>The Office of the Equality Ombudsman (DO)</a:t>
            </a:r>
          </a:p>
          <a:p>
            <a:pPr lvl="1"/>
            <a:r>
              <a:rPr lang="en-US" dirty="0" smtClean="0"/>
              <a:t>The Ombudsman for Children (BO) </a:t>
            </a:r>
          </a:p>
          <a:p>
            <a:pPr lvl="1"/>
            <a:r>
              <a:rPr lang="en-US" dirty="0" smtClean="0"/>
              <a:t>The Child and School Student Representative</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27896955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dirty="0" smtClean="0"/>
              <a:t>Sweden in the world</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600"/>
            </a:lvl1pPr>
          </a:lstStyle>
          <a:p>
            <a:pPr lvl="0"/>
            <a:r>
              <a:rPr lang="en-US" dirty="0" smtClean="0"/>
              <a:t>Sweden and the EU</a:t>
            </a:r>
          </a:p>
          <a:p>
            <a:pPr lvl="0"/>
            <a:r>
              <a:rPr lang="en-US" dirty="0" smtClean="0"/>
              <a:t>Sweden and the United Nations</a:t>
            </a:r>
          </a:p>
          <a:p>
            <a:pPr lvl="0"/>
            <a:r>
              <a:rPr lang="en-US" dirty="0" smtClean="0"/>
              <a:t>The Nordic Council</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473607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dirty="0" smtClean="0"/>
              <a:t>Facts about Sweden </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600"/>
            </a:lvl1pPr>
          </a:lstStyle>
          <a:p>
            <a:pPr lvl="0"/>
            <a:r>
              <a:rPr lang="en-US" dirty="0" smtClean="0"/>
              <a:t>Capital city: Stockholm </a:t>
            </a:r>
          </a:p>
          <a:p>
            <a:pPr lvl="0"/>
            <a:r>
              <a:rPr lang="en-US" dirty="0" smtClean="0"/>
              <a:t>Population: 9.5 million inhabitants </a:t>
            </a:r>
          </a:p>
          <a:p>
            <a:pPr lvl="0"/>
            <a:r>
              <a:rPr lang="en-US" dirty="0" smtClean="0"/>
              <a:t>Life expectancy: men 79 years, women 83 years </a:t>
            </a:r>
          </a:p>
          <a:p>
            <a:pPr lvl="0"/>
            <a:r>
              <a:rPr lang="en-US" dirty="0" smtClean="0"/>
              <a:t>Language: Swedish. minority languages: Finnish, Sami, </a:t>
            </a:r>
            <a:r>
              <a:rPr lang="en-US" dirty="0" err="1" smtClean="0"/>
              <a:t>Meänkieli</a:t>
            </a:r>
            <a:r>
              <a:rPr lang="en-US" dirty="0" smtClean="0"/>
              <a:t>, Romani </a:t>
            </a:r>
            <a:r>
              <a:rPr lang="en-US" dirty="0" err="1" smtClean="0"/>
              <a:t>Chib</a:t>
            </a:r>
            <a:r>
              <a:rPr lang="en-US" dirty="0" smtClean="0"/>
              <a:t>, Yiddish</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38180955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dirty="0" smtClean="0"/>
              <a:t>Facts about Sweden </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600"/>
            </a:lvl1pPr>
          </a:lstStyle>
          <a:p>
            <a:pPr lvl="0"/>
            <a:r>
              <a:rPr lang="en-US" dirty="0" smtClean="0"/>
              <a:t>Government: monarchy, parliamentary democracy </a:t>
            </a:r>
          </a:p>
          <a:p>
            <a:pPr lvl="0"/>
            <a:r>
              <a:rPr lang="en-US" dirty="0" smtClean="0"/>
              <a:t>Parliament: popularly elected unicameral </a:t>
            </a:r>
            <a:r>
              <a:rPr lang="en-US" dirty="0" err="1" smtClean="0"/>
              <a:t>Riksdag</a:t>
            </a:r>
            <a:r>
              <a:rPr lang="en-US" dirty="0" smtClean="0"/>
              <a:t> comprising 349 members. Of these members, 45 per cent are women and 55 per cent men (2010) </a:t>
            </a:r>
          </a:p>
          <a:p>
            <a:pPr lvl="0"/>
            <a:r>
              <a:rPr lang="en-US" dirty="0" smtClean="0"/>
              <a:t>Area: 450 000 km², the third largest country in western Europe</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6794679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dirty="0" smtClean="0"/>
              <a:t>Swedish Disability Policy</a:t>
            </a:r>
            <a:endParaRPr lang="sv-SE" dirty="0"/>
          </a:p>
        </p:txBody>
      </p:sp>
      <p:sp>
        <p:nvSpPr>
          <p:cNvPr id="3" name="Platshållare för innehåll 2"/>
          <p:cNvSpPr>
            <a:spLocks noGrp="1"/>
          </p:cNvSpPr>
          <p:nvPr>
            <p:ph idx="1" hasCustomPrompt="1"/>
          </p:nvPr>
        </p:nvSpPr>
        <p:spPr/>
        <p:txBody>
          <a:bodyPr>
            <a:noAutofit/>
          </a:bodyPr>
          <a:lstStyle>
            <a:lvl1pPr>
              <a:spcBef>
                <a:spcPts val="1800"/>
              </a:spcBef>
              <a:buSzPct val="110000"/>
              <a:defRPr sz="2600"/>
            </a:lvl1pPr>
          </a:lstStyle>
          <a:p>
            <a:pPr lvl="0"/>
            <a:r>
              <a:rPr lang="en-US" dirty="0" smtClean="0"/>
              <a:t>Disability policy is based on the principals of the UN Convention on the Rights of Persons with </a:t>
            </a:r>
            <a:r>
              <a:rPr lang="en-US" dirty="0" err="1" smtClean="0"/>
              <a:t>Disabilites</a:t>
            </a:r>
            <a:r>
              <a:rPr lang="en-US" dirty="0" smtClean="0"/>
              <a:t>. </a:t>
            </a:r>
          </a:p>
          <a:p>
            <a:pPr lvl="0"/>
            <a:r>
              <a:rPr lang="en-US" dirty="0" smtClean="0"/>
              <a:t>Ratified the convention and the optional protocol.</a:t>
            </a:r>
          </a:p>
        </p:txBody>
      </p:sp>
      <p:sp>
        <p:nvSpPr>
          <p:cNvPr id="4" name="Platshållare för datum 3"/>
          <p:cNvSpPr>
            <a:spLocks noGrp="1"/>
          </p:cNvSpPr>
          <p:nvPr>
            <p:ph type="dt" sz="half" idx="10"/>
          </p:nvPr>
        </p:nvSpPr>
        <p:spPr/>
        <p:txBody>
          <a:body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E69955D-ED9F-4FFE-BED4-0BD13A27B89F}" type="slidenum">
              <a:rPr lang="sv-SE" smtClean="0"/>
              <a:pPr/>
              <a:t>‹#›</a:t>
            </a:fld>
            <a:endParaRPr lang="sv-SE" dirty="0"/>
          </a:p>
        </p:txBody>
      </p:sp>
    </p:spTree>
    <p:extLst>
      <p:ext uri="{BB962C8B-B14F-4D97-AF65-F5344CB8AC3E}">
        <p14:creationId xmlns:p14="http://schemas.microsoft.com/office/powerpoint/2010/main" val="29055458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88000" y="116632"/>
            <a:ext cx="6768000" cy="1080120"/>
          </a:xfrm>
          <a:prstGeom prst="rect">
            <a:avLst/>
          </a:prstGeom>
        </p:spPr>
        <p:txBody>
          <a:bodyPr vert="horz" lIns="0" tIns="0" rIns="0" bIns="0" rtlCol="0" anchor="b"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87624" y="1700809"/>
            <a:ext cx="6768000" cy="3960440"/>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865912" y="6311180"/>
            <a:ext cx="1954560" cy="144000"/>
          </a:xfrm>
          <a:prstGeom prst="rect">
            <a:avLst/>
          </a:prstGeom>
        </p:spPr>
        <p:txBody>
          <a:bodyPr vert="horz" lIns="0" tIns="0" rIns="0" bIns="0" rtlCol="0" anchor="ctr"/>
          <a:lstStyle>
            <a:lvl1pPr algn="r">
              <a:defRPr sz="900">
                <a:solidFill>
                  <a:schemeClr val="tx1"/>
                </a:solidFill>
                <a:latin typeface="Arial" pitchFamily="34" charset="0"/>
                <a:cs typeface="Arial" pitchFamily="34" charset="0"/>
              </a:defRPr>
            </a:lvl1pPr>
          </a:lstStyle>
          <a:p>
            <a:fld id="{BCF586B3-B38D-4C12-A52C-49B961BDECAA}" type="datetimeFigureOut">
              <a:rPr lang="sv-SE" smtClean="0"/>
              <a:pPr/>
              <a:t>2016-05-04</a:t>
            </a:fld>
            <a:endParaRPr lang="sv-SE" dirty="0"/>
          </a:p>
        </p:txBody>
      </p:sp>
      <p:sp>
        <p:nvSpPr>
          <p:cNvPr id="5" name="Platshållare för sidfot 4"/>
          <p:cNvSpPr>
            <a:spLocks noGrp="1"/>
          </p:cNvSpPr>
          <p:nvPr>
            <p:ph type="ftr" sz="quarter" idx="3"/>
          </p:nvPr>
        </p:nvSpPr>
        <p:spPr>
          <a:xfrm>
            <a:off x="6865912" y="6453352"/>
            <a:ext cx="1954560" cy="144000"/>
          </a:xfrm>
          <a:prstGeom prst="rect">
            <a:avLst/>
          </a:prstGeom>
        </p:spPr>
        <p:txBody>
          <a:bodyPr vert="horz" lIns="0" tIns="0" rIns="0" bIns="0" rtlCol="0" anchor="ctr"/>
          <a:lstStyle>
            <a:lvl1pPr algn="r">
              <a:defRPr sz="900">
                <a:solidFill>
                  <a:schemeClr val="tx1"/>
                </a:solidFill>
                <a:latin typeface="Arial" pitchFamily="34" charset="0"/>
                <a:cs typeface="Arial" pitchFamily="34" charset="0"/>
              </a:defRPr>
            </a:lvl1pPr>
          </a:lstStyle>
          <a:p>
            <a:endParaRPr lang="sv-SE" dirty="0"/>
          </a:p>
        </p:txBody>
      </p:sp>
      <p:sp>
        <p:nvSpPr>
          <p:cNvPr id="6" name="Platshållare för bildnummer 5"/>
          <p:cNvSpPr>
            <a:spLocks noGrp="1"/>
          </p:cNvSpPr>
          <p:nvPr>
            <p:ph type="sldNum" sz="quarter" idx="4"/>
          </p:nvPr>
        </p:nvSpPr>
        <p:spPr>
          <a:xfrm>
            <a:off x="6865912" y="6595508"/>
            <a:ext cx="1954560" cy="144000"/>
          </a:xfrm>
          <a:prstGeom prst="rect">
            <a:avLst/>
          </a:prstGeom>
        </p:spPr>
        <p:txBody>
          <a:bodyPr vert="horz" lIns="0" tIns="0" rIns="0" bIns="0" rtlCol="0" anchor="ctr"/>
          <a:lstStyle>
            <a:lvl1pPr algn="r">
              <a:defRPr sz="900">
                <a:solidFill>
                  <a:schemeClr val="tx1"/>
                </a:solidFill>
                <a:latin typeface="Arial" pitchFamily="34" charset="0"/>
                <a:cs typeface="Arial" pitchFamily="34" charset="0"/>
              </a:defRPr>
            </a:lvl1pPr>
          </a:lstStyle>
          <a:p>
            <a:fld id="{CE69955D-ED9F-4FFE-BED4-0BD13A27B89F}" type="slidenum">
              <a:rPr lang="sv-SE" smtClean="0"/>
              <a:pPr/>
              <a:t>‹#›</a:t>
            </a:fld>
            <a:endParaRPr lang="sv-SE" dirty="0"/>
          </a:p>
        </p:txBody>
      </p:sp>
      <p:cxnSp>
        <p:nvCxnSpPr>
          <p:cNvPr id="11" name="Rak 10"/>
          <p:cNvCxnSpPr/>
          <p:nvPr/>
        </p:nvCxnSpPr>
        <p:spPr>
          <a:xfrm>
            <a:off x="323528" y="1268760"/>
            <a:ext cx="849694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ktangel 8"/>
          <p:cNvSpPr/>
          <p:nvPr userDrawn="1"/>
        </p:nvSpPr>
        <p:spPr>
          <a:xfrm>
            <a:off x="251520" y="6084004"/>
            <a:ext cx="2592288" cy="646331"/>
          </a:xfrm>
          <a:prstGeom prst="rect">
            <a:avLst/>
          </a:prstGeom>
          <a:solidFill>
            <a:schemeClr val="bg1"/>
          </a:solidFill>
        </p:spPr>
        <p:txBody>
          <a:bodyPr wrap="square">
            <a:spAutoFit/>
          </a:bodyPr>
          <a:lstStyle/>
          <a:p>
            <a:r>
              <a:rPr lang="sv-SE" dirty="0" smtClean="0"/>
              <a:t>The </a:t>
            </a:r>
            <a:r>
              <a:rPr lang="sv-SE" dirty="0"/>
              <a:t>Swedish Agency for Participation</a:t>
            </a:r>
          </a:p>
        </p:txBody>
      </p:sp>
    </p:spTree>
    <p:extLst>
      <p:ext uri="{BB962C8B-B14F-4D97-AF65-F5344CB8AC3E}">
        <p14:creationId xmlns:p14="http://schemas.microsoft.com/office/powerpoint/2010/main" val="1644843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54" r:id="rId19"/>
    <p:sldLayoutId id="2147483673" r:id="rId20"/>
  </p:sldLayoutIdLst>
  <p:timing>
    <p:tnLst>
      <p:par>
        <p:cTn id="1" dur="indefinite" restart="never" nodeType="tmRoot"/>
      </p:par>
    </p:tnLst>
  </p:timing>
  <p:txStyles>
    <p:titleStyle>
      <a:lvl1pPr algn="l" defTabSz="914400" rtl="0" eaLnBrk="1" latinLnBrk="0" hangingPunct="1">
        <a:spcBef>
          <a:spcPct val="0"/>
        </a:spcBef>
        <a:buNone/>
        <a:defRPr sz="3600" b="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79512" y="1492250"/>
            <a:ext cx="8640960" cy="1963966"/>
          </a:xfrm>
        </p:spPr>
        <p:txBody>
          <a:bodyPr/>
          <a:lstStyle/>
          <a:p>
            <a:r>
              <a:rPr lang="en-US" sz="4400" dirty="0"/>
              <a:t>Inputs for Sweden's implementation of the Agenda 2030 - national and international </a:t>
            </a:r>
            <a:endParaRPr lang="sv-SE" sz="4400" dirty="0"/>
          </a:p>
        </p:txBody>
      </p:sp>
      <p:sp>
        <p:nvSpPr>
          <p:cNvPr id="3" name="Underrubrik 2"/>
          <p:cNvSpPr>
            <a:spLocks noGrp="1"/>
          </p:cNvSpPr>
          <p:nvPr>
            <p:ph type="subTitle" idx="1"/>
          </p:nvPr>
        </p:nvSpPr>
        <p:spPr>
          <a:xfrm>
            <a:off x="1763688" y="3744000"/>
            <a:ext cx="5616624" cy="1917248"/>
          </a:xfrm>
        </p:spPr>
        <p:txBody>
          <a:bodyPr>
            <a:normAutofit/>
          </a:bodyPr>
          <a:lstStyle/>
          <a:p>
            <a:r>
              <a:rPr lang="sv-SE" sz="6000" dirty="0" smtClean="0"/>
              <a:t/>
            </a:r>
            <a:br>
              <a:rPr lang="sv-SE" sz="6000" dirty="0" smtClean="0"/>
            </a:br>
            <a:r>
              <a:rPr lang="en-US" sz="3200" dirty="0"/>
              <a:t>Arvid Lindén, Agency for Participation, </a:t>
            </a:r>
            <a:r>
              <a:rPr lang="en-US" sz="3200" dirty="0" smtClean="0"/>
              <a:t>Sweden</a:t>
            </a:r>
            <a:endParaRPr lang="sv-SE" sz="32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210750"/>
            <a:ext cx="2143125" cy="2143125"/>
          </a:xfrm>
          <a:prstGeom prst="rect">
            <a:avLst/>
          </a:prstGeom>
        </p:spPr>
      </p:pic>
    </p:spTree>
    <p:extLst>
      <p:ext uri="{BB962C8B-B14F-4D97-AF65-F5344CB8AC3E}">
        <p14:creationId xmlns:p14="http://schemas.microsoft.com/office/powerpoint/2010/main" val="2314679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The </a:t>
            </a:r>
            <a:r>
              <a:rPr lang="sv-SE" dirty="0" err="1"/>
              <a:t>Government's</a:t>
            </a:r>
            <a:r>
              <a:rPr lang="sv-SE" dirty="0"/>
              <a:t> </a:t>
            </a:r>
            <a:r>
              <a:rPr lang="sv-SE" dirty="0" smtClean="0"/>
              <a:t>ambition for Agenda 2030</a:t>
            </a:r>
            <a:endParaRPr lang="sv-SE" dirty="0"/>
          </a:p>
        </p:txBody>
      </p:sp>
      <p:sp>
        <p:nvSpPr>
          <p:cNvPr id="3" name="Platshållare för innehåll 2"/>
          <p:cNvSpPr>
            <a:spLocks noGrp="1"/>
          </p:cNvSpPr>
          <p:nvPr>
            <p:ph idx="1"/>
          </p:nvPr>
        </p:nvSpPr>
        <p:spPr>
          <a:xfrm>
            <a:off x="395536" y="1597869"/>
            <a:ext cx="7056032" cy="4176463"/>
          </a:xfrm>
        </p:spPr>
        <p:txBody>
          <a:bodyPr>
            <a:normAutofit fontScale="92500" lnSpcReduction="10000"/>
          </a:bodyPr>
          <a:lstStyle/>
          <a:p>
            <a:r>
              <a:rPr lang="en-US" dirty="0" smtClean="0"/>
              <a:t>Give </a:t>
            </a:r>
            <a:r>
              <a:rPr lang="en-US" dirty="0"/>
              <a:t>priority to implementing the new sustainability </a:t>
            </a:r>
            <a:r>
              <a:rPr lang="en-US" dirty="0" smtClean="0"/>
              <a:t>goals</a:t>
            </a:r>
          </a:p>
          <a:p>
            <a:r>
              <a:rPr lang="en-US" dirty="0" smtClean="0"/>
              <a:t>For </a:t>
            </a:r>
            <a:r>
              <a:rPr lang="en-US" dirty="0"/>
              <a:t>Sweden </a:t>
            </a:r>
            <a:r>
              <a:rPr lang="en-US" dirty="0" smtClean="0"/>
              <a:t>is to </a:t>
            </a:r>
            <a:r>
              <a:rPr lang="en-US" dirty="0"/>
              <a:t>be a leader in the implementation of the </a:t>
            </a:r>
            <a:r>
              <a:rPr lang="en-US" dirty="0" smtClean="0"/>
              <a:t>Agenda</a:t>
            </a:r>
          </a:p>
          <a:p>
            <a:r>
              <a:rPr lang="en-US" dirty="0"/>
              <a:t>The Prime Minister has taken the initiative for an international high-level group along with eight other </a:t>
            </a:r>
            <a:r>
              <a:rPr lang="en-US" dirty="0" smtClean="0"/>
              <a:t>countries</a:t>
            </a:r>
          </a:p>
          <a:p>
            <a:r>
              <a:rPr lang="en-US" dirty="0" smtClean="0"/>
              <a:t>Crown </a:t>
            </a:r>
            <a:r>
              <a:rPr lang="en-US" dirty="0"/>
              <a:t>Princess Victoria appointed by the UN Secretary General to a 16 "SDG Advocates</a:t>
            </a:r>
            <a:endParaRPr lang="sv-SE" dirty="0"/>
          </a:p>
        </p:txBody>
      </p:sp>
      <p:sp>
        <p:nvSpPr>
          <p:cNvPr id="5" name="Rektangel 4"/>
          <p:cNvSpPr/>
          <p:nvPr/>
        </p:nvSpPr>
        <p:spPr>
          <a:xfrm>
            <a:off x="2555776" y="2492896"/>
            <a:ext cx="4572000" cy="369332"/>
          </a:xfrm>
          <a:prstGeom prst="rect">
            <a:avLst/>
          </a:prstGeom>
        </p:spPr>
        <p:txBody>
          <a:bodyPr>
            <a:spAutoFit/>
          </a:bodyPr>
          <a:lstStyle/>
          <a:p>
            <a:r>
              <a:rPr lang="sv-SE" dirty="0" smtClean="0"/>
              <a:t>•</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779" y="4365104"/>
            <a:ext cx="1665337" cy="2365262"/>
          </a:xfrm>
          <a:prstGeom prst="rect">
            <a:avLst/>
          </a:prstGeom>
        </p:spPr>
      </p:pic>
    </p:spTree>
    <p:extLst>
      <p:ext uri="{BB962C8B-B14F-4D97-AF65-F5344CB8AC3E}">
        <p14:creationId xmlns:p14="http://schemas.microsoft.com/office/powerpoint/2010/main" val="21301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Ministers </a:t>
            </a:r>
            <a:r>
              <a:rPr lang="en-US" dirty="0" err="1" smtClean="0"/>
              <a:t>responsibe</a:t>
            </a:r>
            <a:r>
              <a:rPr lang="en-US" dirty="0" smtClean="0"/>
              <a:t> for..</a:t>
            </a:r>
            <a:endParaRPr lang="sv-SE" dirty="0"/>
          </a:p>
        </p:txBody>
      </p:sp>
      <p:sp>
        <p:nvSpPr>
          <p:cNvPr id="3" name="Platshållare för innehåll 2"/>
          <p:cNvSpPr>
            <a:spLocks noGrp="1"/>
          </p:cNvSpPr>
          <p:nvPr>
            <p:ph idx="1"/>
          </p:nvPr>
        </p:nvSpPr>
        <p:spPr>
          <a:xfrm>
            <a:off x="827584" y="1700808"/>
            <a:ext cx="7416824" cy="4608512"/>
          </a:xfrm>
        </p:spPr>
        <p:txBody>
          <a:bodyPr>
            <a:normAutofit/>
          </a:bodyPr>
          <a:lstStyle/>
          <a:p>
            <a:r>
              <a:rPr lang="en-US" dirty="0" smtClean="0"/>
              <a:t>coordinating </a:t>
            </a:r>
            <a:r>
              <a:rPr lang="en-US" dirty="0"/>
              <a:t>the national implementation of the Agenda </a:t>
            </a:r>
            <a:r>
              <a:rPr lang="en-US" dirty="0" smtClean="0"/>
              <a:t>2030</a:t>
            </a:r>
          </a:p>
          <a:p>
            <a:r>
              <a:rPr lang="en-US" dirty="0" smtClean="0"/>
              <a:t>the </a:t>
            </a:r>
            <a:r>
              <a:rPr lang="en-US" dirty="0"/>
              <a:t>international implementation of the Agenda </a:t>
            </a:r>
            <a:r>
              <a:rPr lang="en-US" dirty="0" smtClean="0"/>
              <a:t>2030</a:t>
            </a:r>
          </a:p>
          <a:p>
            <a:r>
              <a:rPr lang="en-US" dirty="0" smtClean="0"/>
              <a:t>identifying </a:t>
            </a:r>
            <a:r>
              <a:rPr lang="en-US" dirty="0"/>
              <a:t>strategic actions to be taken in the future in order to secure long-term effective / efficient implementation of the Agenda 2030</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346" y="5191021"/>
            <a:ext cx="1803308" cy="1262315"/>
          </a:xfrm>
          <a:prstGeom prst="rect">
            <a:avLst/>
          </a:prstGeom>
        </p:spPr>
      </p:pic>
    </p:spTree>
    <p:extLst>
      <p:ext uri="{BB962C8B-B14F-4D97-AF65-F5344CB8AC3E}">
        <p14:creationId xmlns:p14="http://schemas.microsoft.com/office/powerpoint/2010/main" val="77954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79512" y="1492250"/>
            <a:ext cx="8640960" cy="1963966"/>
          </a:xfrm>
        </p:spPr>
        <p:txBody>
          <a:bodyPr/>
          <a:lstStyle/>
          <a:p>
            <a:r>
              <a:rPr lang="en-US" sz="4400" dirty="0" smtClean="0"/>
              <a:t>Monitoring disability policy</a:t>
            </a:r>
            <a:endParaRPr lang="sv-SE" sz="4400" dirty="0"/>
          </a:p>
        </p:txBody>
      </p:sp>
      <p:sp>
        <p:nvSpPr>
          <p:cNvPr id="3" name="Underrubrik 2"/>
          <p:cNvSpPr>
            <a:spLocks noGrp="1"/>
          </p:cNvSpPr>
          <p:nvPr>
            <p:ph type="subTitle" idx="1"/>
          </p:nvPr>
        </p:nvSpPr>
        <p:spPr>
          <a:xfrm>
            <a:off x="1763688" y="3744000"/>
            <a:ext cx="5616624" cy="1917248"/>
          </a:xfrm>
        </p:spPr>
        <p:txBody>
          <a:bodyPr>
            <a:normAutofit/>
          </a:bodyPr>
          <a:lstStyle/>
          <a:p>
            <a:r>
              <a:rPr lang="sv-SE" sz="6000" dirty="0" smtClean="0"/>
              <a:t/>
            </a:r>
            <a:br>
              <a:rPr lang="sv-SE" sz="6000" dirty="0" smtClean="0"/>
            </a:br>
            <a:r>
              <a:rPr lang="en-US" sz="3200" dirty="0"/>
              <a:t>Arvid Lindén, Agency for Participation, </a:t>
            </a:r>
            <a:r>
              <a:rPr lang="en-US" sz="3200" dirty="0" smtClean="0"/>
              <a:t>Sweden</a:t>
            </a:r>
            <a:endParaRPr lang="sv-SE" sz="3200"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164" y="861092"/>
            <a:ext cx="1803308" cy="1262315"/>
          </a:xfrm>
          <a:prstGeom prst="rect">
            <a:avLst/>
          </a:prstGeom>
        </p:spPr>
      </p:pic>
    </p:spTree>
    <p:extLst>
      <p:ext uri="{BB962C8B-B14F-4D97-AF65-F5344CB8AC3E}">
        <p14:creationId xmlns:p14="http://schemas.microsoft.com/office/powerpoint/2010/main" val="1063101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504" y="260648"/>
            <a:ext cx="9036496" cy="792088"/>
          </a:xfrm>
        </p:spPr>
        <p:txBody>
          <a:bodyPr vert="horz" lIns="0" tIns="0" rIns="0" bIns="0" rtlCol="0" anchor="b" anchorCtr="0">
            <a:noAutofit/>
          </a:bodyPr>
          <a:lstStyle/>
          <a:p>
            <a:pPr algn="ctr"/>
            <a:r>
              <a:rPr lang="en-US" dirty="0" smtClean="0"/>
              <a:t>UNOHCHR model</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715159983"/>
              </p:ext>
            </p:extLst>
          </p:nvPr>
        </p:nvGraphicFramePr>
        <p:xfrm>
          <a:off x="395536" y="1412776"/>
          <a:ext cx="8424936" cy="4464494"/>
        </p:xfrm>
        <a:graphic>
          <a:graphicData uri="http://schemas.openxmlformats.org/drawingml/2006/table">
            <a:tbl>
              <a:tblPr firstRow="1" bandRow="1">
                <a:tableStyleId>{5C22544A-7EE6-4342-B048-85BDC9FD1C3A}</a:tableStyleId>
              </a:tblPr>
              <a:tblGrid>
                <a:gridCol w="3895400">
                  <a:extLst>
                    <a:ext uri="{9D8B030D-6E8A-4147-A177-3AD203B41FA5}">
                      <a16:colId xmlns:a16="http://schemas.microsoft.com/office/drawing/2014/main" val="20000"/>
                    </a:ext>
                  </a:extLst>
                </a:gridCol>
                <a:gridCol w="1540042">
                  <a:extLst>
                    <a:ext uri="{9D8B030D-6E8A-4147-A177-3AD203B41FA5}">
                      <a16:colId xmlns:a16="http://schemas.microsoft.com/office/drawing/2014/main" val="20001"/>
                    </a:ext>
                  </a:extLst>
                </a:gridCol>
                <a:gridCol w="1449452">
                  <a:extLst>
                    <a:ext uri="{9D8B030D-6E8A-4147-A177-3AD203B41FA5}">
                      <a16:colId xmlns:a16="http://schemas.microsoft.com/office/drawing/2014/main" val="20002"/>
                    </a:ext>
                  </a:extLst>
                </a:gridCol>
                <a:gridCol w="1540042">
                  <a:extLst>
                    <a:ext uri="{9D8B030D-6E8A-4147-A177-3AD203B41FA5}">
                      <a16:colId xmlns:a16="http://schemas.microsoft.com/office/drawing/2014/main" val="20003"/>
                    </a:ext>
                  </a:extLst>
                </a:gridCol>
              </a:tblGrid>
              <a:tr h="430526">
                <a:tc>
                  <a:txBody>
                    <a:bodyPr/>
                    <a:lstStyle/>
                    <a:p>
                      <a:endParaRPr lang="sv-SE" dirty="0"/>
                    </a:p>
                  </a:txBody>
                  <a:tcPr/>
                </a:tc>
                <a:tc>
                  <a:txBody>
                    <a:bodyPr/>
                    <a:lstStyle/>
                    <a:p>
                      <a:r>
                        <a:rPr lang="sv-SE" dirty="0" err="1" smtClean="0"/>
                        <a:t>Structure</a:t>
                      </a:r>
                      <a:endParaRPr lang="sv-SE" dirty="0"/>
                    </a:p>
                  </a:txBody>
                  <a:tcPr/>
                </a:tc>
                <a:tc>
                  <a:txBody>
                    <a:bodyPr/>
                    <a:lstStyle/>
                    <a:p>
                      <a:r>
                        <a:rPr lang="sv-SE" dirty="0" smtClean="0"/>
                        <a:t>Process</a:t>
                      </a:r>
                      <a:endParaRPr lang="sv-SE" dirty="0"/>
                    </a:p>
                  </a:txBody>
                  <a:tcPr/>
                </a:tc>
                <a:tc>
                  <a:txBody>
                    <a:bodyPr/>
                    <a:lstStyle/>
                    <a:p>
                      <a:r>
                        <a:rPr lang="sv-SE" dirty="0" err="1" smtClean="0"/>
                        <a:t>Outcome</a:t>
                      </a:r>
                      <a:endParaRPr lang="sv-SE" dirty="0"/>
                    </a:p>
                  </a:txBody>
                  <a:tcPr/>
                </a:tc>
                <a:extLst>
                  <a:ext uri="{0D108BD9-81ED-4DB2-BD59-A6C34878D82A}">
                    <a16:rowId xmlns:a16="http://schemas.microsoft.com/office/drawing/2014/main" val="10000"/>
                  </a:ext>
                </a:extLst>
              </a:tr>
              <a:tr h="955414">
                <a:tc>
                  <a:txBody>
                    <a:bodyPr/>
                    <a:lstStyle/>
                    <a:p>
                      <a:pPr lvl="0"/>
                      <a:r>
                        <a:rPr lang="sv-SE" sz="2400" kern="1200" dirty="0" smtClean="0">
                          <a:solidFill>
                            <a:schemeClr val="dk1"/>
                          </a:solidFill>
                          <a:latin typeface="+mn-lt"/>
                          <a:ea typeface="+mn-ea"/>
                          <a:cs typeface="+mn-cs"/>
                        </a:rPr>
                        <a:t>National survey on the </a:t>
                      </a:r>
                      <a:r>
                        <a:rPr lang="sv-SE" sz="2400" kern="1200" dirty="0" err="1" smtClean="0">
                          <a:solidFill>
                            <a:schemeClr val="dk1"/>
                          </a:solidFill>
                          <a:latin typeface="+mn-lt"/>
                          <a:ea typeface="+mn-ea"/>
                          <a:cs typeface="+mn-cs"/>
                        </a:rPr>
                        <a:t>living</a:t>
                      </a:r>
                      <a:r>
                        <a:rPr lang="sv-SE" sz="2400" kern="1200" dirty="0" smtClean="0">
                          <a:solidFill>
                            <a:schemeClr val="dk1"/>
                          </a:solidFill>
                          <a:latin typeface="+mn-lt"/>
                          <a:ea typeface="+mn-ea"/>
                          <a:cs typeface="+mn-cs"/>
                        </a:rPr>
                        <a:t> </a:t>
                      </a:r>
                      <a:r>
                        <a:rPr lang="sv-SE" sz="2400" kern="1200" dirty="0" err="1" smtClean="0">
                          <a:solidFill>
                            <a:schemeClr val="dk1"/>
                          </a:solidFill>
                          <a:latin typeface="+mn-lt"/>
                          <a:ea typeface="+mn-ea"/>
                          <a:cs typeface="+mn-cs"/>
                        </a:rPr>
                        <a:t>conditions</a:t>
                      </a:r>
                      <a:endParaRPr lang="sv-SE" sz="2400" kern="1200" dirty="0" smtClean="0">
                        <a:solidFill>
                          <a:schemeClr val="dk1"/>
                        </a:solidFill>
                        <a:latin typeface="+mn-lt"/>
                        <a:ea typeface="+mn-ea"/>
                        <a:cs typeface="+mn-cs"/>
                      </a:endParaRPr>
                    </a:p>
                  </a:txBody>
                  <a:tcPr/>
                </a:tc>
                <a:tc>
                  <a:txBody>
                    <a:bodyPr/>
                    <a:lstStyle/>
                    <a:p>
                      <a:endParaRPr lang="sv-SE" dirty="0"/>
                    </a:p>
                  </a:txBody>
                  <a:tcPr/>
                </a:tc>
                <a:tc>
                  <a:txBody>
                    <a:bodyPr/>
                    <a:lstStyle/>
                    <a:p>
                      <a:endParaRPr lang="sv-SE"/>
                    </a:p>
                  </a:txBody>
                  <a:tcPr/>
                </a:tc>
                <a:tc>
                  <a:txBody>
                    <a:bodyPr/>
                    <a:lstStyle/>
                    <a:p>
                      <a:endParaRPr lang="sv-SE" dirty="0"/>
                    </a:p>
                  </a:txBody>
                  <a:tcPr>
                    <a:solidFill>
                      <a:schemeClr val="tx1"/>
                    </a:solidFill>
                  </a:tcPr>
                </a:tc>
                <a:extLst>
                  <a:ext uri="{0D108BD9-81ED-4DB2-BD59-A6C34878D82A}">
                    <a16:rowId xmlns:a16="http://schemas.microsoft.com/office/drawing/2014/main" val="10001"/>
                  </a:ext>
                </a:extLst>
              </a:tr>
              <a:tr h="53078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v-SE" sz="2400" kern="1200" dirty="0" smtClean="0">
                          <a:solidFill>
                            <a:schemeClr val="dk1"/>
                          </a:solidFill>
                          <a:latin typeface="+mn-lt"/>
                          <a:ea typeface="+mn-ea"/>
                          <a:cs typeface="+mn-cs"/>
                        </a:rPr>
                        <a:t>Web panel 1800 PWD</a:t>
                      </a:r>
                    </a:p>
                  </a:txBody>
                  <a:tcPr/>
                </a:tc>
                <a:tc>
                  <a:txBody>
                    <a:bodyPr/>
                    <a:lstStyle/>
                    <a:p>
                      <a:endParaRPr lang="sv-SE" dirty="0"/>
                    </a:p>
                  </a:txBody>
                  <a:tcPr/>
                </a:tc>
                <a:tc>
                  <a:txBody>
                    <a:bodyPr/>
                    <a:lstStyle/>
                    <a:p>
                      <a:endParaRPr lang="sv-SE" dirty="0"/>
                    </a:p>
                  </a:txBody>
                  <a:tcPr>
                    <a:solidFill>
                      <a:schemeClr val="tx1"/>
                    </a:solidFill>
                  </a:tcPr>
                </a:tc>
                <a:tc>
                  <a:txBody>
                    <a:bodyPr/>
                    <a:lstStyle/>
                    <a:p>
                      <a:pPr marL="0" algn="l" defTabSz="914400" rtl="0" eaLnBrk="1" latinLnBrk="0" hangingPunct="1"/>
                      <a:endParaRPr lang="sv-SE" sz="1800" kern="1200" dirty="0">
                        <a:solidFill>
                          <a:schemeClr val="dk1"/>
                        </a:solidFill>
                        <a:latin typeface="+mn-lt"/>
                        <a:ea typeface="+mn-ea"/>
                        <a:cs typeface="+mn-cs"/>
                      </a:endParaRPr>
                    </a:p>
                  </a:txBody>
                  <a:tcPr>
                    <a:solidFill>
                      <a:schemeClr val="tx1"/>
                    </a:solidFill>
                  </a:tcPr>
                </a:tc>
                <a:extLst>
                  <a:ext uri="{0D108BD9-81ED-4DB2-BD59-A6C34878D82A}">
                    <a16:rowId xmlns:a16="http://schemas.microsoft.com/office/drawing/2014/main" val="10002"/>
                  </a:ext>
                </a:extLst>
              </a:tr>
              <a:tr h="53078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v-SE" sz="2400" kern="1200" dirty="0" err="1" smtClean="0">
                          <a:solidFill>
                            <a:schemeClr val="dk1"/>
                          </a:solidFill>
                          <a:latin typeface="+mn-lt"/>
                          <a:ea typeface="+mn-ea"/>
                          <a:cs typeface="+mn-cs"/>
                        </a:rPr>
                        <a:t>Municipalities</a:t>
                      </a:r>
                      <a:r>
                        <a:rPr lang="sv-SE" sz="2400" kern="1200" dirty="0" smtClean="0">
                          <a:solidFill>
                            <a:schemeClr val="dk1"/>
                          </a:solidFill>
                          <a:latin typeface="+mn-lt"/>
                          <a:ea typeface="+mn-ea"/>
                          <a:cs typeface="+mn-cs"/>
                        </a:rPr>
                        <a:t> </a:t>
                      </a:r>
                      <a:r>
                        <a:rPr lang="sv-SE" sz="2400" kern="1200" dirty="0" err="1" smtClean="0">
                          <a:solidFill>
                            <a:schemeClr val="dk1"/>
                          </a:solidFill>
                          <a:latin typeface="+mn-lt"/>
                          <a:ea typeface="+mn-ea"/>
                          <a:cs typeface="+mn-cs"/>
                        </a:rPr>
                        <a:t>work</a:t>
                      </a:r>
                      <a:endParaRPr lang="sv-SE" sz="2400" kern="1200" dirty="0" smtClean="0">
                        <a:solidFill>
                          <a:schemeClr val="dk1"/>
                        </a:solidFill>
                        <a:latin typeface="+mn-lt"/>
                        <a:ea typeface="+mn-ea"/>
                        <a:cs typeface="+mn-cs"/>
                      </a:endParaRPr>
                    </a:p>
                  </a:txBody>
                  <a:tcPr/>
                </a:tc>
                <a:tc>
                  <a:txBody>
                    <a:bodyPr/>
                    <a:lstStyle/>
                    <a:p>
                      <a:endParaRPr lang="sv-SE" dirty="0"/>
                    </a:p>
                  </a:txBody>
                  <a:tcPr>
                    <a:solidFill>
                      <a:schemeClr val="tx1"/>
                    </a:solidFill>
                  </a:tcPr>
                </a:tc>
                <a:tc>
                  <a:txBody>
                    <a:bodyPr/>
                    <a:lstStyle/>
                    <a:p>
                      <a:endParaRPr lang="sv-SE" dirty="0"/>
                    </a:p>
                  </a:txBody>
                  <a:tcPr>
                    <a:solidFill>
                      <a:schemeClr val="tx1"/>
                    </a:solidFill>
                  </a:tcPr>
                </a:tc>
                <a:tc>
                  <a:txBody>
                    <a:bodyPr/>
                    <a:lstStyle/>
                    <a:p>
                      <a:endParaRPr lang="sv-SE"/>
                    </a:p>
                  </a:txBody>
                  <a:tcPr/>
                </a:tc>
                <a:extLst>
                  <a:ext uri="{0D108BD9-81ED-4DB2-BD59-A6C34878D82A}">
                    <a16:rowId xmlns:a16="http://schemas.microsoft.com/office/drawing/2014/main" val="10003"/>
                  </a:ext>
                </a:extLst>
              </a:tr>
              <a:tr h="95541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v-SE" sz="2400" kern="1200" dirty="0" err="1" smtClean="0">
                          <a:solidFill>
                            <a:schemeClr val="dk1"/>
                          </a:solidFill>
                          <a:latin typeface="+mn-lt"/>
                          <a:ea typeface="+mn-ea"/>
                          <a:cs typeface="+mn-cs"/>
                        </a:rPr>
                        <a:t>Governmental</a:t>
                      </a:r>
                      <a:r>
                        <a:rPr lang="sv-SE" sz="2400" kern="1200" dirty="0" smtClean="0">
                          <a:solidFill>
                            <a:schemeClr val="dk1"/>
                          </a:solidFill>
                          <a:latin typeface="+mn-lt"/>
                          <a:ea typeface="+mn-ea"/>
                          <a:cs typeface="+mn-cs"/>
                        </a:rPr>
                        <a:t> </a:t>
                      </a:r>
                      <a:r>
                        <a:rPr lang="sv-SE" sz="2400" kern="1200" dirty="0" err="1" smtClean="0">
                          <a:solidFill>
                            <a:schemeClr val="dk1"/>
                          </a:solidFill>
                          <a:latin typeface="+mn-lt"/>
                          <a:ea typeface="+mn-ea"/>
                          <a:cs typeface="+mn-cs"/>
                        </a:rPr>
                        <a:t>agencies</a:t>
                      </a:r>
                      <a:r>
                        <a:rPr lang="sv-SE" sz="2400" kern="1200" dirty="0" smtClean="0">
                          <a:solidFill>
                            <a:schemeClr val="dk1"/>
                          </a:solidFill>
                          <a:latin typeface="+mn-lt"/>
                          <a:ea typeface="+mn-ea"/>
                          <a:cs typeface="+mn-cs"/>
                        </a:rPr>
                        <a:t> </a:t>
                      </a:r>
                      <a:r>
                        <a:rPr lang="sv-SE" sz="2400" kern="1200" dirty="0" err="1" smtClean="0">
                          <a:solidFill>
                            <a:schemeClr val="dk1"/>
                          </a:solidFill>
                          <a:latin typeface="+mn-lt"/>
                          <a:ea typeface="+mn-ea"/>
                          <a:cs typeface="+mn-cs"/>
                        </a:rPr>
                        <a:t>work</a:t>
                      </a:r>
                      <a:r>
                        <a:rPr lang="sv-SE" sz="2400" kern="1200" dirty="0" smtClean="0">
                          <a:solidFill>
                            <a:schemeClr val="dk1"/>
                          </a:solidFill>
                          <a:latin typeface="+mn-lt"/>
                          <a:ea typeface="+mn-ea"/>
                          <a:cs typeface="+mn-cs"/>
                        </a:rPr>
                        <a:t> </a:t>
                      </a:r>
                    </a:p>
                  </a:txBody>
                  <a:tcPr/>
                </a:tc>
                <a:tc>
                  <a:txBody>
                    <a:bodyPr/>
                    <a:lstStyle/>
                    <a:p>
                      <a:endParaRPr lang="sv-SE" sz="1800" kern="1200" dirty="0">
                        <a:solidFill>
                          <a:schemeClr val="dk1"/>
                        </a:solidFill>
                        <a:latin typeface="+mn-lt"/>
                        <a:ea typeface="+mn-ea"/>
                        <a:cs typeface="+mn-cs"/>
                      </a:endParaRPr>
                    </a:p>
                  </a:txBody>
                  <a:tcPr>
                    <a:solidFill>
                      <a:schemeClr val="tx1"/>
                    </a:solidFill>
                  </a:tcPr>
                </a:tc>
                <a:tc>
                  <a:txBody>
                    <a:bodyPr/>
                    <a:lstStyle/>
                    <a:p>
                      <a:endParaRPr lang="sv-SE" dirty="0"/>
                    </a:p>
                  </a:txBody>
                  <a:tcPr>
                    <a:solidFill>
                      <a:schemeClr val="tx1"/>
                    </a:solidFill>
                  </a:tcPr>
                </a:tc>
                <a:tc>
                  <a:txBody>
                    <a:bodyPr/>
                    <a:lstStyle/>
                    <a:p>
                      <a:endParaRPr lang="sv-SE" dirty="0"/>
                    </a:p>
                  </a:txBody>
                  <a:tcPr>
                    <a:solidFill>
                      <a:schemeClr val="tx1"/>
                    </a:solidFill>
                  </a:tcPr>
                </a:tc>
                <a:extLst>
                  <a:ext uri="{0D108BD9-81ED-4DB2-BD59-A6C34878D82A}">
                    <a16:rowId xmlns:a16="http://schemas.microsoft.com/office/drawing/2014/main" val="10004"/>
                  </a:ext>
                </a:extLst>
              </a:tr>
              <a:tr h="53078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v-SE" sz="2400" kern="1200" dirty="0" err="1" smtClean="0">
                          <a:solidFill>
                            <a:schemeClr val="dk1"/>
                          </a:solidFill>
                          <a:latin typeface="+mn-lt"/>
                          <a:ea typeface="+mn-ea"/>
                          <a:cs typeface="+mn-cs"/>
                        </a:rPr>
                        <a:t>Qualititative</a:t>
                      </a:r>
                      <a:r>
                        <a:rPr lang="sv-SE" sz="2400" kern="1200" dirty="0" smtClean="0">
                          <a:solidFill>
                            <a:schemeClr val="dk1"/>
                          </a:solidFill>
                          <a:latin typeface="+mn-lt"/>
                          <a:ea typeface="+mn-ea"/>
                          <a:cs typeface="+mn-cs"/>
                        </a:rPr>
                        <a:t> studies</a:t>
                      </a:r>
                    </a:p>
                  </a:txBody>
                  <a:tcPr/>
                </a:tc>
                <a:tc>
                  <a:txBody>
                    <a:bodyPr/>
                    <a:lstStyle/>
                    <a:p>
                      <a:endParaRPr lang="sv-SE" dirty="0"/>
                    </a:p>
                  </a:txBody>
                  <a:tcPr>
                    <a:solidFill>
                      <a:schemeClr val="tx1"/>
                    </a:solidFill>
                  </a:tcPr>
                </a:tc>
                <a:tc>
                  <a:txBody>
                    <a:bodyPr/>
                    <a:lstStyle/>
                    <a:p>
                      <a:endParaRPr lang="sv-SE" dirty="0"/>
                    </a:p>
                  </a:txBody>
                  <a:tcPr>
                    <a:solidFill>
                      <a:schemeClr val="tx1"/>
                    </a:solidFill>
                  </a:tcPr>
                </a:tc>
                <a:tc>
                  <a:txBody>
                    <a:bodyPr/>
                    <a:lstStyle/>
                    <a:p>
                      <a:endParaRPr lang="sv-SE" dirty="0"/>
                    </a:p>
                  </a:txBody>
                  <a:tcPr>
                    <a:solidFill>
                      <a:schemeClr val="tx1"/>
                    </a:solidFill>
                  </a:tcPr>
                </a:tc>
                <a:extLst>
                  <a:ext uri="{0D108BD9-81ED-4DB2-BD59-A6C34878D82A}">
                    <a16:rowId xmlns:a16="http://schemas.microsoft.com/office/drawing/2014/main" val="10005"/>
                  </a:ext>
                </a:extLst>
              </a:tr>
              <a:tr h="53078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v-SE" sz="2400" kern="1200" dirty="0" err="1" smtClean="0">
                          <a:solidFill>
                            <a:schemeClr val="dk1"/>
                          </a:solidFill>
                          <a:latin typeface="+mn-lt"/>
                          <a:ea typeface="+mn-ea"/>
                          <a:cs typeface="+mn-cs"/>
                        </a:rPr>
                        <a:t>Strategic</a:t>
                      </a:r>
                      <a:r>
                        <a:rPr lang="sv-SE" sz="2400" kern="1200" dirty="0" smtClean="0">
                          <a:solidFill>
                            <a:schemeClr val="dk1"/>
                          </a:solidFill>
                          <a:latin typeface="+mn-lt"/>
                          <a:ea typeface="+mn-ea"/>
                          <a:cs typeface="+mn-cs"/>
                        </a:rPr>
                        <a:t> </a:t>
                      </a:r>
                      <a:r>
                        <a:rPr lang="sv-SE" sz="2400" kern="1200" dirty="0" err="1" smtClean="0">
                          <a:solidFill>
                            <a:schemeClr val="dk1"/>
                          </a:solidFill>
                          <a:latin typeface="+mn-lt"/>
                          <a:ea typeface="+mn-ea"/>
                          <a:cs typeface="+mn-cs"/>
                        </a:rPr>
                        <a:t>agencies</a:t>
                      </a:r>
                      <a:r>
                        <a:rPr lang="sv-SE" sz="2400" kern="1200" dirty="0" smtClean="0">
                          <a:solidFill>
                            <a:schemeClr val="dk1"/>
                          </a:solidFill>
                          <a:latin typeface="+mn-lt"/>
                          <a:ea typeface="+mn-ea"/>
                          <a:cs typeface="+mn-cs"/>
                        </a:rPr>
                        <a:t> </a:t>
                      </a:r>
                      <a:r>
                        <a:rPr lang="sv-SE" sz="2400" kern="1200" dirty="0" err="1" smtClean="0">
                          <a:solidFill>
                            <a:schemeClr val="dk1"/>
                          </a:solidFill>
                          <a:latin typeface="+mn-lt"/>
                          <a:ea typeface="+mn-ea"/>
                          <a:cs typeface="+mn-cs"/>
                        </a:rPr>
                        <a:t>reports</a:t>
                      </a:r>
                      <a:endParaRPr lang="sv-SE" sz="2400" kern="1200" dirty="0" smtClean="0">
                        <a:solidFill>
                          <a:schemeClr val="dk1"/>
                        </a:solidFill>
                        <a:latin typeface="+mn-lt"/>
                        <a:ea typeface="+mn-ea"/>
                        <a:cs typeface="+mn-cs"/>
                      </a:endParaRPr>
                    </a:p>
                  </a:txBody>
                  <a:tcPr/>
                </a:tc>
                <a:tc>
                  <a:txBody>
                    <a:bodyPr/>
                    <a:lstStyle/>
                    <a:p>
                      <a:endParaRPr lang="sv-SE" dirty="0"/>
                    </a:p>
                  </a:txBody>
                  <a:tcPr>
                    <a:solidFill>
                      <a:schemeClr val="tx1"/>
                    </a:solidFill>
                  </a:tcPr>
                </a:tc>
                <a:tc>
                  <a:txBody>
                    <a:bodyPr/>
                    <a:lstStyle/>
                    <a:p>
                      <a:endParaRPr lang="sv-SE" dirty="0"/>
                    </a:p>
                  </a:txBody>
                  <a:tcPr>
                    <a:solidFill>
                      <a:schemeClr val="tx1"/>
                    </a:solidFill>
                  </a:tcPr>
                </a:tc>
                <a:tc>
                  <a:txBody>
                    <a:bodyPr/>
                    <a:lstStyle/>
                    <a:p>
                      <a:endParaRPr lang="sv-SE"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68329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5" y="476672"/>
            <a:ext cx="8208912" cy="792088"/>
          </a:xfrm>
        </p:spPr>
        <p:txBody>
          <a:bodyPr/>
          <a:lstStyle/>
          <a:p>
            <a:pPr algn="ctr"/>
            <a:r>
              <a:rPr lang="sv-SE" dirty="0" err="1" smtClean="0"/>
              <a:t>What</a:t>
            </a:r>
            <a:r>
              <a:rPr lang="sv-SE" dirty="0" smtClean="0"/>
              <a:t> </a:t>
            </a:r>
            <a:r>
              <a:rPr lang="sv-SE" dirty="0" err="1" smtClean="0"/>
              <a:t>happens</a:t>
            </a:r>
            <a:r>
              <a:rPr lang="sv-SE" dirty="0" smtClean="0"/>
              <a:t> </a:t>
            </a:r>
            <a:r>
              <a:rPr lang="sv-SE" dirty="0" err="1" smtClean="0"/>
              <a:t>with</a:t>
            </a:r>
            <a:r>
              <a:rPr lang="sv-SE" dirty="0" smtClean="0"/>
              <a:t> the </a:t>
            </a:r>
            <a:r>
              <a:rPr lang="sv-SE" dirty="0" err="1" smtClean="0"/>
              <a:t>results</a:t>
            </a:r>
            <a:r>
              <a:rPr lang="sv-SE" dirty="0" smtClean="0"/>
              <a:t>?</a:t>
            </a:r>
            <a:endParaRPr lang="sv-SE" dirty="0"/>
          </a:p>
        </p:txBody>
      </p:sp>
      <p:sp>
        <p:nvSpPr>
          <p:cNvPr id="14" name="textruta 13"/>
          <p:cNvSpPr txBox="1"/>
          <p:nvPr/>
        </p:nvSpPr>
        <p:spPr>
          <a:xfrm>
            <a:off x="467545" y="1700808"/>
            <a:ext cx="7560840" cy="3970318"/>
          </a:xfrm>
          <a:prstGeom prst="rect">
            <a:avLst/>
          </a:prstGeom>
          <a:noFill/>
        </p:spPr>
        <p:txBody>
          <a:bodyPr wrap="square" rtlCol="0">
            <a:spAutoFit/>
          </a:bodyPr>
          <a:lstStyle/>
          <a:p>
            <a:pPr marL="285750" indent="-285750">
              <a:buFont typeface="Arial" pitchFamily="34" charset="0"/>
              <a:buChar char="•"/>
            </a:pPr>
            <a:r>
              <a:rPr lang="sv-SE" sz="2800" dirty="0" smtClean="0">
                <a:latin typeface="Arial" pitchFamily="34" charset="0"/>
                <a:cs typeface="Arial" pitchFamily="34" charset="0"/>
              </a:rPr>
              <a:t>Feedback </a:t>
            </a:r>
            <a:r>
              <a:rPr lang="sv-SE" sz="2800" dirty="0" err="1" smtClean="0">
                <a:latin typeface="Arial" pitchFamily="34" charset="0"/>
                <a:cs typeface="Arial" pitchFamily="34" charset="0"/>
              </a:rPr>
              <a:t>to</a:t>
            </a:r>
            <a:r>
              <a:rPr lang="sv-SE" sz="2800" dirty="0" smtClean="0">
                <a:latin typeface="Arial" pitchFamily="34" charset="0"/>
                <a:cs typeface="Arial" pitchFamily="34" charset="0"/>
              </a:rPr>
              <a:t> </a:t>
            </a:r>
            <a:r>
              <a:rPr lang="sv-SE" sz="2800" dirty="0" err="1" smtClean="0">
                <a:latin typeface="Arial" pitchFamily="34" charset="0"/>
                <a:cs typeface="Arial" pitchFamily="34" charset="0"/>
              </a:rPr>
              <a:t>municipalities</a:t>
            </a:r>
            <a:r>
              <a:rPr lang="sv-SE" sz="2800" dirty="0" smtClean="0">
                <a:latin typeface="Arial" pitchFamily="34" charset="0"/>
                <a:cs typeface="Arial" pitchFamily="34" charset="0"/>
              </a:rPr>
              <a:t> and </a:t>
            </a:r>
            <a:r>
              <a:rPr lang="sv-SE" sz="2800" dirty="0" err="1" smtClean="0">
                <a:latin typeface="Arial" pitchFamily="34" charset="0"/>
                <a:cs typeface="Arial" pitchFamily="34" charset="0"/>
              </a:rPr>
              <a:t>authorities</a:t>
            </a:r>
            <a:endParaRPr lang="sv-SE" sz="2800" dirty="0" smtClean="0">
              <a:latin typeface="Arial" pitchFamily="34" charset="0"/>
              <a:cs typeface="Arial" pitchFamily="34" charset="0"/>
            </a:endParaRPr>
          </a:p>
          <a:p>
            <a:pPr marL="285750" indent="-285750">
              <a:buFont typeface="Arial" pitchFamily="34" charset="0"/>
              <a:buChar char="•"/>
            </a:pPr>
            <a:r>
              <a:rPr lang="sv-SE" sz="2800" dirty="0" smtClean="0">
                <a:latin typeface="Arial" pitchFamily="34" charset="0"/>
                <a:cs typeface="Arial" pitchFamily="34" charset="0"/>
              </a:rPr>
              <a:t>Presentation </a:t>
            </a:r>
            <a:r>
              <a:rPr lang="sv-SE" sz="2800" dirty="0" err="1" smtClean="0">
                <a:latin typeface="Arial" pitchFamily="34" charset="0"/>
                <a:cs typeface="Arial" pitchFamily="34" charset="0"/>
              </a:rPr>
              <a:t>of</a:t>
            </a:r>
            <a:r>
              <a:rPr lang="sv-SE" sz="2800" dirty="0" smtClean="0">
                <a:latin typeface="Arial" pitchFamily="34" charset="0"/>
                <a:cs typeface="Arial" pitchFamily="34" charset="0"/>
              </a:rPr>
              <a:t> </a:t>
            </a:r>
            <a:r>
              <a:rPr lang="sv-SE" sz="2800" dirty="0" err="1" smtClean="0">
                <a:latin typeface="Arial" pitchFamily="34" charset="0"/>
                <a:cs typeface="Arial" pitchFamily="34" charset="0"/>
              </a:rPr>
              <a:t>results</a:t>
            </a:r>
            <a:endParaRPr lang="sv-SE" sz="2800" dirty="0" smtClean="0">
              <a:latin typeface="Arial" pitchFamily="34" charset="0"/>
              <a:cs typeface="Arial" pitchFamily="34" charset="0"/>
            </a:endParaRPr>
          </a:p>
          <a:p>
            <a:pPr marL="285750" indent="-285750">
              <a:buFont typeface="Arial" pitchFamily="34" charset="0"/>
              <a:buChar char="•"/>
            </a:pPr>
            <a:r>
              <a:rPr lang="sv-SE" sz="2800" dirty="0" err="1"/>
              <a:t>open</a:t>
            </a:r>
            <a:r>
              <a:rPr lang="sv-SE" sz="2800" dirty="0"/>
              <a:t> </a:t>
            </a:r>
            <a:r>
              <a:rPr lang="sv-SE" sz="2800" dirty="0" err="1" smtClean="0"/>
              <a:t>comparisons</a:t>
            </a:r>
            <a:endParaRPr lang="sv-SE" sz="2800" b="1" dirty="0" smtClean="0">
              <a:latin typeface="Arial" pitchFamily="34" charset="0"/>
              <a:cs typeface="Arial" pitchFamily="34" charset="0"/>
            </a:endParaRPr>
          </a:p>
          <a:p>
            <a:pPr marL="285750" indent="-285750">
              <a:buFont typeface="Arial" pitchFamily="34" charset="0"/>
              <a:buChar char="•"/>
            </a:pPr>
            <a:r>
              <a:rPr lang="sv-SE" sz="2800" dirty="0" smtClean="0">
                <a:latin typeface="Arial" pitchFamily="34" charset="0"/>
                <a:cs typeface="Arial" pitchFamily="34" charset="0"/>
              </a:rPr>
              <a:t>Basis for </a:t>
            </a:r>
            <a:r>
              <a:rPr lang="sv-SE" sz="2800" dirty="0" err="1" smtClean="0">
                <a:latin typeface="Arial" pitchFamily="34" charset="0"/>
                <a:cs typeface="Arial" pitchFamily="34" charset="0"/>
              </a:rPr>
              <a:t>government</a:t>
            </a:r>
            <a:r>
              <a:rPr lang="sv-SE" sz="2800" dirty="0" smtClean="0">
                <a:latin typeface="Arial" pitchFamily="34" charset="0"/>
                <a:cs typeface="Arial" pitchFamily="34" charset="0"/>
              </a:rPr>
              <a:t> </a:t>
            </a:r>
            <a:r>
              <a:rPr lang="sv-SE" sz="2800" dirty="0" err="1" smtClean="0">
                <a:latin typeface="Arial" pitchFamily="34" charset="0"/>
                <a:cs typeface="Arial" pitchFamily="34" charset="0"/>
              </a:rPr>
              <a:t>decisions</a:t>
            </a:r>
            <a:endParaRPr lang="sv-SE" sz="2800" dirty="0" smtClean="0">
              <a:latin typeface="Arial" pitchFamily="34" charset="0"/>
              <a:cs typeface="Arial" pitchFamily="34" charset="0"/>
            </a:endParaRPr>
          </a:p>
          <a:p>
            <a:pPr marL="285750" indent="-285750">
              <a:buFont typeface="Arial" pitchFamily="34" charset="0"/>
              <a:buChar char="•"/>
            </a:pPr>
            <a:r>
              <a:rPr lang="sv-SE" sz="2800" dirty="0" err="1" smtClean="0">
                <a:latin typeface="Arial" pitchFamily="34" charset="0"/>
                <a:cs typeface="Arial" pitchFamily="34" charset="0"/>
              </a:rPr>
              <a:t>Development</a:t>
            </a:r>
            <a:r>
              <a:rPr lang="sv-SE" sz="2800" dirty="0" smtClean="0">
                <a:latin typeface="Arial" pitchFamily="34" charset="0"/>
                <a:cs typeface="Arial" pitchFamily="34" charset="0"/>
              </a:rPr>
              <a:t> </a:t>
            </a:r>
            <a:r>
              <a:rPr lang="sv-SE" sz="2800" dirty="0" err="1" smtClean="0">
                <a:latin typeface="Arial" pitchFamily="34" charset="0"/>
                <a:cs typeface="Arial" pitchFamily="34" charset="0"/>
              </a:rPr>
              <a:t>processes</a:t>
            </a:r>
            <a:endParaRPr lang="sv-SE" sz="2800" dirty="0" smtClean="0">
              <a:latin typeface="Arial" pitchFamily="34" charset="0"/>
              <a:cs typeface="Arial" pitchFamily="34" charset="0"/>
            </a:endParaRPr>
          </a:p>
          <a:p>
            <a:pPr marL="285750" indent="-285750">
              <a:buFont typeface="Arial" pitchFamily="34" charset="0"/>
              <a:buChar char="•"/>
            </a:pPr>
            <a:r>
              <a:rPr lang="sv-SE" sz="2800" dirty="0" err="1" smtClean="0">
                <a:latin typeface="Arial" pitchFamily="34" charset="0"/>
                <a:cs typeface="Arial" pitchFamily="34" charset="0"/>
              </a:rPr>
              <a:t>Useful</a:t>
            </a:r>
            <a:r>
              <a:rPr lang="sv-SE" sz="2800" dirty="0" smtClean="0">
                <a:latin typeface="Arial" pitchFamily="34" charset="0"/>
                <a:cs typeface="Arial" pitchFamily="34" charset="0"/>
              </a:rPr>
              <a:t> for </a:t>
            </a:r>
            <a:r>
              <a:rPr lang="sv-SE" sz="2800" dirty="0" err="1" smtClean="0">
                <a:latin typeface="Arial" pitchFamily="34" charset="0"/>
                <a:cs typeface="Arial" pitchFamily="34" charset="0"/>
              </a:rPr>
              <a:t>DPO:s</a:t>
            </a:r>
            <a:r>
              <a:rPr lang="sv-SE" sz="2800" dirty="0" smtClean="0">
                <a:latin typeface="Arial" pitchFamily="34" charset="0"/>
                <a:cs typeface="Arial" pitchFamily="34" charset="0"/>
              </a:rPr>
              <a:t> etc. </a:t>
            </a:r>
          </a:p>
          <a:p>
            <a:pPr marL="285750" indent="-285750">
              <a:buFont typeface="Arial" pitchFamily="34" charset="0"/>
              <a:buChar char="•"/>
            </a:pPr>
            <a:r>
              <a:rPr lang="sv-SE" sz="2800" dirty="0" err="1" smtClean="0">
                <a:latin typeface="Arial" pitchFamily="34" charset="0"/>
                <a:cs typeface="Arial" pitchFamily="34" charset="0"/>
              </a:rPr>
              <a:t>Reporting</a:t>
            </a:r>
            <a:r>
              <a:rPr lang="sv-SE" sz="2800" dirty="0" smtClean="0">
                <a:latin typeface="Arial" pitchFamily="34" charset="0"/>
                <a:cs typeface="Arial" pitchFamily="34" charset="0"/>
              </a:rPr>
              <a:t> </a:t>
            </a:r>
            <a:r>
              <a:rPr lang="sv-SE" sz="2800" b="1" dirty="0" smtClean="0">
                <a:latin typeface="Arial" pitchFamily="34" charset="0"/>
                <a:cs typeface="Arial" pitchFamily="34" charset="0"/>
              </a:rPr>
              <a:t>UNCRPD</a:t>
            </a:r>
            <a:r>
              <a:rPr lang="sv-SE" sz="2800" dirty="0" smtClean="0">
                <a:latin typeface="Arial" pitchFamily="34" charset="0"/>
                <a:cs typeface="Arial" pitchFamily="34" charset="0"/>
              </a:rPr>
              <a:t>, </a:t>
            </a:r>
            <a:r>
              <a:rPr lang="sv-SE" sz="2800" b="1" dirty="0" smtClean="0">
                <a:latin typeface="Arial" pitchFamily="34" charset="0"/>
                <a:cs typeface="Arial" pitchFamily="34" charset="0"/>
              </a:rPr>
              <a:t>Agenda 2030</a:t>
            </a:r>
            <a:r>
              <a:rPr lang="sv-SE" sz="2800" dirty="0" smtClean="0">
                <a:latin typeface="Arial" pitchFamily="34" charset="0"/>
                <a:cs typeface="Arial" pitchFamily="34" charset="0"/>
              </a:rPr>
              <a:t>, </a:t>
            </a:r>
            <a:r>
              <a:rPr lang="sv-SE" sz="2800" b="1" dirty="0" smtClean="0">
                <a:latin typeface="Arial" pitchFamily="34" charset="0"/>
                <a:cs typeface="Arial" pitchFamily="34" charset="0"/>
              </a:rPr>
              <a:t>Council </a:t>
            </a:r>
            <a:r>
              <a:rPr lang="sv-SE" sz="2800" b="1" dirty="0" err="1" smtClean="0">
                <a:latin typeface="Arial" pitchFamily="34" charset="0"/>
                <a:cs typeface="Arial" pitchFamily="34" charset="0"/>
              </a:rPr>
              <a:t>of</a:t>
            </a:r>
            <a:r>
              <a:rPr lang="sv-SE" sz="2800" b="1" dirty="0" smtClean="0">
                <a:latin typeface="Arial" pitchFamily="34" charset="0"/>
                <a:cs typeface="Arial" pitchFamily="34" charset="0"/>
              </a:rPr>
              <a:t> Europé</a:t>
            </a:r>
            <a:r>
              <a:rPr lang="sv-SE" sz="2800" dirty="0" smtClean="0">
                <a:latin typeface="Arial" pitchFamily="34" charset="0"/>
                <a:cs typeface="Arial" pitchFamily="34" charset="0"/>
              </a:rPr>
              <a:t> and </a:t>
            </a:r>
            <a:r>
              <a:rPr lang="sv-SE" sz="2800" b="1" dirty="0" smtClean="0">
                <a:latin typeface="Arial" pitchFamily="34" charset="0"/>
                <a:cs typeface="Arial" pitchFamily="34" charset="0"/>
              </a:rPr>
              <a:t>EU</a:t>
            </a:r>
          </a:p>
          <a:p>
            <a:pPr marL="285750" indent="-285750">
              <a:buFont typeface="Arial" pitchFamily="34" charset="0"/>
              <a:buChar char="•"/>
            </a:pPr>
            <a:endParaRPr lang="sv-SE" sz="2800" dirty="0">
              <a:latin typeface="Arial" pitchFamily="34" charset="0"/>
              <a:cs typeface="Arial" pitchFamily="34" charset="0"/>
            </a:endParaRPr>
          </a:p>
        </p:txBody>
      </p:sp>
      <p:pic>
        <p:nvPicPr>
          <p:cNvPr id="12"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143036">
            <a:off x="7557569" y="1730569"/>
            <a:ext cx="1965723" cy="2739630"/>
          </a:xfrm>
          <a:prstGeom prst="rect">
            <a:avLst/>
          </a:prstGeom>
        </p:spPr>
      </p:pic>
    </p:spTree>
    <p:extLst>
      <p:ext uri="{BB962C8B-B14F-4D97-AF65-F5344CB8AC3E}">
        <p14:creationId xmlns:p14="http://schemas.microsoft.com/office/powerpoint/2010/main" val="349667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16632"/>
            <a:ext cx="8712968" cy="1080120"/>
          </a:xfrm>
        </p:spPr>
        <p:txBody>
          <a:bodyPr/>
          <a:lstStyle/>
          <a:p>
            <a:r>
              <a:rPr lang="en-US" dirty="0" smtClean="0"/>
              <a:t>A web panel </a:t>
            </a:r>
            <a:r>
              <a:rPr lang="en-US" dirty="0"/>
              <a:t>with </a:t>
            </a:r>
            <a:r>
              <a:rPr lang="en-US" dirty="0" smtClean="0"/>
              <a:t>persons </a:t>
            </a:r>
            <a:r>
              <a:rPr lang="en-US" dirty="0"/>
              <a:t>with disabilities </a:t>
            </a:r>
            <a:r>
              <a:rPr lang="en-US" dirty="0" smtClean="0"/>
              <a:t>about </a:t>
            </a:r>
            <a:r>
              <a:rPr lang="en-US" dirty="0"/>
              <a:t>how they experience their </a:t>
            </a:r>
            <a:r>
              <a:rPr lang="en-US" dirty="0" smtClean="0"/>
              <a:t>daily lives</a:t>
            </a:r>
            <a:r>
              <a:rPr lang="en-US" dirty="0"/>
              <a:t>.</a:t>
            </a:r>
            <a:endParaRPr lang="sv-SE" dirty="0"/>
          </a:p>
        </p:txBody>
      </p:sp>
      <p:sp>
        <p:nvSpPr>
          <p:cNvPr id="3" name="Platshållare för innehåll 2"/>
          <p:cNvSpPr>
            <a:spLocks noGrp="1"/>
          </p:cNvSpPr>
          <p:nvPr>
            <p:ph idx="1"/>
          </p:nvPr>
        </p:nvSpPr>
        <p:spPr>
          <a:xfrm>
            <a:off x="539552" y="1700809"/>
            <a:ext cx="8064896" cy="3960440"/>
          </a:xfrm>
        </p:spPr>
        <p:txBody>
          <a:bodyPr>
            <a:normAutofit/>
          </a:bodyPr>
          <a:lstStyle/>
          <a:p>
            <a:r>
              <a:rPr lang="en-US" dirty="0" smtClean="0"/>
              <a:t>Four to </a:t>
            </a:r>
            <a:r>
              <a:rPr lang="en-US" dirty="0"/>
              <a:t>six times </a:t>
            </a:r>
            <a:r>
              <a:rPr lang="en-US" dirty="0" smtClean="0"/>
              <a:t>yearly the panel answer </a:t>
            </a:r>
            <a:r>
              <a:rPr lang="en-US" dirty="0"/>
              <a:t>questions related to accessibility and living conditions in areas </a:t>
            </a:r>
            <a:r>
              <a:rPr lang="en-US" dirty="0" smtClean="0"/>
              <a:t>important in daily life</a:t>
            </a:r>
          </a:p>
          <a:p>
            <a:r>
              <a:rPr lang="en-US" dirty="0" smtClean="0"/>
              <a:t>Answers show how the </a:t>
            </a:r>
            <a:r>
              <a:rPr lang="en-US" dirty="0"/>
              <a:t>disability policy works in practice. The goal is to gain knowledge of what works well or badly and what changes need to be made for persons with disabilities to participate fully in </a:t>
            </a:r>
            <a:r>
              <a:rPr lang="en-US" dirty="0" smtClean="0"/>
              <a:t>the society</a:t>
            </a:r>
            <a:r>
              <a:rPr lang="en-US" dirty="0"/>
              <a:t>.</a:t>
            </a:r>
            <a:endParaRPr lang="sv-SE" dirty="0"/>
          </a:p>
        </p:txBody>
      </p:sp>
    </p:spTree>
    <p:extLst>
      <p:ext uri="{BB962C8B-B14F-4D97-AF65-F5344CB8AC3E}">
        <p14:creationId xmlns:p14="http://schemas.microsoft.com/office/powerpoint/2010/main" val="2706040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err="1"/>
              <a:t>Participants</a:t>
            </a:r>
            <a:r>
              <a:rPr lang="sv-SE" dirty="0"/>
              <a:t> </a:t>
            </a:r>
            <a:r>
              <a:rPr lang="sv-SE" dirty="0" err="1"/>
              <a:t>of</a:t>
            </a:r>
            <a:r>
              <a:rPr lang="sv-SE" dirty="0"/>
              <a:t> the panel</a:t>
            </a:r>
          </a:p>
        </p:txBody>
      </p:sp>
      <p:sp>
        <p:nvSpPr>
          <p:cNvPr id="3" name="Platshållare för innehåll 2"/>
          <p:cNvSpPr>
            <a:spLocks noGrp="1"/>
          </p:cNvSpPr>
          <p:nvPr>
            <p:ph idx="1"/>
          </p:nvPr>
        </p:nvSpPr>
        <p:spPr>
          <a:xfrm>
            <a:off x="755576" y="1484784"/>
            <a:ext cx="7704856" cy="4680520"/>
          </a:xfrm>
        </p:spPr>
        <p:txBody>
          <a:bodyPr/>
          <a:lstStyle/>
          <a:p>
            <a:r>
              <a:rPr lang="sv-SE" sz="3200" dirty="0" smtClean="0"/>
              <a:t>2000 </a:t>
            </a:r>
            <a:r>
              <a:rPr lang="sv-SE" sz="3200" dirty="0" err="1" smtClean="0"/>
              <a:t>participants</a:t>
            </a:r>
            <a:endParaRPr lang="sv-SE" sz="3200" dirty="0" smtClean="0"/>
          </a:p>
          <a:p>
            <a:r>
              <a:rPr lang="sv-SE" sz="3200" dirty="0" err="1"/>
              <a:t>important</a:t>
            </a:r>
            <a:r>
              <a:rPr lang="sv-SE" sz="3200" dirty="0"/>
              <a:t> to </a:t>
            </a:r>
            <a:r>
              <a:rPr lang="sv-SE" sz="3200" dirty="0" err="1"/>
              <a:t>give</a:t>
            </a:r>
            <a:r>
              <a:rPr lang="sv-SE" sz="3200" dirty="0"/>
              <a:t> feedback</a:t>
            </a:r>
            <a:endParaRPr lang="sv-SE" sz="3200" dirty="0" smtClean="0"/>
          </a:p>
          <a:p>
            <a:r>
              <a:rPr lang="en-US" sz="3200" dirty="0"/>
              <a:t>the same distribution as the national living </a:t>
            </a:r>
            <a:r>
              <a:rPr lang="en-US" sz="3200" dirty="0" smtClean="0"/>
              <a:t>condition </a:t>
            </a:r>
            <a:r>
              <a:rPr lang="en-US" sz="3200" dirty="0"/>
              <a:t>survey regarding gender, age and </a:t>
            </a:r>
            <a:r>
              <a:rPr lang="en-US" sz="3200" dirty="0" smtClean="0"/>
              <a:t>disability</a:t>
            </a:r>
          </a:p>
          <a:p>
            <a:r>
              <a:rPr lang="en-US" sz="3200" dirty="0" smtClean="0"/>
              <a:t>Ongoing recruitment </a:t>
            </a:r>
          </a:p>
          <a:p>
            <a:endParaRPr lang="sv-SE" dirty="0"/>
          </a:p>
        </p:txBody>
      </p:sp>
    </p:spTree>
    <p:extLst>
      <p:ext uri="{BB962C8B-B14F-4D97-AF65-F5344CB8AC3E}">
        <p14:creationId xmlns:p14="http://schemas.microsoft.com/office/powerpoint/2010/main" val="1858735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Areas </a:t>
            </a:r>
            <a:r>
              <a:rPr lang="sv-SE" dirty="0" err="1" smtClean="0"/>
              <a:t>of</a:t>
            </a:r>
            <a:r>
              <a:rPr lang="sv-SE" dirty="0" smtClean="0"/>
              <a:t> the webbpanel </a:t>
            </a:r>
            <a:endParaRPr lang="sv-SE" dirty="0"/>
          </a:p>
        </p:txBody>
      </p:sp>
      <p:sp>
        <p:nvSpPr>
          <p:cNvPr id="3" name="Platshållare för innehåll 2"/>
          <p:cNvSpPr>
            <a:spLocks noGrp="1"/>
          </p:cNvSpPr>
          <p:nvPr>
            <p:ph idx="1"/>
          </p:nvPr>
        </p:nvSpPr>
        <p:spPr>
          <a:xfrm>
            <a:off x="971976" y="1484784"/>
            <a:ext cx="7200048" cy="4464495"/>
          </a:xfrm>
        </p:spPr>
        <p:txBody>
          <a:bodyPr>
            <a:normAutofit fontScale="92500" lnSpcReduction="10000"/>
          </a:bodyPr>
          <a:lstStyle/>
          <a:p>
            <a:r>
              <a:rPr lang="en-US" dirty="0" smtClean="0"/>
              <a:t>Employment</a:t>
            </a:r>
          </a:p>
          <a:p>
            <a:r>
              <a:rPr lang="en-US" dirty="0" smtClean="0"/>
              <a:t>Personal assistants</a:t>
            </a:r>
          </a:p>
          <a:p>
            <a:r>
              <a:rPr lang="en-US" dirty="0" smtClean="0"/>
              <a:t>Legal system</a:t>
            </a:r>
          </a:p>
          <a:p>
            <a:r>
              <a:rPr lang="en-US" dirty="0" smtClean="0"/>
              <a:t>Culture, sport </a:t>
            </a:r>
            <a:r>
              <a:rPr lang="en-US" dirty="0"/>
              <a:t>and physical </a:t>
            </a:r>
            <a:r>
              <a:rPr lang="en-US" dirty="0" smtClean="0"/>
              <a:t>activity</a:t>
            </a:r>
          </a:p>
          <a:p>
            <a:r>
              <a:rPr lang="en-US" dirty="0" smtClean="0"/>
              <a:t>Consumer</a:t>
            </a:r>
          </a:p>
          <a:p>
            <a:r>
              <a:rPr lang="en-US" dirty="0" smtClean="0"/>
              <a:t>Media. it</a:t>
            </a:r>
          </a:p>
          <a:p>
            <a:r>
              <a:rPr lang="en-US" dirty="0" smtClean="0"/>
              <a:t>Elections </a:t>
            </a:r>
            <a:r>
              <a:rPr lang="en-US" dirty="0"/>
              <a:t>and political </a:t>
            </a:r>
            <a:r>
              <a:rPr lang="en-US" dirty="0" smtClean="0"/>
              <a:t>participation</a:t>
            </a:r>
          </a:p>
          <a:p>
            <a:r>
              <a:rPr lang="en-US" dirty="0" smtClean="0"/>
              <a:t>Public transport</a:t>
            </a:r>
          </a:p>
        </p:txBody>
      </p:sp>
    </p:spTree>
    <p:extLst>
      <p:ext uri="{BB962C8B-B14F-4D97-AF65-F5344CB8AC3E}">
        <p14:creationId xmlns:p14="http://schemas.microsoft.com/office/powerpoint/2010/main" val="4018479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So </a:t>
            </a:r>
            <a:r>
              <a:rPr lang="sv-SE" dirty="0" err="1"/>
              <a:t>accessible</a:t>
            </a:r>
            <a:r>
              <a:rPr lang="sv-SE" dirty="0"/>
              <a:t> as </a:t>
            </a:r>
            <a:r>
              <a:rPr lang="sv-SE" dirty="0" err="1"/>
              <a:t>possible</a:t>
            </a:r>
            <a:endParaRPr lang="sv-SE" dirty="0"/>
          </a:p>
        </p:txBody>
      </p:sp>
      <p:sp>
        <p:nvSpPr>
          <p:cNvPr id="3" name="Platshållare för innehåll 2"/>
          <p:cNvSpPr>
            <a:spLocks noGrp="1"/>
          </p:cNvSpPr>
          <p:nvPr>
            <p:ph idx="1"/>
          </p:nvPr>
        </p:nvSpPr>
        <p:spPr>
          <a:xfrm>
            <a:off x="971600" y="1484784"/>
            <a:ext cx="7344816" cy="4896544"/>
          </a:xfrm>
        </p:spPr>
        <p:txBody>
          <a:bodyPr>
            <a:normAutofit/>
          </a:bodyPr>
          <a:lstStyle/>
          <a:p>
            <a:r>
              <a:rPr lang="en-US" dirty="0"/>
              <a:t>sign language </a:t>
            </a:r>
            <a:r>
              <a:rPr lang="en-US" dirty="0" smtClean="0"/>
              <a:t>interpretation</a:t>
            </a:r>
          </a:p>
          <a:p>
            <a:r>
              <a:rPr lang="en-US" dirty="0" smtClean="0"/>
              <a:t>screen readers</a:t>
            </a:r>
          </a:p>
          <a:p>
            <a:r>
              <a:rPr lang="en-US" dirty="0" smtClean="0"/>
              <a:t>regardless </a:t>
            </a:r>
            <a:r>
              <a:rPr lang="en-US" dirty="0"/>
              <a:t>of </a:t>
            </a:r>
            <a:r>
              <a:rPr lang="en-US" dirty="0" smtClean="0"/>
              <a:t>platform</a:t>
            </a:r>
          </a:p>
          <a:p>
            <a:r>
              <a:rPr lang="en-US" dirty="0" smtClean="0"/>
              <a:t>few questions</a:t>
            </a:r>
          </a:p>
          <a:p>
            <a:r>
              <a:rPr lang="en-US" dirty="0" smtClean="0"/>
              <a:t>short surveys</a:t>
            </a:r>
          </a:p>
          <a:p>
            <a:r>
              <a:rPr lang="en-US" dirty="0" smtClean="0"/>
              <a:t>no </a:t>
            </a:r>
            <a:r>
              <a:rPr lang="en-US" dirty="0"/>
              <a:t>multi-dimensional </a:t>
            </a:r>
            <a:r>
              <a:rPr lang="en-US" dirty="0" smtClean="0"/>
              <a:t>questions</a:t>
            </a:r>
          </a:p>
          <a:p>
            <a:r>
              <a:rPr lang="en-US" dirty="0" smtClean="0"/>
              <a:t>combine </a:t>
            </a:r>
            <a:r>
              <a:rPr lang="en-US" dirty="0"/>
              <a:t>with open text responses</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346" y="5191021"/>
            <a:ext cx="1803308" cy="1262315"/>
          </a:xfrm>
          <a:prstGeom prst="rect">
            <a:avLst/>
          </a:prstGeom>
        </p:spPr>
      </p:pic>
    </p:spTree>
    <p:extLst>
      <p:ext uri="{BB962C8B-B14F-4D97-AF65-F5344CB8AC3E}">
        <p14:creationId xmlns:p14="http://schemas.microsoft.com/office/powerpoint/2010/main" val="913560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043608" y="5085184"/>
            <a:ext cx="6696744" cy="1368152"/>
          </a:xfrm>
        </p:spPr>
        <p:txBody>
          <a:bodyPr>
            <a:normAutofit/>
          </a:bodyPr>
          <a:lstStyle/>
          <a:p>
            <a:r>
              <a:rPr lang="sv-SE" sz="3600" dirty="0" smtClean="0">
                <a:ea typeface="+mj-ea"/>
              </a:rPr>
              <a:t>04 May 2016</a:t>
            </a:r>
          </a:p>
          <a:p>
            <a:r>
              <a:rPr lang="sv-SE" sz="3600" dirty="0" smtClean="0">
                <a:ea typeface="+mj-ea"/>
              </a:rPr>
              <a:t>Arvid.linden@mfd.se</a:t>
            </a:r>
          </a:p>
          <a:p>
            <a:endParaRPr lang="sv-SE" sz="3600" dirty="0">
              <a:ea typeface="+mj-ea"/>
            </a:endParaRPr>
          </a:p>
          <a:p>
            <a:endParaRPr lang="sv-SE" dirty="0"/>
          </a:p>
        </p:txBody>
      </p:sp>
      <p:sp>
        <p:nvSpPr>
          <p:cNvPr id="5" name="textruta 4"/>
          <p:cNvSpPr txBox="1"/>
          <p:nvPr/>
        </p:nvSpPr>
        <p:spPr>
          <a:xfrm>
            <a:off x="107504" y="158160"/>
            <a:ext cx="9036496" cy="1200329"/>
          </a:xfrm>
          <a:prstGeom prst="rect">
            <a:avLst/>
          </a:prstGeom>
          <a:solidFill>
            <a:schemeClr val="bg1"/>
          </a:solidFill>
        </p:spPr>
        <p:txBody>
          <a:bodyPr wrap="square" rtlCol="0">
            <a:spAutoFit/>
          </a:bodyPr>
          <a:lstStyle/>
          <a:p>
            <a:pPr algn="ctr"/>
            <a:r>
              <a:rPr lang="sv-SE" sz="3600" dirty="0" smtClean="0">
                <a:latin typeface="+mj-lt"/>
              </a:rPr>
              <a:t>The </a:t>
            </a:r>
            <a:r>
              <a:rPr lang="sv-SE" sz="3600" dirty="0">
                <a:latin typeface="+mj-lt"/>
              </a:rPr>
              <a:t>Swedish Agency </a:t>
            </a:r>
            <a:r>
              <a:rPr lang="sv-SE" sz="3600" dirty="0" smtClean="0">
                <a:latin typeface="+mj-lt"/>
              </a:rPr>
              <a:t/>
            </a:r>
            <a:br>
              <a:rPr lang="sv-SE" sz="3600" dirty="0" smtClean="0">
                <a:latin typeface="+mj-lt"/>
              </a:rPr>
            </a:br>
            <a:r>
              <a:rPr lang="sv-SE" sz="3600" dirty="0" smtClean="0">
                <a:latin typeface="+mj-lt"/>
              </a:rPr>
              <a:t>for </a:t>
            </a:r>
            <a:r>
              <a:rPr lang="sv-SE" sz="3600" dirty="0">
                <a:latin typeface="+mj-lt"/>
              </a:rPr>
              <a:t>Participation</a:t>
            </a:r>
            <a:endParaRPr lang="sv-SE" sz="3600" dirty="0" smtClean="0">
              <a:latin typeface="+mj-lt"/>
              <a:cs typeface="Arial" pitchFamily="34" charset="0"/>
            </a:endParaRPr>
          </a:p>
        </p:txBody>
      </p:sp>
      <p:pic>
        <p:nvPicPr>
          <p:cNvPr id="1026" name="Picture 2" descr="C:\Users\arvli\Desktop\Handikappb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324" y="1388969"/>
            <a:ext cx="7704856" cy="359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383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presentation</a:t>
            </a:r>
            <a:endParaRPr lang="sv-SE" dirty="0"/>
          </a:p>
        </p:txBody>
      </p:sp>
      <p:sp>
        <p:nvSpPr>
          <p:cNvPr id="3" name="Platshållare för innehåll 2"/>
          <p:cNvSpPr>
            <a:spLocks noGrp="1"/>
          </p:cNvSpPr>
          <p:nvPr>
            <p:ph idx="1"/>
          </p:nvPr>
        </p:nvSpPr>
        <p:spPr/>
        <p:txBody>
          <a:bodyPr/>
          <a:lstStyle/>
          <a:p>
            <a:r>
              <a:rPr lang="sv-SE" sz="3600" dirty="0" smtClean="0"/>
              <a:t>The Agency for participation</a:t>
            </a:r>
          </a:p>
          <a:p>
            <a:r>
              <a:rPr lang="sv-SE" sz="3600" dirty="0" smtClean="0"/>
              <a:t>Swedish disability policy</a:t>
            </a:r>
          </a:p>
          <a:p>
            <a:r>
              <a:rPr lang="sv-SE" sz="3600" dirty="0" smtClean="0"/>
              <a:t>Agenda 2030</a:t>
            </a:r>
          </a:p>
          <a:p>
            <a:r>
              <a:rPr lang="sv-SE" sz="3600" dirty="0" err="1" smtClean="0"/>
              <a:t>Monitoring</a:t>
            </a:r>
            <a:r>
              <a:rPr lang="sv-SE" sz="3600" dirty="0" smtClean="0"/>
              <a:t> disability policy</a:t>
            </a:r>
          </a:p>
          <a:p>
            <a:r>
              <a:rPr lang="sv-SE" sz="3600" dirty="0" smtClean="0"/>
              <a:t>The webbpanel</a:t>
            </a:r>
          </a:p>
          <a:p>
            <a:endParaRPr lang="sv-SE" dirty="0"/>
          </a:p>
        </p:txBody>
      </p:sp>
    </p:spTree>
    <p:extLst>
      <p:ext uri="{BB962C8B-B14F-4D97-AF65-F5344CB8AC3E}">
        <p14:creationId xmlns:p14="http://schemas.microsoft.com/office/powerpoint/2010/main" val="3312008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err="1"/>
              <a:t>About</a:t>
            </a:r>
            <a:r>
              <a:rPr lang="sv-SE" dirty="0"/>
              <a:t> </a:t>
            </a:r>
            <a:r>
              <a:rPr lang="sv-SE" dirty="0" smtClean="0"/>
              <a:t>the Swedish Agency </a:t>
            </a:r>
            <a:r>
              <a:rPr lang="sv-SE" dirty="0"/>
              <a:t>for participation</a:t>
            </a:r>
          </a:p>
        </p:txBody>
      </p:sp>
      <p:sp>
        <p:nvSpPr>
          <p:cNvPr id="3" name="Platshållare för innehåll 2"/>
          <p:cNvSpPr>
            <a:spLocks noGrp="1"/>
          </p:cNvSpPr>
          <p:nvPr>
            <p:ph idx="1"/>
          </p:nvPr>
        </p:nvSpPr>
        <p:spPr>
          <a:xfrm>
            <a:off x="1043608" y="1484784"/>
            <a:ext cx="6912016" cy="4608511"/>
          </a:xfrm>
        </p:spPr>
        <p:txBody>
          <a:bodyPr>
            <a:normAutofit fontScale="55000" lnSpcReduction="20000"/>
          </a:bodyPr>
          <a:lstStyle/>
          <a:p>
            <a:pPr marL="0" indent="0">
              <a:buNone/>
            </a:pPr>
            <a:r>
              <a:rPr lang="en-US" sz="4800" dirty="0"/>
              <a:t>What do we </a:t>
            </a:r>
            <a:r>
              <a:rPr lang="en-US" sz="4800" dirty="0" smtClean="0"/>
              <a:t>do?</a:t>
            </a:r>
          </a:p>
          <a:p>
            <a:r>
              <a:rPr lang="en-US" sz="4800" dirty="0" smtClean="0"/>
              <a:t>We </a:t>
            </a:r>
            <a:r>
              <a:rPr lang="en-US" sz="4800" dirty="0"/>
              <a:t>work for everyone to be fully involved in the community regardless of ability to </a:t>
            </a:r>
            <a:r>
              <a:rPr lang="en-US" sz="4800" dirty="0" smtClean="0"/>
              <a:t>function </a:t>
            </a:r>
          </a:p>
          <a:p>
            <a:r>
              <a:rPr lang="en-US" sz="4800" dirty="0" smtClean="0"/>
              <a:t>We promote </a:t>
            </a:r>
            <a:r>
              <a:rPr lang="en-US" sz="4800" dirty="0"/>
              <a:t>and </a:t>
            </a:r>
            <a:r>
              <a:rPr lang="en-US" sz="4800" dirty="0" smtClean="0"/>
              <a:t>follow up </a:t>
            </a:r>
            <a:r>
              <a:rPr lang="en-US" sz="4800" dirty="0"/>
              <a:t>the implementation of the disability </a:t>
            </a:r>
            <a:r>
              <a:rPr lang="en-US" sz="4800" dirty="0" smtClean="0"/>
              <a:t>policy</a:t>
            </a:r>
          </a:p>
          <a:p>
            <a:r>
              <a:rPr lang="en-US" sz="4800" dirty="0" smtClean="0"/>
              <a:t>Evaluation </a:t>
            </a:r>
            <a:r>
              <a:rPr lang="en-US" sz="4800" dirty="0"/>
              <a:t>and monitoring. Analyzes. Development issues. </a:t>
            </a:r>
            <a:r>
              <a:rPr lang="en-US" sz="4800" dirty="0" smtClean="0"/>
              <a:t>Standardization</a:t>
            </a:r>
            <a:r>
              <a:rPr lang="en-US" sz="4800" dirty="0"/>
              <a:t>. Procurement. International expansion. </a:t>
            </a:r>
            <a:r>
              <a:rPr lang="en-US" sz="4800" dirty="0" smtClean="0"/>
              <a:t>Assistive </a:t>
            </a:r>
            <a:r>
              <a:rPr lang="en-US" sz="4800" dirty="0"/>
              <a:t>Technology. Research and innovation</a:t>
            </a:r>
            <a:r>
              <a:rPr lang="en-US" sz="4800" dirty="0" smtClean="0"/>
              <a:t>.</a:t>
            </a:r>
            <a:endParaRPr lang="sv-SE" dirty="0" smtClean="0"/>
          </a:p>
        </p:txBody>
      </p:sp>
      <p:pic>
        <p:nvPicPr>
          <p:cNvPr id="4" name="Bildobjekt 3"/>
          <p:cNvPicPr>
            <a:picLocks noChangeAspect="1"/>
          </p:cNvPicPr>
          <p:nvPr/>
        </p:nvPicPr>
        <p:blipFill>
          <a:blip r:embed="rId2"/>
          <a:stretch>
            <a:fillRect/>
          </a:stretch>
        </p:blipFill>
        <p:spPr>
          <a:xfrm>
            <a:off x="6732240" y="5085184"/>
            <a:ext cx="1804572" cy="1261981"/>
          </a:xfrm>
          <a:prstGeom prst="rect">
            <a:avLst/>
          </a:prstGeom>
        </p:spPr>
      </p:pic>
    </p:spTree>
    <p:extLst>
      <p:ext uri="{BB962C8B-B14F-4D97-AF65-F5344CB8AC3E}">
        <p14:creationId xmlns:p14="http://schemas.microsoft.com/office/powerpoint/2010/main" val="2712617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National </a:t>
            </a:r>
            <a:r>
              <a:rPr lang="sv-SE" dirty="0" err="1"/>
              <a:t>objectives</a:t>
            </a:r>
            <a:r>
              <a:rPr lang="sv-SE" dirty="0"/>
              <a:t> 2000</a:t>
            </a:r>
          </a:p>
        </p:txBody>
      </p:sp>
      <p:sp>
        <p:nvSpPr>
          <p:cNvPr id="3" name="Platshållare för innehåll 2"/>
          <p:cNvSpPr>
            <a:spLocks noGrp="1"/>
          </p:cNvSpPr>
          <p:nvPr>
            <p:ph idx="1"/>
          </p:nvPr>
        </p:nvSpPr>
        <p:spPr/>
        <p:txBody>
          <a:bodyPr/>
          <a:lstStyle/>
          <a:p>
            <a:r>
              <a:rPr lang="en-US" dirty="0"/>
              <a:t>Creating a society with diversity and equality as a </a:t>
            </a:r>
            <a:r>
              <a:rPr lang="en-US" dirty="0" smtClean="0"/>
              <a:t>basis</a:t>
            </a:r>
          </a:p>
          <a:p>
            <a:r>
              <a:rPr lang="en-US" dirty="0" smtClean="0"/>
              <a:t>Identify </a:t>
            </a:r>
            <a:r>
              <a:rPr lang="en-US" dirty="0"/>
              <a:t>and remove </a:t>
            </a:r>
            <a:r>
              <a:rPr lang="en-US" dirty="0" smtClean="0"/>
              <a:t>barriers</a:t>
            </a:r>
          </a:p>
          <a:p>
            <a:r>
              <a:rPr lang="en-US" dirty="0" smtClean="0"/>
              <a:t>Preventing </a:t>
            </a:r>
            <a:r>
              <a:rPr lang="en-US" dirty="0"/>
              <a:t>and combating </a:t>
            </a:r>
            <a:r>
              <a:rPr lang="en-US" dirty="0" smtClean="0"/>
              <a:t>discrimination</a:t>
            </a:r>
          </a:p>
          <a:p>
            <a:r>
              <a:rPr lang="en-US" dirty="0" smtClean="0"/>
              <a:t>Give </a:t>
            </a:r>
            <a:r>
              <a:rPr lang="en-US" dirty="0"/>
              <a:t>the conditions for independence and self-determination</a:t>
            </a:r>
            <a:endParaRPr lang="sv-S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594821"/>
            <a:ext cx="3851920"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931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Policy </a:t>
            </a:r>
            <a:r>
              <a:rPr lang="sv-SE" dirty="0"/>
              <a:t>areas</a:t>
            </a:r>
          </a:p>
        </p:txBody>
      </p:sp>
      <p:sp>
        <p:nvSpPr>
          <p:cNvPr id="3" name="Platshållare för innehåll 2"/>
          <p:cNvSpPr>
            <a:spLocks noGrp="1"/>
          </p:cNvSpPr>
          <p:nvPr>
            <p:ph sz="half" idx="1"/>
          </p:nvPr>
        </p:nvSpPr>
        <p:spPr>
          <a:xfrm>
            <a:off x="899592" y="1699200"/>
            <a:ext cx="3528392" cy="3960000"/>
          </a:xfrm>
        </p:spPr>
        <p:txBody>
          <a:bodyPr>
            <a:normAutofit fontScale="85000" lnSpcReduction="20000"/>
          </a:bodyPr>
          <a:lstStyle/>
          <a:p>
            <a:r>
              <a:rPr lang="en-US" sz="4600" dirty="0" smtClean="0"/>
              <a:t>Employment</a:t>
            </a:r>
            <a:endParaRPr lang="en-US" sz="4600" dirty="0"/>
          </a:p>
          <a:p>
            <a:r>
              <a:rPr lang="en-US" sz="4600" dirty="0" smtClean="0"/>
              <a:t>Education</a:t>
            </a:r>
            <a:endParaRPr lang="en-US" sz="4600" dirty="0"/>
          </a:p>
          <a:p>
            <a:r>
              <a:rPr lang="en-US" sz="4600" dirty="0" smtClean="0"/>
              <a:t>Social</a:t>
            </a:r>
            <a:endParaRPr lang="en-US" sz="4600" dirty="0"/>
          </a:p>
          <a:p>
            <a:r>
              <a:rPr lang="en-US" sz="4600" dirty="0" smtClean="0"/>
              <a:t>Health</a:t>
            </a:r>
            <a:endParaRPr lang="en-US" sz="4600" dirty="0"/>
          </a:p>
          <a:p>
            <a:r>
              <a:rPr lang="sv-SE" sz="4800" dirty="0" err="1"/>
              <a:t>P</a:t>
            </a:r>
            <a:r>
              <a:rPr lang="sv-SE" sz="4800" dirty="0" err="1" smtClean="0"/>
              <a:t>hysical</a:t>
            </a:r>
            <a:r>
              <a:rPr lang="sv-SE" sz="4800" dirty="0" smtClean="0"/>
              <a:t> </a:t>
            </a:r>
            <a:r>
              <a:rPr lang="sv-SE" sz="4800" dirty="0" err="1"/>
              <a:t>accessibility</a:t>
            </a:r>
            <a:endParaRPr lang="sv-SE" dirty="0"/>
          </a:p>
        </p:txBody>
      </p:sp>
      <p:sp>
        <p:nvSpPr>
          <p:cNvPr id="4" name="Platshållare för innehåll 3"/>
          <p:cNvSpPr>
            <a:spLocks noGrp="1"/>
          </p:cNvSpPr>
          <p:nvPr>
            <p:ph sz="half" idx="2"/>
          </p:nvPr>
        </p:nvSpPr>
        <p:spPr>
          <a:xfrm>
            <a:off x="4644008" y="1628800"/>
            <a:ext cx="4176464" cy="4464496"/>
          </a:xfrm>
        </p:spPr>
        <p:txBody>
          <a:bodyPr/>
          <a:lstStyle/>
          <a:p>
            <a:r>
              <a:rPr lang="en-US" sz="3900" dirty="0"/>
              <a:t>Transport</a:t>
            </a:r>
          </a:p>
          <a:p>
            <a:r>
              <a:rPr lang="en-US" sz="3900" dirty="0"/>
              <a:t>IT</a:t>
            </a:r>
          </a:p>
          <a:p>
            <a:r>
              <a:rPr lang="en-US" sz="3900" dirty="0"/>
              <a:t>Culture</a:t>
            </a:r>
            <a:r>
              <a:rPr lang="en-US" sz="3900" dirty="0"/>
              <a:t>, Media and </a:t>
            </a:r>
            <a:r>
              <a:rPr lang="en-US" sz="3900" dirty="0"/>
              <a:t>Sport</a:t>
            </a:r>
          </a:p>
          <a:p>
            <a:r>
              <a:rPr lang="en-US" sz="3900" dirty="0"/>
              <a:t>Legal system</a:t>
            </a:r>
          </a:p>
          <a:p>
            <a:r>
              <a:rPr lang="en-US" sz="3900" dirty="0"/>
              <a:t>Consumer </a:t>
            </a:r>
            <a:r>
              <a:rPr lang="en-US" sz="3900" dirty="0"/>
              <a:t>affairs</a:t>
            </a:r>
            <a:endParaRPr lang="sv-SE" sz="3900" dirty="0"/>
          </a:p>
        </p:txBody>
      </p:sp>
    </p:spTree>
    <p:extLst>
      <p:ext uri="{BB962C8B-B14F-4D97-AF65-F5344CB8AC3E}">
        <p14:creationId xmlns:p14="http://schemas.microsoft.com/office/powerpoint/2010/main" val="2316056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22 </a:t>
            </a:r>
            <a:r>
              <a:rPr lang="sv-SE" dirty="0" err="1"/>
              <a:t>strategic</a:t>
            </a:r>
            <a:r>
              <a:rPr lang="sv-SE" dirty="0"/>
              <a:t> </a:t>
            </a:r>
            <a:r>
              <a:rPr lang="sv-SE" dirty="0" err="1" smtClean="0"/>
              <a:t>agencies</a:t>
            </a:r>
            <a:r>
              <a:rPr lang="sv-SE" dirty="0" smtClean="0"/>
              <a:t> and 290 </a:t>
            </a:r>
            <a:r>
              <a:rPr lang="sv-SE" dirty="0" err="1" smtClean="0"/>
              <a:t>municipalities</a:t>
            </a:r>
            <a:r>
              <a:rPr lang="sv-SE" dirty="0" smtClean="0"/>
              <a:t> </a:t>
            </a:r>
            <a:endParaRPr lang="sv-SE" dirty="0"/>
          </a:p>
        </p:txBody>
      </p:sp>
      <p:sp>
        <p:nvSpPr>
          <p:cNvPr id="3" name="Platshållare för innehåll 2"/>
          <p:cNvSpPr>
            <a:spLocks noGrp="1"/>
          </p:cNvSpPr>
          <p:nvPr>
            <p:ph idx="1"/>
          </p:nvPr>
        </p:nvSpPr>
        <p:spPr/>
        <p:txBody>
          <a:bodyPr/>
          <a:lstStyle/>
          <a:p>
            <a:pPr>
              <a:lnSpc>
                <a:spcPct val="90000"/>
              </a:lnSpc>
              <a:defRPr/>
            </a:pPr>
            <a:endParaRPr lang="en-GB" dirty="0" smtClean="0"/>
          </a:p>
          <a:p>
            <a:pPr marL="0" indent="0">
              <a:buNone/>
            </a:pPr>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988840"/>
            <a:ext cx="5420127" cy="3528932"/>
          </a:xfrm>
          <a:prstGeom prst="rect">
            <a:avLst/>
          </a:prstGeom>
        </p:spPr>
      </p:pic>
    </p:spTree>
    <p:extLst>
      <p:ext uri="{BB962C8B-B14F-4D97-AF65-F5344CB8AC3E}">
        <p14:creationId xmlns:p14="http://schemas.microsoft.com/office/powerpoint/2010/main" val="928392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35896" y="44624"/>
            <a:ext cx="5256584" cy="1080120"/>
          </a:xfrm>
        </p:spPr>
        <p:txBody>
          <a:bodyPr/>
          <a:lstStyle/>
          <a:p>
            <a:r>
              <a:rPr lang="sv-SE" dirty="0" err="1"/>
              <a:t>What's</a:t>
            </a:r>
            <a:r>
              <a:rPr lang="sv-SE" dirty="0"/>
              <a:t> </a:t>
            </a:r>
            <a:r>
              <a:rPr lang="sv-SE" dirty="0" err="1"/>
              <a:t>up</a:t>
            </a:r>
            <a:r>
              <a:rPr lang="sv-SE" dirty="0"/>
              <a:t>? (2015)</a:t>
            </a:r>
          </a:p>
        </p:txBody>
      </p:sp>
      <p:sp>
        <p:nvSpPr>
          <p:cNvPr id="3" name="Platshållare för innehåll 2"/>
          <p:cNvSpPr>
            <a:spLocks noGrp="1"/>
          </p:cNvSpPr>
          <p:nvPr>
            <p:ph idx="1"/>
          </p:nvPr>
        </p:nvSpPr>
        <p:spPr>
          <a:xfrm>
            <a:off x="3347864" y="1844825"/>
            <a:ext cx="5616624" cy="4752527"/>
          </a:xfrm>
        </p:spPr>
        <p:txBody>
          <a:bodyPr>
            <a:normAutofit/>
          </a:bodyPr>
          <a:lstStyle/>
          <a:p>
            <a:r>
              <a:rPr lang="en-US" dirty="0" smtClean="0"/>
              <a:t>It goes in the right direction but it takes time</a:t>
            </a:r>
          </a:p>
          <a:p>
            <a:r>
              <a:rPr lang="en-US" dirty="0" smtClean="0"/>
              <a:t>Men and women receive different amounts of support</a:t>
            </a:r>
          </a:p>
          <a:p>
            <a:r>
              <a:rPr lang="en-US" dirty="0" smtClean="0"/>
              <a:t>It matters if the family helps</a:t>
            </a:r>
          </a:p>
          <a:p>
            <a:r>
              <a:rPr lang="en-US" dirty="0" smtClean="0"/>
              <a:t>The agencies are working for accessibility</a:t>
            </a:r>
            <a:endParaRPr lang="sv-SE" dirty="0" smtClean="0"/>
          </a:p>
        </p:txBody>
      </p:sp>
      <p:pic>
        <p:nvPicPr>
          <p:cNvPr id="4" name="Bildobjekt 3"/>
          <p:cNvPicPr>
            <a:picLocks noChangeAspect="1"/>
          </p:cNvPicPr>
          <p:nvPr/>
        </p:nvPicPr>
        <p:blipFill>
          <a:blip r:embed="rId3"/>
          <a:stretch>
            <a:fillRect/>
          </a:stretch>
        </p:blipFill>
        <p:spPr>
          <a:xfrm>
            <a:off x="35496" y="-6394"/>
            <a:ext cx="3023878" cy="6870787"/>
          </a:xfrm>
          <a:prstGeom prst="rect">
            <a:avLst/>
          </a:prstGeom>
        </p:spPr>
      </p:pic>
    </p:spTree>
    <p:extLst>
      <p:ext uri="{BB962C8B-B14F-4D97-AF65-F5344CB8AC3E}">
        <p14:creationId xmlns:p14="http://schemas.microsoft.com/office/powerpoint/2010/main" val="1141105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47864" y="44624"/>
            <a:ext cx="5688632" cy="1080120"/>
          </a:xfrm>
        </p:spPr>
        <p:txBody>
          <a:bodyPr/>
          <a:lstStyle/>
          <a:p>
            <a:pPr algn="ctr"/>
            <a:r>
              <a:rPr lang="sv-SE" dirty="0" err="1"/>
              <a:t>When</a:t>
            </a:r>
            <a:r>
              <a:rPr lang="sv-SE" dirty="0"/>
              <a:t> is the best?</a:t>
            </a:r>
          </a:p>
        </p:txBody>
      </p:sp>
      <p:sp>
        <p:nvSpPr>
          <p:cNvPr id="3" name="Platshållare för innehåll 2"/>
          <p:cNvSpPr>
            <a:spLocks noGrp="1"/>
          </p:cNvSpPr>
          <p:nvPr>
            <p:ph idx="1"/>
          </p:nvPr>
        </p:nvSpPr>
        <p:spPr>
          <a:xfrm>
            <a:off x="3347864" y="1340768"/>
            <a:ext cx="5472608" cy="5400600"/>
          </a:xfrm>
        </p:spPr>
        <p:txBody>
          <a:bodyPr>
            <a:normAutofit fontScale="55000" lnSpcReduction="20000"/>
          </a:bodyPr>
          <a:lstStyle/>
          <a:p>
            <a:pPr>
              <a:lnSpc>
                <a:spcPct val="170000"/>
              </a:lnSpc>
            </a:pPr>
            <a:r>
              <a:rPr lang="en-US" sz="4000" dirty="0"/>
              <a:t>The disability policy works when it is inclusive. Early universal thinking that people are different. For example:</a:t>
            </a:r>
          </a:p>
          <a:p>
            <a:pPr>
              <a:lnSpc>
                <a:spcPct val="170000"/>
              </a:lnSpc>
            </a:pPr>
            <a:r>
              <a:rPr lang="en-US" sz="4000" dirty="0"/>
              <a:t>When making a recruitment policy / procedure</a:t>
            </a:r>
          </a:p>
          <a:p>
            <a:pPr>
              <a:lnSpc>
                <a:spcPct val="170000"/>
              </a:lnSpc>
            </a:pPr>
            <a:r>
              <a:rPr lang="en-US" sz="4000" dirty="0"/>
              <a:t>When new trams will be procured</a:t>
            </a:r>
          </a:p>
          <a:p>
            <a:pPr>
              <a:lnSpc>
                <a:spcPct val="170000"/>
              </a:lnSpc>
            </a:pPr>
            <a:r>
              <a:rPr lang="en-US" sz="4000" dirty="0"/>
              <a:t>Designing education based on that pupils are </a:t>
            </a:r>
            <a:r>
              <a:rPr lang="en-US" sz="4000" dirty="0" smtClean="0"/>
              <a:t>different</a:t>
            </a:r>
            <a:endParaRPr lang="sv-SE" sz="1400" dirty="0"/>
          </a:p>
          <a:p>
            <a:pPr>
              <a:lnSpc>
                <a:spcPct val="170000"/>
              </a:lnSpc>
            </a:pPr>
            <a:endParaRPr lang="sv-SE" dirty="0" smtClean="0"/>
          </a:p>
        </p:txBody>
      </p:sp>
      <p:pic>
        <p:nvPicPr>
          <p:cNvPr id="4" name="Bildobjekt 3"/>
          <p:cNvPicPr>
            <a:picLocks noChangeAspect="1"/>
          </p:cNvPicPr>
          <p:nvPr/>
        </p:nvPicPr>
        <p:blipFill>
          <a:blip r:embed="rId3"/>
          <a:stretch>
            <a:fillRect/>
          </a:stretch>
        </p:blipFill>
        <p:spPr>
          <a:xfrm>
            <a:off x="-36512" y="0"/>
            <a:ext cx="3170195" cy="6858000"/>
          </a:xfrm>
          <a:prstGeom prst="rect">
            <a:avLst/>
          </a:prstGeom>
        </p:spPr>
      </p:pic>
    </p:spTree>
    <p:extLst>
      <p:ext uri="{BB962C8B-B14F-4D97-AF65-F5344CB8AC3E}">
        <p14:creationId xmlns:p14="http://schemas.microsoft.com/office/powerpoint/2010/main" val="2295002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err="1"/>
              <a:t>Assignments</a:t>
            </a:r>
            <a:r>
              <a:rPr lang="sv-SE" dirty="0"/>
              <a:t> to </a:t>
            </a:r>
            <a:r>
              <a:rPr lang="sv-SE" dirty="0" smtClean="0"/>
              <a:t>the </a:t>
            </a:r>
            <a:r>
              <a:rPr lang="sv-SE" dirty="0"/>
              <a:t>MFD</a:t>
            </a:r>
          </a:p>
        </p:txBody>
      </p:sp>
      <p:sp>
        <p:nvSpPr>
          <p:cNvPr id="3" name="Platshållare för innehåll 2"/>
          <p:cNvSpPr>
            <a:spLocks noGrp="1"/>
          </p:cNvSpPr>
          <p:nvPr>
            <p:ph idx="1"/>
          </p:nvPr>
        </p:nvSpPr>
        <p:spPr>
          <a:xfrm>
            <a:off x="395536" y="1412776"/>
            <a:ext cx="7704856" cy="4824536"/>
          </a:xfrm>
        </p:spPr>
        <p:txBody>
          <a:bodyPr>
            <a:normAutofit/>
          </a:bodyPr>
          <a:lstStyle/>
          <a:p>
            <a:r>
              <a:rPr lang="en-US" dirty="0" smtClean="0"/>
              <a:t>Suggest </a:t>
            </a:r>
            <a:r>
              <a:rPr lang="en-US" dirty="0"/>
              <a:t>a more efficient and systematic disability </a:t>
            </a:r>
            <a:r>
              <a:rPr lang="en-US" dirty="0" err="1" smtClean="0"/>
              <a:t>policiy</a:t>
            </a:r>
            <a:r>
              <a:rPr lang="en-US" dirty="0" smtClean="0"/>
              <a:t> </a:t>
            </a:r>
            <a:r>
              <a:rPr lang="en-US" dirty="0"/>
              <a:t>- both in the implementation and </a:t>
            </a:r>
            <a:r>
              <a:rPr lang="en-US" dirty="0" smtClean="0"/>
              <a:t>monitoring</a:t>
            </a:r>
          </a:p>
          <a:p>
            <a:r>
              <a:rPr lang="en-US" dirty="0"/>
              <a:t>Suggest </a:t>
            </a:r>
            <a:r>
              <a:rPr lang="en-US" dirty="0" smtClean="0"/>
              <a:t>the orientation of the disability policy </a:t>
            </a:r>
            <a:r>
              <a:rPr lang="en-US" dirty="0"/>
              <a:t>after </a:t>
            </a:r>
            <a:r>
              <a:rPr lang="en-US" dirty="0" smtClean="0"/>
              <a:t>2016 inline with the </a:t>
            </a:r>
            <a:r>
              <a:rPr lang="en-US" b="1" dirty="0" smtClean="0"/>
              <a:t>CRPD</a:t>
            </a:r>
            <a:r>
              <a:rPr lang="en-US" dirty="0" smtClean="0"/>
              <a:t> and </a:t>
            </a:r>
            <a:r>
              <a:rPr lang="en-US" b="1" dirty="0" smtClean="0"/>
              <a:t>Agenda 2030</a:t>
            </a:r>
          </a:p>
          <a:p>
            <a:r>
              <a:rPr lang="en-US" dirty="0"/>
              <a:t>Consult </a:t>
            </a:r>
            <a:r>
              <a:rPr lang="en-US" dirty="0" smtClean="0"/>
              <a:t>with the disability organizations and </a:t>
            </a:r>
            <a:r>
              <a:rPr lang="en-US" dirty="0"/>
              <a:t>collaborate with all stakeholders</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346" y="5191021"/>
            <a:ext cx="1803308" cy="1262315"/>
          </a:xfrm>
          <a:prstGeom prst="rect">
            <a:avLst/>
          </a:prstGeom>
        </p:spPr>
      </p:pic>
    </p:spTree>
    <p:extLst>
      <p:ext uri="{BB962C8B-B14F-4D97-AF65-F5344CB8AC3E}">
        <p14:creationId xmlns:p14="http://schemas.microsoft.com/office/powerpoint/2010/main" val="1220314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FD">
  <a:themeElements>
    <a:clrScheme name="Handisam grön">
      <a:dk1>
        <a:sysClr val="windowText" lastClr="000000"/>
      </a:dk1>
      <a:lt1>
        <a:sysClr val="window" lastClr="FFFFFF"/>
      </a:lt1>
      <a:dk2>
        <a:srgbClr val="000000"/>
      </a:dk2>
      <a:lt2>
        <a:srgbClr val="FFFFFF"/>
      </a:lt2>
      <a:accent1>
        <a:srgbClr val="57A432"/>
      </a:accent1>
      <a:accent2>
        <a:srgbClr val="0091CA"/>
      </a:accent2>
      <a:accent3>
        <a:srgbClr val="FBBC29"/>
      </a:accent3>
      <a:accent4>
        <a:srgbClr val="EB5379"/>
      </a:accent4>
      <a:accent5>
        <a:srgbClr val="8ED26C"/>
      </a:accent5>
      <a:accent6>
        <a:srgbClr val="5DD1FF"/>
      </a:accent6>
      <a:hlink>
        <a:srgbClr val="000000"/>
      </a:hlink>
      <a:folHlink>
        <a:srgbClr val="595959"/>
      </a:folHlink>
    </a:clrScheme>
    <a:fontScheme name="Handis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9425ef2e97b4c6bb7ef139aaee36407 xmlns="bcca4e62-1efb-4315-89e6-a0815f548ea0">
      <Terms xmlns="http://schemas.microsoft.com/office/infopath/2007/PartnerControls"/>
    </e9425ef2e97b4c6bb7ef139aaee36407>
    <l68cb9cbe114487baa26cb513d1d1792 xmlns="bcca4e62-1efb-4315-89e6-a0815f548ea0">
      <Terms xmlns="http://schemas.microsoft.com/office/infopath/2007/PartnerControls"/>
    </l68cb9cbe114487baa26cb513d1d1792>
    <TaxCatchAll xmlns="bcca4e62-1efb-4315-89e6-a0815f548ea0">
      <Value>6</Value>
    </TaxCatchAll>
    <Projekt xmlns="bcca4e62-1efb-4315-89e6-a0815f548ea0" xsi:nil="true"/>
    <k5f6fe4b8aa94112bdea017052a9bdfd xmlns="bcca4e62-1efb-4315-89e6-a0815f548ea0">
      <Terms xmlns="http://schemas.microsoft.com/office/infopath/2007/PartnerControls"/>
    </k5f6fe4b8aa94112bdea017052a9bdfd>
    <ja28794d7cbd4602a5ea25b7ca25472a xmlns="bcca4e62-1efb-4315-89e6-a0815f548ea0">
      <Terms xmlns="http://schemas.microsoft.com/office/infopath/2007/PartnerControls"/>
    </ja28794d7cbd4602a5ea25b7ca25472a>
    <h9f4320916454fa8ae513bea6cf981fe xmlns="bcca4e62-1efb-4315-89e6-a0815f548ea0">
      <Terms xmlns="http://schemas.microsoft.com/office/infopath/2007/PartnerControls">
        <TermInfo xmlns="http://schemas.microsoft.com/office/infopath/2007/PartnerControls">
          <TermName>2014</TermName>
          <TermId>72a1ff45-55f3-466f-9059-99b2c5699cf7</TermId>
        </TermInfo>
      </Terms>
    </h9f4320916454fa8ae513bea6cf981f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1CBF2BCFC714845B83EC2EF63A54817" ma:contentTypeVersion="12" ma:contentTypeDescription="Skapa ett nytt dokument." ma:contentTypeScope="" ma:versionID="7c77fa18e20a9a4ebb355f7458f669ba">
  <xsd:schema xmlns:xsd="http://www.w3.org/2001/XMLSchema" xmlns:xs="http://www.w3.org/2001/XMLSchema" xmlns:p="http://schemas.microsoft.com/office/2006/metadata/properties" xmlns:ns2="bcca4e62-1efb-4315-89e6-a0815f548ea0" targetNamespace="http://schemas.microsoft.com/office/2006/metadata/properties" ma:root="true" ma:fieldsID="ed16ab19118c07a595f80e0e6babf1ee" ns2:_="">
    <xsd:import namespace="bcca4e62-1efb-4315-89e6-a0815f548ea0"/>
    <xsd:element name="properties">
      <xsd:complexType>
        <xsd:sequence>
          <xsd:element name="documentManagement">
            <xsd:complexType>
              <xsd:all>
                <xsd:element ref="ns2:ja28794d7cbd4602a5ea25b7ca25472a" minOccurs="0"/>
                <xsd:element ref="ns2:TaxCatchAll" minOccurs="0"/>
                <xsd:element ref="ns2:Projekt" minOccurs="0"/>
                <xsd:element ref="ns2:h9f4320916454fa8ae513bea6cf981fe" minOccurs="0"/>
                <xsd:element ref="ns2:e9425ef2e97b4c6bb7ef139aaee36407" minOccurs="0"/>
                <xsd:element ref="ns2:k5f6fe4b8aa94112bdea017052a9bdfd" minOccurs="0"/>
                <xsd:element ref="ns2:l68cb9cbe114487baa26cb513d1d179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a4e62-1efb-4315-89e6-a0815f548ea0" elementFormDefault="qualified">
    <xsd:import namespace="http://schemas.microsoft.com/office/2006/documentManagement/types"/>
    <xsd:import namespace="http://schemas.microsoft.com/office/infopath/2007/PartnerControls"/>
    <xsd:element name="ja28794d7cbd4602a5ea25b7ca25472a" ma:index="9" nillable="true" ma:taxonomy="true" ma:internalName="ja28794d7cbd4602a5ea25b7ca25472a" ma:taxonomyFieldName="Sakomr_x00e5_de" ma:displayName="Sakområde" ma:default="" ma:fieldId="{3a28794d-7cbd-4602-a5ea-25b7ca25472a}" ma:taxonomyMulti="true" ma:sspId="17dbde5d-404e-4f40-bdb9-a23003b4de10" ma:termSetId="41b3fc42-e8f6-49bb-94cc-156fc6e7d3b2"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23c1887d-5a4c-4ccb-9032-21c628f0fc87}" ma:internalName="TaxCatchAll" ma:showField="CatchAllData" ma:web="bcca4e62-1efb-4315-89e6-a0815f548ea0">
      <xsd:complexType>
        <xsd:complexContent>
          <xsd:extension base="dms:MultiChoiceLookup">
            <xsd:sequence>
              <xsd:element name="Value" type="dms:Lookup" maxOccurs="unbounded" minOccurs="0" nillable="true"/>
            </xsd:sequence>
          </xsd:extension>
        </xsd:complexContent>
      </xsd:complexType>
    </xsd:element>
    <xsd:element name="Projekt" ma:index="11" nillable="true" ma:displayName="Projekt" ma:list="{975ae3b7-8c9c-46c2-86f6-403bffe4a7fe}" ma:internalName="Projekt" ma:showField="Projektnamn" ma:web="bcca4e62-1efb-4315-89e6-a0815f548ea0">
      <xsd:simpleType>
        <xsd:restriction base="dms:Lookup"/>
      </xsd:simpleType>
    </xsd:element>
    <xsd:element name="h9f4320916454fa8ae513bea6cf981fe" ma:index="13" ma:taxonomy="true" ma:internalName="h9f4320916454fa8ae513bea6cf981fe" ma:taxonomyFieldName="_x00c5_rtal" ma:displayName="Årtal" ma:default="" ma:fieldId="{19f43209-1645-4fa8-ae51-3bea6cf981fe}" ma:sspId="17dbde5d-404e-4f40-bdb9-a23003b4de10" ma:termSetId="7e4113d5-0433-405f-9c2a-d33fae9681f8" ma:anchorId="00000000-0000-0000-0000-000000000000" ma:open="true" ma:isKeyword="false">
      <xsd:complexType>
        <xsd:sequence>
          <xsd:element ref="pc:Terms" minOccurs="0" maxOccurs="1"/>
        </xsd:sequence>
      </xsd:complexType>
    </xsd:element>
    <xsd:element name="e9425ef2e97b4c6bb7ef139aaee36407" ma:index="15" nillable="true" ma:taxonomy="true" ma:internalName="e9425ef2e97b4c6bb7ef139aaee36407" ma:taxonomyFieldName="Evenemang" ma:displayName="Evenemang" ma:default="" ma:fieldId="{e9425ef2-e97b-4c6b-b7ef-139aaee36407}" ma:sspId="17dbde5d-404e-4f40-bdb9-a23003b4de10" ma:termSetId="2166e5d8-c842-480a-be2d-5aa8305fa6e5" ma:anchorId="00000000-0000-0000-0000-000000000000" ma:open="false" ma:isKeyword="false">
      <xsd:complexType>
        <xsd:sequence>
          <xsd:element ref="pc:Terms" minOccurs="0" maxOccurs="1"/>
        </xsd:sequence>
      </xsd:complexType>
    </xsd:element>
    <xsd:element name="k5f6fe4b8aa94112bdea017052a9bdfd" ma:index="17" nillable="true" ma:taxonomy="true" ma:internalName="k5f6fe4b8aa94112bdea017052a9bdfd" ma:taxonomyFieldName="Organisation" ma:displayName="Organisation" ma:default="" ma:fieldId="{45f6fe4b-8aa9-4112-bdea-017052a9bdfd}" ma:sspId="17dbde5d-404e-4f40-bdb9-a23003b4de10" ma:termSetId="1bf53d5c-6b29-4ecc-9770-5199a593bfbb" ma:anchorId="00000000-0000-0000-0000-000000000000" ma:open="false" ma:isKeyword="false">
      <xsd:complexType>
        <xsd:sequence>
          <xsd:element ref="pc:Terms" minOccurs="0" maxOccurs="1"/>
        </xsd:sequence>
      </xsd:complexType>
    </xsd:element>
    <xsd:element name="l68cb9cbe114487baa26cb513d1d1792" ma:index="19" nillable="true" ma:taxonomy="true" ma:internalName="l68cb9cbe114487baa26cb513d1d1792" ma:taxonomyFieldName="Externa_x0020_akt_x00f6_rer" ma:displayName="Externa aktörer" ma:default="" ma:fieldId="{568cb9cb-e114-487b-aa26-cb513d1d1792}" ma:sspId="17dbde5d-404e-4f40-bdb9-a23003b4de10" ma:termSetId="df517e22-2b27-42f5-87e2-e1a71872ef9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AEC1D5-32D6-4B6F-9B21-867EEEF18543}">
  <ds:schemaRefs>
    <ds:schemaRef ds:uri="http://schemas.microsoft.com/sharepoint/v3/contenttype/forms"/>
  </ds:schemaRefs>
</ds:datastoreItem>
</file>

<file path=customXml/itemProps2.xml><?xml version="1.0" encoding="utf-8"?>
<ds:datastoreItem xmlns:ds="http://schemas.openxmlformats.org/officeDocument/2006/customXml" ds:itemID="{68A3BC19-AF40-44D5-B614-CF6503E56400}">
  <ds:schemaRefs>
    <ds:schemaRef ds:uri="http://schemas.openxmlformats.org/package/2006/metadata/core-properties"/>
    <ds:schemaRef ds:uri="http://schemas.microsoft.com/office/2006/documentManagement/types"/>
    <ds:schemaRef ds:uri="bcca4e62-1efb-4315-89e6-a0815f548ea0"/>
    <ds:schemaRef ds:uri="http://schemas.microsoft.com/office/infopath/2007/PartnerControls"/>
    <ds:schemaRef ds:uri="http://purl.org/dc/terms/"/>
    <ds:schemaRef ds:uri="http://purl.org/dc/dcmityp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3D60DC2-5E4A-487A-A8C7-445BAF95E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a4e62-1efb-4315-89e6-a0815f548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MFD</Template>
  <TotalTime>3410</TotalTime>
  <Words>763</Words>
  <Application>Microsoft Office PowerPoint</Application>
  <PresentationFormat>Bildspel på skärmen (4:3)</PresentationFormat>
  <Paragraphs>118</Paragraphs>
  <Slides>19</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19</vt:i4>
      </vt:variant>
    </vt:vector>
  </HeadingPairs>
  <TitlesOfParts>
    <vt:vector size="22" baseType="lpstr">
      <vt:lpstr>Arial</vt:lpstr>
      <vt:lpstr>Calibri</vt:lpstr>
      <vt:lpstr>MFD</vt:lpstr>
      <vt:lpstr>Inputs for Sweden's implementation of the Agenda 2030 - national and international </vt:lpstr>
      <vt:lpstr>The presentation</vt:lpstr>
      <vt:lpstr>About the Swedish Agency for participation</vt:lpstr>
      <vt:lpstr>National objectives 2000</vt:lpstr>
      <vt:lpstr>Policy areas</vt:lpstr>
      <vt:lpstr>22 strategic agencies and 290 municipalities </vt:lpstr>
      <vt:lpstr>What's up? (2015)</vt:lpstr>
      <vt:lpstr>When is the best?</vt:lpstr>
      <vt:lpstr>Assignments to the MFD</vt:lpstr>
      <vt:lpstr>The Government's ambition for Agenda 2030</vt:lpstr>
      <vt:lpstr>Ministers responsibe for..</vt:lpstr>
      <vt:lpstr>Monitoring disability policy</vt:lpstr>
      <vt:lpstr>UNOHCHR model</vt:lpstr>
      <vt:lpstr>What happens with the results?</vt:lpstr>
      <vt:lpstr>A web panel with persons with disabilities about how they experience their daily lives.</vt:lpstr>
      <vt:lpstr>Participants of the panel</vt:lpstr>
      <vt:lpstr>Areas of the webbpanel </vt:lpstr>
      <vt:lpstr>So accessible as possible</vt:lpstr>
      <vt:lpstr>PowerPoint-presentation</vt:lpstr>
    </vt:vector>
  </TitlesOfParts>
  <Company>Handisam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Mann</dc:creator>
  <cp:lastModifiedBy>Arvid Lindén</cp:lastModifiedBy>
  <cp:revision>186</cp:revision>
  <dcterms:created xsi:type="dcterms:W3CDTF">2014-10-14T05:59:01Z</dcterms:created>
  <dcterms:modified xsi:type="dcterms:W3CDTF">2016-05-04T17:46:16Z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0x01010051CBF2BCFC714845B83EC2EF63A54817</vt:lpwstr>
  </property>
  <property fmtid="{D5CDD505-2E9C-101B-9397-08002B2CF9AE}" pid="3" name="Organisation">
    <vt:lpwstr/>
  </property>
  <property fmtid="{D5CDD505-2E9C-101B-9397-08002B2CF9AE}" pid="4" name="Externa_x0020_akt_x00f6_rer">
    <vt:lpwstr/>
  </property>
  <property fmtid="{D5CDD505-2E9C-101B-9397-08002B2CF9AE}" pid="5" name="_x00c5_rtal">
    <vt:lpwstr>6;#2014|72a1ff45-55f3-466f-9059-99b2c5699cf7</vt:lpwstr>
  </property>
  <property fmtid="{D5CDD505-2E9C-101B-9397-08002B2CF9AE}" pid="6" name="Sakomr_x00e5_de">
    <vt:lpwstr/>
  </property>
  <property fmtid="{D5CDD505-2E9C-101B-9397-08002B2CF9AE}" pid="7" name="Evenemang">
    <vt:lpwstr/>
  </property>
  <property fmtid="{D5CDD505-2E9C-101B-9397-08002B2CF9AE}" pid="8" name="Årtal">
    <vt:lpwstr>6;#2014|72a1ff45-55f3-466f-9059-99b2c5699cf7</vt:lpwstr>
  </property>
  <property fmtid="{D5CDD505-2E9C-101B-9397-08002B2CF9AE}" pid="9" name="Sakområde">
    <vt:lpwstr/>
  </property>
  <property fmtid="{D5CDD505-2E9C-101B-9397-08002B2CF9AE}" pid="10" name="Externa aktörer">
    <vt:lpwstr/>
  </property>
</Properties>
</file>