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1"/>
  </p:notesMasterIdLst>
  <p:sldIdLst>
    <p:sldId id="256" r:id="rId3"/>
    <p:sldId id="257" r:id="rId4"/>
    <p:sldId id="262" r:id="rId5"/>
    <p:sldId id="271" r:id="rId6"/>
    <p:sldId id="297" r:id="rId7"/>
    <p:sldId id="307" r:id="rId8"/>
    <p:sldId id="272" r:id="rId9"/>
    <p:sldId id="290" r:id="rId10"/>
    <p:sldId id="308" r:id="rId11"/>
    <p:sldId id="309" r:id="rId12"/>
    <p:sldId id="310" r:id="rId13"/>
    <p:sldId id="306" r:id="rId14"/>
    <p:sldId id="300" r:id="rId15"/>
    <p:sldId id="301" r:id="rId16"/>
    <p:sldId id="305" r:id="rId17"/>
    <p:sldId id="303" r:id="rId18"/>
    <p:sldId id="304" r:id="rId19"/>
    <p:sldId id="269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6" autoAdjust="0"/>
  </p:normalViewPr>
  <p:slideViewPr>
    <p:cSldViewPr snapToGrid="0" showGuides="1">
      <p:cViewPr varScale="1">
        <p:scale>
          <a:sx n="48" d="100"/>
          <a:sy n="48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904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very brief background why UNICEF in Uganda is trying to improve results through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69CB5A1-FB73-8945-84CC-9E7EB153EB8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5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69CB5A1-FB73-8945-84CC-9E7EB153EB8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 from the situation analysis</a:t>
            </a:r>
            <a:r>
              <a:rPr lang="en-US" baseline="0" dirty="0" smtClean="0"/>
              <a:t> for children with disabilities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latin typeface="+mj-lt"/>
                <a:ea typeface="+mj-ea"/>
                <a:cs typeface="+mj-cs"/>
                <a:sym typeface="Calibri"/>
              </a:rPr>
              <a:t>A series of disability-related polls between 2012-2014 initially for advocacy purposes, in 2014 to validate the </a:t>
            </a:r>
            <a:r>
              <a:rPr lang="en-US" sz="800" dirty="0" err="1" smtClean="0">
                <a:latin typeface="+mj-lt"/>
                <a:ea typeface="+mj-ea"/>
                <a:cs typeface="+mj-cs"/>
                <a:sym typeface="Calibri"/>
              </a:rPr>
              <a:t>CwD</a:t>
            </a:r>
            <a:r>
              <a:rPr lang="en-US" sz="800" dirty="0" smtClean="0">
                <a:latin typeface="+mj-lt"/>
                <a:ea typeface="+mj-ea"/>
                <a:cs typeface="+mj-cs"/>
                <a:sym typeface="Calibri"/>
              </a:rPr>
              <a:t> situation analysis findings. Perceived</a:t>
            </a:r>
            <a:r>
              <a:rPr lang="en-US" sz="800" baseline="0" dirty="0" smtClean="0">
                <a:latin typeface="+mj-lt"/>
                <a:ea typeface="+mj-ea"/>
                <a:cs typeface="+mj-cs"/>
                <a:sym typeface="Calibri"/>
              </a:rPr>
              <a:t> access to services, mainly to education is interestingly very high – quite a contrary to the real situation.  The follow-up polls indicated poverty and lack of resources are the biggest perceived barriers preventing access. This might be explained with the limited understanding of disability in Uganda</a:t>
            </a:r>
            <a:endParaRPr lang="en-US" sz="800" dirty="0" smtClean="0"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47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UNPRPD</a:t>
            </a:r>
            <a:r>
              <a:rPr lang="en-US" baseline="0" dirty="0" smtClean="0"/>
              <a:t> project -  </a:t>
            </a:r>
            <a:r>
              <a:rPr lang="en-US" sz="800" dirty="0" smtClean="0">
                <a:latin typeface="+mj-lt"/>
                <a:ea typeface="+mj-ea"/>
                <a:cs typeface="+mj-cs"/>
                <a:sym typeface="Calibri"/>
              </a:rPr>
              <a:t>Project on improved use of ICT for </a:t>
            </a:r>
            <a:r>
              <a:rPr lang="en-US" sz="800" dirty="0" err="1" smtClean="0">
                <a:latin typeface="+mj-lt"/>
                <a:ea typeface="+mj-ea"/>
                <a:cs typeface="+mj-cs"/>
                <a:sym typeface="Calibri"/>
              </a:rPr>
              <a:t>CwD</a:t>
            </a:r>
            <a:r>
              <a:rPr lang="en-US" sz="800" dirty="0" smtClean="0">
                <a:latin typeface="+mj-lt"/>
                <a:ea typeface="+mj-ea"/>
                <a:cs typeface="+mj-cs"/>
                <a:sym typeface="Calibri"/>
              </a:rPr>
              <a:t> within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37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latin typeface="+mj-lt"/>
                <a:ea typeface="+mj-ea"/>
                <a:cs typeface="+mj-cs"/>
                <a:sym typeface="Calibri"/>
              </a:rPr>
              <a:t>To establish what’s currently in use we  did an assessment in the focus districts but also utilized </a:t>
            </a:r>
            <a:r>
              <a:rPr lang="en-US" sz="800" dirty="0" err="1" smtClean="0">
                <a:latin typeface="+mj-lt"/>
                <a:ea typeface="+mj-ea"/>
                <a:cs typeface="+mj-cs"/>
                <a:sym typeface="Calibri"/>
              </a:rPr>
              <a:t>Ureport</a:t>
            </a:r>
            <a:r>
              <a:rPr lang="en-US" sz="800" dirty="0" smtClean="0">
                <a:latin typeface="+mj-lt"/>
                <a:ea typeface="+mj-ea"/>
                <a:cs typeface="+mj-cs"/>
                <a:sym typeface="Calibri"/>
              </a:rPr>
              <a:t> to assess</a:t>
            </a:r>
            <a:r>
              <a:rPr lang="en-US" sz="800" baseline="0" dirty="0" smtClean="0">
                <a:latin typeface="+mj-lt"/>
                <a:ea typeface="+mj-ea"/>
                <a:cs typeface="+mj-cs"/>
                <a:sym typeface="Calibri"/>
              </a:rPr>
              <a:t> the situation. Also </a:t>
            </a:r>
            <a:r>
              <a:rPr lang="en-US" sz="800" baseline="0" dirty="0" err="1" smtClean="0">
                <a:latin typeface="+mj-lt"/>
                <a:ea typeface="+mj-ea"/>
                <a:cs typeface="+mj-cs"/>
                <a:sym typeface="Calibri"/>
              </a:rPr>
              <a:t>Ureport</a:t>
            </a:r>
            <a:r>
              <a:rPr lang="en-US" sz="800" baseline="0" dirty="0" smtClean="0">
                <a:latin typeface="+mj-lt"/>
                <a:ea typeface="+mj-ea"/>
                <a:cs typeface="+mj-cs"/>
                <a:sym typeface="Calibri"/>
              </a:rPr>
              <a:t> findings confirmed 9as per the graph) – there is NO ICT anywhere commonly used and even basic assistive devises are rare</a:t>
            </a:r>
            <a:endParaRPr lang="en-US" sz="800" dirty="0" smtClean="0"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2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r>
              <a:rPr lang="en-US" dirty="0" smtClean="0"/>
              <a:t>Recent</a:t>
            </a:r>
            <a:r>
              <a:rPr lang="en-US" baseline="0" dirty="0" smtClean="0"/>
              <a:t> increase of mobile phones and access to mobile phone has been extremely fast. Currently mobile phone penetration is very high, nearly 100 % of Ugandans have access to mobile phone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3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UNICEF Uganda</a:t>
            </a:r>
            <a:r>
              <a:rPr lang="en-US" baseline="0" dirty="0" smtClean="0"/>
              <a:t> is not trying only to change how we collect data in Uganda, but also what is </a:t>
            </a:r>
            <a:r>
              <a:rPr lang="en-US" baseline="0" dirty="0" err="1" smtClean="0"/>
              <a:t>is</a:t>
            </a:r>
            <a:r>
              <a:rPr lang="en-US" baseline="0" dirty="0" smtClean="0"/>
              <a:t> been collected for and how it’s been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6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SLIDE: The background </a:t>
            </a:r>
            <a:r>
              <a:rPr lang="en-US" dirty="0" err="1" smtClean="0"/>
              <a:t>colour</a:t>
            </a:r>
            <a:r>
              <a:rPr lang="en-US" dirty="0" smtClean="0"/>
              <a:t> of this slide can be</a:t>
            </a:r>
            <a:r>
              <a:rPr lang="en-US" baseline="0" dirty="0" smtClean="0"/>
              <a:t> changed to Red, Green, Blue or Black.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8BAD495-4791-2C4A-BE16-3CC143646CA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502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Ureport</a:t>
            </a:r>
            <a:r>
              <a:rPr lang="en-US" dirty="0" smtClean="0"/>
              <a:t> work. Polling takes place</a:t>
            </a:r>
            <a:r>
              <a:rPr lang="en-US" baseline="0" dirty="0" smtClean="0"/>
              <a:t> weekly at national level and follow-up questions may go more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9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69CB5A1-FB73-8945-84CC-9E7EB153EB8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8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U-Report is a free SMS social monitoring tool for community participation, designed to address issues that people care about.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8BAD495-4791-2C4A-BE16-3CC143646CA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923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quick background on U-Report e in Uganda…</a:t>
            </a:r>
          </a:p>
          <a:p>
            <a:endParaRPr lang="en-US" dirty="0" smtClean="0"/>
          </a:p>
          <a:p>
            <a:r>
              <a:rPr lang="en-US" dirty="0" smtClean="0"/>
              <a:t>As you can see, we have almost 300,000 U-Reporters</a:t>
            </a:r>
            <a:r>
              <a:rPr lang="en-US" baseline="0" dirty="0" smtClean="0"/>
              <a:t> spread all across the country, and in all age ranges.  U-Reporters are currently 36% female, although we are undergoing efforts to try to make this gender balance more equal.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majority of these U-Reporters are active in 25 partner organizations – such as the Uganda Scouts, Marie Stopes International, the faith-based organizations, Uganda Civil Society Youth Coalition,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8BAD495-4791-2C4A-BE16-3CC143646CA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453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SMS, Twitter, exploring </a:t>
            </a:r>
            <a:r>
              <a:rPr lang="en-US" baseline="0" dirty="0" err="1" smtClean="0"/>
              <a:t>whatsapp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messenger,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69CB5A1-FB73-8945-84CC-9E7EB153EB8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579967" y="407987"/>
            <a:ext cx="7772401" cy="506413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579439" y="2290234"/>
            <a:ext cx="7954961" cy="343746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</p:txBody>
      </p:sp>
      <p:sp>
        <p:nvSpPr>
          <p:cNvPr id="122" name="Shape 122"/>
          <p:cNvSpPr/>
          <p:nvPr/>
        </p:nvSpPr>
        <p:spPr>
          <a:xfrm>
            <a:off x="680770" y="1042987"/>
            <a:ext cx="8463231" cy="1590"/>
          </a:xfrm>
          <a:prstGeom prst="line">
            <a:avLst/>
          </a:prstGeom>
          <a:ln w="50800">
            <a:solidFill>
              <a:srgbClr val="0099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3"/>
          </p:nvPr>
        </p:nvSpPr>
        <p:spPr>
          <a:xfrm>
            <a:off x="579438" y="1574799"/>
            <a:ext cx="7954961" cy="77893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381215" y="361484"/>
            <a:ext cx="8411355" cy="6162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012" y="495300"/>
            <a:ext cx="8039102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13779" y="586197"/>
            <a:ext cx="8229601" cy="959724"/>
          </a:xfrm>
          <a:prstGeom prst="rect">
            <a:avLst/>
          </a:prstGeom>
        </p:spPr>
        <p:txBody>
          <a:bodyPr/>
          <a:lstStyle>
            <a:lvl1pPr algn="l">
              <a:defRPr sz="3800" spc="5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760281" y="2616188"/>
            <a:ext cx="2474947" cy="36800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575B5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00075" indent="-142875">
              <a:spcBef>
                <a:spcPts val="300"/>
              </a:spcBef>
              <a:buFontTx/>
              <a:defRPr sz="1400">
                <a:solidFill>
                  <a:srgbClr val="575B5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47750" indent="-133350">
              <a:spcBef>
                <a:spcPts val="300"/>
              </a:spcBef>
              <a:buFontTx/>
              <a:defRPr sz="1400">
                <a:solidFill>
                  <a:srgbClr val="575B5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531619" indent="-160019">
              <a:spcBef>
                <a:spcPts val="300"/>
              </a:spcBef>
              <a:buFontTx/>
              <a:defRPr sz="1400">
                <a:solidFill>
                  <a:srgbClr val="575B5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988820" indent="-160020">
              <a:spcBef>
                <a:spcPts val="300"/>
              </a:spcBef>
              <a:buFontTx/>
              <a:defRPr sz="1400">
                <a:solidFill>
                  <a:srgbClr val="575B5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62945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24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DA0A7-E96A-B34A-9F40-5299E03330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hangingPunct="1"/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1663700"/>
            <a:ext cx="7954961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780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4F86F5C-2133-E345-8728-0DD0DC6A5BA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AB5F4F1-B699-CC40-B55D-57F9F861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8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.jpeg" descr="Cover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4" y="0"/>
            <a:ext cx="906753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ctrTitle"/>
          </p:nvPr>
        </p:nvSpPr>
        <p:spPr>
          <a:xfrm>
            <a:off x="864187" y="2616793"/>
            <a:ext cx="4953003" cy="1470027"/>
          </a:xfrm>
          <a:prstGeom prst="rect">
            <a:avLst/>
          </a:prstGeom>
        </p:spPr>
        <p:txBody>
          <a:bodyPr/>
          <a:lstStyle>
            <a:lvl1pPr>
              <a:defRPr sz="4900" b="1"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U</a:t>
            </a:r>
            <a:r>
              <a:rPr lang="en-US" dirty="0" smtClean="0"/>
              <a:t>-Report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47" name="Shape 147"/>
          <p:cNvSpPr>
            <a:spLocks noGrp="1"/>
          </p:cNvSpPr>
          <p:nvPr>
            <p:ph type="subTitle" sz="quarter" idx="1"/>
          </p:nvPr>
        </p:nvSpPr>
        <p:spPr>
          <a:xfrm>
            <a:off x="1386987" y="4335979"/>
            <a:ext cx="6400803" cy="17526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Improving Programme Results through 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7251"/>
            <a:ext cx="9144000" cy="93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8473" r="917" b="43468"/>
          <a:stretch/>
        </p:blipFill>
        <p:spPr>
          <a:xfrm>
            <a:off x="573548" y="1905000"/>
            <a:ext cx="79969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7251"/>
            <a:ext cx="9144000" cy="93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 b="1638"/>
          <a:stretch/>
        </p:blipFill>
        <p:spPr>
          <a:xfrm>
            <a:off x="1365139" y="1216742"/>
            <a:ext cx="6413722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9438" y="371474"/>
            <a:ext cx="8135937" cy="775175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Situation of children </a:t>
            </a:r>
            <a:r>
              <a:rPr lang="en-US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with disabilities in Uganda</a:t>
            </a: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/>
            </a:r>
            <a:br>
              <a:rPr lang="en-US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9439" y="1362094"/>
            <a:ext cx="7772929" cy="3794106"/>
          </a:xfrm>
        </p:spPr>
        <p:txBody>
          <a:bodyPr/>
          <a:lstStyle/>
          <a:p>
            <a:r>
              <a:rPr lang="en-US" dirty="0">
                <a:latin typeface="+mn-lt"/>
              </a:rPr>
              <a:t>Uganda ratified the Convention on the Rights of persons with Disabilities (CRPD) in 2008.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child disability prevalence is approximately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13%</a:t>
            </a:r>
            <a:r>
              <a:rPr lang="en-US" dirty="0">
                <a:latin typeface="+mn-lt"/>
              </a:rPr>
              <a:t>, or about 2.5 million children live with some form of disability in Uganda.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About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9%</a:t>
            </a:r>
            <a:r>
              <a:rPr lang="en-US" dirty="0">
                <a:latin typeface="+mn-lt"/>
              </a:rPr>
              <a:t> of </a:t>
            </a:r>
            <a:r>
              <a:rPr lang="en-US" dirty="0" smtClean="0">
                <a:latin typeface="+mn-lt"/>
              </a:rPr>
              <a:t>with disabilities </a:t>
            </a:r>
            <a:r>
              <a:rPr lang="en-US" dirty="0">
                <a:latin typeface="+mn-lt"/>
              </a:rPr>
              <a:t>of school going age </a:t>
            </a:r>
            <a:r>
              <a:rPr lang="en-US" dirty="0" smtClean="0">
                <a:latin typeface="+mn-lt"/>
              </a:rPr>
              <a:t>attend </a:t>
            </a:r>
            <a:r>
              <a:rPr lang="en-US" dirty="0">
                <a:latin typeface="+mn-lt"/>
              </a:rPr>
              <a:t>primary school and only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6%</a:t>
            </a:r>
            <a:r>
              <a:rPr lang="en-US" dirty="0">
                <a:latin typeface="+mn-lt"/>
              </a:rPr>
              <a:t> of them continue studying in secondary school.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UReport</a:t>
            </a:r>
            <a:r>
              <a:rPr lang="en-US" dirty="0" smtClean="0"/>
              <a:t> and disability specific question</a:t>
            </a:r>
            <a:br>
              <a:rPr lang="en-US" dirty="0" smtClean="0"/>
            </a:br>
            <a:endParaRPr lang="en-US" dirty="0">
              <a:solidFill>
                <a:srgbClr val="333333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9439" y="1663700"/>
            <a:ext cx="7772929" cy="3492500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ogo_Global_Mas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238912"/>
            <a:ext cx="1837267" cy="744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22" y="1556353"/>
            <a:ext cx="9403110" cy="43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UReport</a:t>
            </a:r>
            <a:r>
              <a:rPr lang="en-US" dirty="0" smtClean="0"/>
              <a:t> for </a:t>
            </a:r>
            <a:r>
              <a:rPr lang="en-US" dirty="0" err="1" smtClean="0"/>
              <a:t>CwD</a:t>
            </a:r>
            <a:r>
              <a:rPr lang="en-US" dirty="0" smtClean="0"/>
              <a:t> programming	</a:t>
            </a:r>
            <a:endParaRPr lang="en-US" dirty="0">
              <a:solidFill>
                <a:srgbClr val="333333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9439" y="1663699"/>
            <a:ext cx="7772929" cy="53371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2016-2020 Country </a:t>
            </a:r>
            <a:r>
              <a:rPr lang="en-US" dirty="0" err="1" smtClean="0">
                <a:latin typeface="+mn-lt"/>
              </a:rPr>
              <a:t>Programme</a:t>
            </a:r>
            <a:r>
              <a:rPr lang="en-US" dirty="0" smtClean="0">
                <a:latin typeface="+mn-lt"/>
              </a:rPr>
              <a:t> has stronger focus on equity – disability featuring strongly in education </a:t>
            </a:r>
            <a:r>
              <a:rPr lang="en-US" dirty="0" err="1" smtClean="0">
                <a:latin typeface="+mn-lt"/>
              </a:rPr>
              <a:t>programme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 poll to compare perceived access – even higher % considered the access to be adequate nationally. </a:t>
            </a:r>
            <a:r>
              <a:rPr lang="en-US" dirty="0" err="1" smtClean="0">
                <a:latin typeface="+mn-lt"/>
              </a:rPr>
              <a:t>UReport</a:t>
            </a:r>
            <a:r>
              <a:rPr lang="en-US" dirty="0" smtClean="0">
                <a:latin typeface="+mn-lt"/>
              </a:rPr>
              <a:t> can help us to assess why</a:t>
            </a:r>
          </a:p>
          <a:p>
            <a:r>
              <a:rPr lang="en-US" dirty="0" smtClean="0">
                <a:latin typeface="+mn-lt"/>
              </a:rPr>
              <a:t>30 focus </a:t>
            </a:r>
            <a:r>
              <a:rPr lang="en-US" dirty="0">
                <a:latin typeface="+mn-lt"/>
              </a:rPr>
              <a:t>districts – </a:t>
            </a:r>
            <a:r>
              <a:rPr lang="en-US" dirty="0" err="1">
                <a:latin typeface="+mn-lt"/>
              </a:rPr>
              <a:t>UReport</a:t>
            </a:r>
            <a:r>
              <a:rPr lang="en-US" dirty="0">
                <a:latin typeface="+mn-lt"/>
              </a:rPr>
              <a:t> data </a:t>
            </a:r>
            <a:r>
              <a:rPr lang="en-US" dirty="0" smtClean="0">
                <a:latin typeface="+mn-lt"/>
              </a:rPr>
              <a:t>will be used (April-Dec 2016) </a:t>
            </a:r>
            <a:r>
              <a:rPr lang="en-US" dirty="0">
                <a:latin typeface="+mn-lt"/>
              </a:rPr>
              <a:t>to analyze key bottlenecks in  focus </a:t>
            </a:r>
            <a:r>
              <a:rPr lang="en-US" dirty="0" smtClean="0">
                <a:latin typeface="+mn-lt"/>
              </a:rPr>
              <a:t>districts for better programming: </a:t>
            </a:r>
            <a:r>
              <a:rPr lang="en-US" dirty="0">
                <a:latin typeface="+mn-lt"/>
              </a:rPr>
              <a:t>attitudes, access, human capacity? </a:t>
            </a:r>
          </a:p>
          <a:p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Logo_Global_Mas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238912"/>
            <a:ext cx="1837267" cy="7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113" y="-1146629"/>
            <a:ext cx="11771084" cy="96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Ureport</a:t>
            </a:r>
            <a:r>
              <a:rPr lang="en-US" dirty="0" smtClean="0"/>
              <a:t> within UNPRPD project	</a:t>
            </a:r>
            <a:endParaRPr lang="en-US" dirty="0">
              <a:solidFill>
                <a:srgbClr val="333333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9439" y="1152412"/>
            <a:ext cx="7772929" cy="400378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Logo_Global_Mas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238912"/>
            <a:ext cx="1837267" cy="744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1158011"/>
            <a:ext cx="8766628" cy="5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Potential uses of </a:t>
            </a:r>
            <a:r>
              <a:rPr lang="en-US" dirty="0" err="1" smtClean="0">
                <a:latin typeface="+mn-lt"/>
              </a:rPr>
              <a:t>UReport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9439" y="1663700"/>
            <a:ext cx="7772929" cy="3492500"/>
          </a:xfrm>
        </p:spPr>
        <p:txBody>
          <a:bodyPr/>
          <a:lstStyle/>
          <a:p>
            <a:pPr marL="0" indent="0" defTabSz="914400">
              <a:buNone/>
            </a:pPr>
            <a:r>
              <a:rPr lang="en-US" sz="2400" i="1" dirty="0" smtClean="0">
                <a:solidFill>
                  <a:prstClr val="black"/>
                </a:solidFill>
                <a:latin typeface="+mn-lt"/>
              </a:rPr>
              <a:t>Key </a:t>
            </a:r>
            <a:r>
              <a:rPr lang="en-US" sz="2400" i="1" dirty="0">
                <a:solidFill>
                  <a:prstClr val="black"/>
                </a:solidFill>
                <a:latin typeface="+mn-lt"/>
              </a:rPr>
              <a:t>medium- and long-term opportunities for UNICEF in Uganda: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Citizen engagement to influence implementation of SDGs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Implementation of CRC OP3 allowing children and caregivers to report on individual violations of child rights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Civil Society Organizations using U-Report data for child rights advocacy at sub-national level  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 descr="Logo_Global_Mas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238912"/>
            <a:ext cx="1837267" cy="7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29"/>
            <a:ext cx="9144000" cy="611384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0" y="-238271"/>
            <a:ext cx="9144000" cy="1827142"/>
          </a:xfrm>
          <a:prstGeom prst="rect">
            <a:avLst/>
          </a:prstGeom>
          <a:solidFill>
            <a:srgbClr val="0099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99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234" name="Group 234"/>
          <p:cNvGrpSpPr/>
          <p:nvPr/>
        </p:nvGrpSpPr>
        <p:grpSpPr>
          <a:xfrm>
            <a:off x="533397" y="6296557"/>
            <a:ext cx="8051806" cy="477321"/>
            <a:chOff x="-1" y="0"/>
            <a:chExt cx="8051804" cy="477320"/>
          </a:xfrm>
        </p:grpSpPr>
        <p:pic>
          <p:nvPicPr>
            <p:cNvPr id="232" name="image15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7826" y="23059"/>
              <a:ext cx="1763978" cy="422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16.png" descr="Unite2line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-1"/>
              <a:ext cx="931596" cy="4773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5" name="Shape 235"/>
          <p:cNvSpPr/>
          <p:nvPr/>
        </p:nvSpPr>
        <p:spPr>
          <a:xfrm>
            <a:off x="533400" y="464587"/>
            <a:ext cx="8051800" cy="74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4800"/>
              </a:lnSpc>
              <a:spcBef>
                <a:spcPts val="3600"/>
              </a:spcBef>
              <a:defRPr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Thank</a:t>
            </a:r>
            <a:r>
              <a:rPr lang="en-US" dirty="0" smtClean="0"/>
              <a:t> you</a:t>
            </a:r>
            <a:r>
              <a:rPr dirty="0" smtClean="0"/>
              <a:t>!</a:t>
            </a:r>
            <a:endParaRPr dirty="0"/>
          </a:p>
        </p:txBody>
      </p:sp>
      <p:sp>
        <p:nvSpPr>
          <p:cNvPr id="236" name="Shape 236"/>
          <p:cNvSpPr/>
          <p:nvPr/>
        </p:nvSpPr>
        <p:spPr>
          <a:xfrm>
            <a:off x="0" y="6246812"/>
            <a:ext cx="9144002" cy="159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0" y="1588872"/>
            <a:ext cx="9144002" cy="159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413779" y="586197"/>
            <a:ext cx="8229601" cy="959725"/>
          </a:xfrm>
          <a:prstGeom prst="rect">
            <a:avLst/>
          </a:prstGeom>
        </p:spPr>
        <p:txBody>
          <a:bodyPr/>
          <a:lstStyle>
            <a:lvl1pPr>
              <a:defRPr sz="3200" spc="0"/>
            </a:lvl1pPr>
          </a:lstStyle>
          <a:p>
            <a:r>
              <a:t>Infrastructure</a:t>
            </a:r>
          </a:p>
        </p:txBody>
      </p:sp>
      <p:pic>
        <p:nvPicPr>
          <p:cNvPr id="150" name="image2.png" descr="C:\Users\Merrick\Desktop\cell-phone-growth-whiteUSAI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1601" y="2518673"/>
            <a:ext cx="5715002" cy="381000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4704905" y="6179294"/>
            <a:ext cx="3896826" cy="551123"/>
          </a:xfrm>
          <a:prstGeom prst="rect">
            <a:avLst/>
          </a:prstGeom>
        </p:spPr>
        <p:txBody>
          <a:bodyPr/>
          <a:lstStyle/>
          <a:p>
            <a:pPr>
              <a:defRPr sz="800" i="1">
                <a:solidFill>
                  <a:srgbClr val="000000"/>
                </a:solidFill>
              </a:defRPr>
            </a:pPr>
            <a:endParaRPr/>
          </a:p>
          <a:p>
            <a:pPr>
              <a:spcBef>
                <a:spcPts val="100"/>
              </a:spcBef>
              <a:defRPr sz="800" i="1">
                <a:solidFill>
                  <a:srgbClr val="000000"/>
                </a:solidFill>
              </a:defRPr>
            </a:pPr>
            <a:r>
              <a:t>African Cell Phone Owners  Growth-  ITU,  World Bank  eTransform Report 2011</a:t>
            </a:r>
          </a:p>
        </p:txBody>
      </p:sp>
      <p:sp>
        <p:nvSpPr>
          <p:cNvPr id="152" name="Shape 152"/>
          <p:cNvSpPr/>
          <p:nvPr/>
        </p:nvSpPr>
        <p:spPr>
          <a:xfrm>
            <a:off x="432862" y="1712847"/>
            <a:ext cx="788382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sz="2000" dirty="0"/>
              <a:t>The adoption of mobile phones has occurred at perhaps the fastest rate and to the deepest level of any consumer‐level technology in history</a:t>
            </a:r>
          </a:p>
        </p:txBody>
      </p:sp>
      <p:sp>
        <p:nvSpPr>
          <p:cNvPr id="153" name="Shape 153"/>
          <p:cNvSpPr/>
          <p:nvPr/>
        </p:nvSpPr>
        <p:spPr>
          <a:xfrm>
            <a:off x="684219" y="3459479"/>
            <a:ext cx="2406190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sz="1800" dirty="0"/>
              <a:t>More mobile phone subscriptions than people on the planet – ITU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556055" y="533400"/>
            <a:ext cx="8229601" cy="1143000"/>
          </a:xfrm>
          <a:prstGeom prst="rect">
            <a:avLst/>
          </a:prstGeom>
        </p:spPr>
        <p:txBody>
          <a:bodyPr/>
          <a:lstStyle/>
          <a:p>
            <a:pPr defTabSz="393191">
              <a:defRPr sz="3300"/>
            </a:pPr>
            <a:r>
              <a:t>Turning Management Information Systems into </a:t>
            </a:r>
            <a:br/>
            <a:r>
              <a:t>Information FOR Management</a:t>
            </a:r>
          </a:p>
        </p:txBody>
      </p:sp>
      <p:sp>
        <p:nvSpPr>
          <p:cNvPr id="177" name="Shape 177"/>
          <p:cNvSpPr/>
          <p:nvPr/>
        </p:nvSpPr>
        <p:spPr>
          <a:xfrm>
            <a:off x="7162800" y="3408045"/>
            <a:ext cx="1821294" cy="145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1333500">
              <a:lnSpc>
                <a:spcPct val="90000"/>
              </a:lnSpc>
              <a:spcBef>
                <a:spcPts val="700"/>
              </a:spcBef>
              <a:defRPr sz="2200"/>
            </a:pPr>
            <a:endParaRPr/>
          </a:p>
          <a:p>
            <a:pPr algn="ctr" defTabSz="1333500">
              <a:lnSpc>
                <a:spcPct val="90000"/>
              </a:lnSpc>
              <a:spcBef>
                <a:spcPts val="900"/>
              </a:spcBef>
              <a:defRPr sz="2200"/>
            </a:pPr>
            <a:r>
              <a:t>Real – time citizen reporting</a:t>
            </a:r>
          </a:p>
        </p:txBody>
      </p:sp>
      <p:sp>
        <p:nvSpPr>
          <p:cNvPr id="178" name="Shape 178"/>
          <p:cNvSpPr/>
          <p:nvPr/>
        </p:nvSpPr>
        <p:spPr>
          <a:xfrm>
            <a:off x="228599" y="3408045"/>
            <a:ext cx="2278497" cy="145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1333500">
              <a:lnSpc>
                <a:spcPct val="90000"/>
              </a:lnSpc>
              <a:spcBef>
                <a:spcPts val="700"/>
              </a:spcBef>
              <a:defRPr sz="2200"/>
            </a:pPr>
            <a:endParaRPr/>
          </a:p>
          <a:p>
            <a:pPr algn="ctr" defTabSz="1333500">
              <a:lnSpc>
                <a:spcPct val="90000"/>
              </a:lnSpc>
              <a:spcBef>
                <a:spcPts val="900"/>
              </a:spcBef>
              <a:defRPr sz="2200"/>
            </a:pPr>
            <a:r>
              <a:t>Government service monitoring in real – time </a:t>
            </a:r>
          </a:p>
        </p:txBody>
      </p:sp>
      <p:sp>
        <p:nvSpPr>
          <p:cNvPr id="179" name="Shape 179"/>
          <p:cNvSpPr/>
          <p:nvPr/>
        </p:nvSpPr>
        <p:spPr>
          <a:xfrm>
            <a:off x="3581400" y="3615690"/>
            <a:ext cx="2286000" cy="165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1333500">
              <a:lnSpc>
                <a:spcPct val="90000"/>
              </a:lnSpc>
              <a:spcBef>
                <a:spcPts val="900"/>
              </a:spcBef>
              <a:defRPr sz="2200"/>
            </a:lvl1pPr>
          </a:lstStyle>
          <a:p>
            <a:r>
              <a:t>Improved Service Delivery via Decentralized Monitoring &amp; Planning</a:t>
            </a:r>
          </a:p>
        </p:txBody>
      </p:sp>
      <p:sp>
        <p:nvSpPr>
          <p:cNvPr id="180" name="Shape 180"/>
          <p:cNvSpPr/>
          <p:nvPr/>
        </p:nvSpPr>
        <p:spPr>
          <a:xfrm>
            <a:off x="2514600" y="4213859"/>
            <a:ext cx="1066802" cy="484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307" y="5400"/>
                </a:lnTo>
                <a:lnTo>
                  <a:pt x="307" y="16200"/>
                </a:lnTo>
                <a:lnTo>
                  <a:pt x="0" y="16200"/>
                </a:lnTo>
                <a:close/>
                <a:moveTo>
                  <a:pt x="613" y="5400"/>
                </a:moveTo>
                <a:lnTo>
                  <a:pt x="1227" y="5400"/>
                </a:lnTo>
                <a:lnTo>
                  <a:pt x="1227" y="16200"/>
                </a:lnTo>
                <a:lnTo>
                  <a:pt x="613" y="16200"/>
                </a:lnTo>
                <a:close/>
                <a:moveTo>
                  <a:pt x="1533" y="5400"/>
                </a:moveTo>
                <a:lnTo>
                  <a:pt x="16694" y="5400"/>
                </a:lnTo>
                <a:lnTo>
                  <a:pt x="16694" y="0"/>
                </a:lnTo>
                <a:lnTo>
                  <a:pt x="21600" y="10800"/>
                </a:lnTo>
                <a:lnTo>
                  <a:pt x="16694" y="21600"/>
                </a:lnTo>
                <a:lnTo>
                  <a:pt x="16694" y="16200"/>
                </a:lnTo>
                <a:lnTo>
                  <a:pt x="1533" y="162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10800000">
            <a:off x="6019798" y="4213859"/>
            <a:ext cx="1066802" cy="484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307" y="5400"/>
                </a:lnTo>
                <a:lnTo>
                  <a:pt x="307" y="16200"/>
                </a:lnTo>
                <a:lnTo>
                  <a:pt x="0" y="16200"/>
                </a:lnTo>
                <a:close/>
                <a:moveTo>
                  <a:pt x="613" y="5400"/>
                </a:moveTo>
                <a:lnTo>
                  <a:pt x="1227" y="5400"/>
                </a:lnTo>
                <a:lnTo>
                  <a:pt x="1227" y="16200"/>
                </a:lnTo>
                <a:lnTo>
                  <a:pt x="613" y="16200"/>
                </a:lnTo>
                <a:close/>
                <a:moveTo>
                  <a:pt x="1533" y="5400"/>
                </a:moveTo>
                <a:lnTo>
                  <a:pt x="16694" y="5400"/>
                </a:lnTo>
                <a:lnTo>
                  <a:pt x="16694" y="0"/>
                </a:lnTo>
                <a:lnTo>
                  <a:pt x="21600" y="10800"/>
                </a:lnTo>
                <a:lnTo>
                  <a:pt x="16694" y="21600"/>
                </a:lnTo>
                <a:lnTo>
                  <a:pt x="16694" y="16200"/>
                </a:lnTo>
                <a:lnTo>
                  <a:pt x="1533" y="162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5" name="Group 185"/>
          <p:cNvGrpSpPr/>
          <p:nvPr/>
        </p:nvGrpSpPr>
        <p:grpSpPr>
          <a:xfrm>
            <a:off x="1219198" y="2537460"/>
            <a:ext cx="6828918" cy="807723"/>
            <a:chOff x="0" y="0"/>
            <a:chExt cx="6828916" cy="807721"/>
          </a:xfrm>
        </p:grpSpPr>
        <p:sp>
          <p:nvSpPr>
            <p:cNvPr id="182" name="Shape 182"/>
            <p:cNvSpPr/>
            <p:nvPr/>
          </p:nvSpPr>
          <p:spPr>
            <a:xfrm>
              <a:off x="-1" y="0"/>
              <a:ext cx="6828918" cy="8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4" y="21600"/>
                  </a:moveTo>
                  <a:lnTo>
                    <a:pt x="20323" y="16200"/>
                  </a:lnTo>
                  <a:lnTo>
                    <a:pt x="20642" y="16200"/>
                  </a:lnTo>
                  <a:cubicBezTo>
                    <a:pt x="19446" y="6663"/>
                    <a:pt x="15270" y="0"/>
                    <a:pt x="10487" y="0"/>
                  </a:cubicBezTo>
                  <a:lnTo>
                    <a:pt x="11126" y="0"/>
                  </a:lnTo>
                  <a:cubicBezTo>
                    <a:pt x="15908" y="0"/>
                    <a:pt x="20085" y="6663"/>
                    <a:pt x="21281" y="16200"/>
                  </a:cubicBezTo>
                  <a:lnTo>
                    <a:pt x="21600" y="16200"/>
                  </a:lnTo>
                  <a:close/>
                  <a:moveTo>
                    <a:pt x="10807" y="10"/>
                  </a:moveTo>
                  <a:cubicBezTo>
                    <a:pt x="5142" y="365"/>
                    <a:pt x="639" y="9927"/>
                    <a:pt x="639" y="21600"/>
                  </a:cubicBezTo>
                  <a:lnTo>
                    <a:pt x="0" y="21600"/>
                  </a:lnTo>
                  <a:cubicBezTo>
                    <a:pt x="0" y="9671"/>
                    <a:pt x="4695" y="0"/>
                    <a:pt x="10487" y="0"/>
                  </a:cubicBezTo>
                  <a:cubicBezTo>
                    <a:pt x="10594" y="0"/>
                    <a:pt x="10700" y="3"/>
                    <a:pt x="1080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-1" y="0"/>
              <a:ext cx="3416622" cy="8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"/>
                  </a:moveTo>
                  <a:cubicBezTo>
                    <a:pt x="10277" y="365"/>
                    <a:pt x="1277" y="9927"/>
                    <a:pt x="1277" y="21600"/>
                  </a:cubicBezTo>
                  <a:lnTo>
                    <a:pt x="0" y="21600"/>
                  </a:lnTo>
                  <a:cubicBezTo>
                    <a:pt x="0" y="9671"/>
                    <a:pt x="9385" y="0"/>
                    <a:pt x="20962" y="0"/>
                  </a:cubicBezTo>
                  <a:cubicBezTo>
                    <a:pt x="21174" y="0"/>
                    <a:pt x="21387" y="3"/>
                    <a:pt x="21600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-1" y="0"/>
              <a:ext cx="6828918" cy="8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7" y="10"/>
                  </a:moveTo>
                  <a:cubicBezTo>
                    <a:pt x="5142" y="365"/>
                    <a:pt x="639" y="9927"/>
                    <a:pt x="639" y="21600"/>
                  </a:cubicBezTo>
                  <a:lnTo>
                    <a:pt x="0" y="21600"/>
                  </a:lnTo>
                  <a:cubicBezTo>
                    <a:pt x="0" y="9671"/>
                    <a:pt x="4695" y="0"/>
                    <a:pt x="10487" y="0"/>
                  </a:cubicBezTo>
                  <a:lnTo>
                    <a:pt x="11126" y="0"/>
                  </a:lnTo>
                  <a:cubicBezTo>
                    <a:pt x="15908" y="0"/>
                    <a:pt x="20085" y="6663"/>
                    <a:pt x="21281" y="16200"/>
                  </a:cubicBezTo>
                  <a:lnTo>
                    <a:pt x="21600" y="16200"/>
                  </a:lnTo>
                  <a:lnTo>
                    <a:pt x="21294" y="21600"/>
                  </a:lnTo>
                  <a:lnTo>
                    <a:pt x="20323" y="16200"/>
                  </a:lnTo>
                  <a:lnTo>
                    <a:pt x="20642" y="16200"/>
                  </a:lnTo>
                  <a:cubicBezTo>
                    <a:pt x="19446" y="6663"/>
                    <a:pt x="15270" y="0"/>
                    <a:pt x="10487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1324485" y="5509258"/>
            <a:ext cx="6828917" cy="807724"/>
            <a:chOff x="0" y="0"/>
            <a:chExt cx="6828916" cy="807722"/>
          </a:xfrm>
        </p:grpSpPr>
        <p:sp>
          <p:nvSpPr>
            <p:cNvPr id="186" name="Shape 186"/>
            <p:cNvSpPr/>
            <p:nvPr/>
          </p:nvSpPr>
          <p:spPr>
            <a:xfrm rot="10800000">
              <a:off x="0" y="0"/>
              <a:ext cx="6828917" cy="8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4" y="21600"/>
                  </a:moveTo>
                  <a:lnTo>
                    <a:pt x="20323" y="16200"/>
                  </a:lnTo>
                  <a:lnTo>
                    <a:pt x="20642" y="16200"/>
                  </a:lnTo>
                  <a:cubicBezTo>
                    <a:pt x="19446" y="6663"/>
                    <a:pt x="15270" y="0"/>
                    <a:pt x="10487" y="0"/>
                  </a:cubicBezTo>
                  <a:lnTo>
                    <a:pt x="11126" y="0"/>
                  </a:lnTo>
                  <a:cubicBezTo>
                    <a:pt x="15908" y="0"/>
                    <a:pt x="20085" y="6663"/>
                    <a:pt x="21281" y="16200"/>
                  </a:cubicBezTo>
                  <a:lnTo>
                    <a:pt x="21600" y="16200"/>
                  </a:lnTo>
                  <a:close/>
                  <a:moveTo>
                    <a:pt x="10807" y="10"/>
                  </a:moveTo>
                  <a:cubicBezTo>
                    <a:pt x="5142" y="365"/>
                    <a:pt x="639" y="9927"/>
                    <a:pt x="639" y="21600"/>
                  </a:cubicBezTo>
                  <a:lnTo>
                    <a:pt x="0" y="21600"/>
                  </a:lnTo>
                  <a:cubicBezTo>
                    <a:pt x="0" y="9671"/>
                    <a:pt x="4695" y="0"/>
                    <a:pt x="10487" y="0"/>
                  </a:cubicBezTo>
                  <a:cubicBezTo>
                    <a:pt x="10594" y="0"/>
                    <a:pt x="10700" y="3"/>
                    <a:pt x="1080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10800000">
              <a:off x="3412295" y="0"/>
              <a:ext cx="3416622" cy="8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"/>
                  </a:moveTo>
                  <a:cubicBezTo>
                    <a:pt x="10277" y="365"/>
                    <a:pt x="1277" y="9927"/>
                    <a:pt x="1277" y="21600"/>
                  </a:cubicBezTo>
                  <a:lnTo>
                    <a:pt x="0" y="21600"/>
                  </a:lnTo>
                  <a:cubicBezTo>
                    <a:pt x="0" y="9671"/>
                    <a:pt x="9385" y="0"/>
                    <a:pt x="20962" y="0"/>
                  </a:cubicBezTo>
                  <a:cubicBezTo>
                    <a:pt x="21174" y="0"/>
                    <a:pt x="21387" y="3"/>
                    <a:pt x="21600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10800000">
              <a:off x="0" y="0"/>
              <a:ext cx="6828917" cy="8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7" y="10"/>
                  </a:moveTo>
                  <a:cubicBezTo>
                    <a:pt x="5142" y="365"/>
                    <a:pt x="639" y="9927"/>
                    <a:pt x="639" y="21600"/>
                  </a:cubicBezTo>
                  <a:lnTo>
                    <a:pt x="0" y="21600"/>
                  </a:lnTo>
                  <a:cubicBezTo>
                    <a:pt x="0" y="9671"/>
                    <a:pt x="4695" y="0"/>
                    <a:pt x="10487" y="0"/>
                  </a:cubicBezTo>
                  <a:lnTo>
                    <a:pt x="11126" y="0"/>
                  </a:lnTo>
                  <a:cubicBezTo>
                    <a:pt x="15908" y="0"/>
                    <a:pt x="20085" y="6663"/>
                    <a:pt x="21281" y="16200"/>
                  </a:cubicBezTo>
                  <a:lnTo>
                    <a:pt x="21600" y="16200"/>
                  </a:lnTo>
                  <a:lnTo>
                    <a:pt x="21294" y="21600"/>
                  </a:lnTo>
                  <a:lnTo>
                    <a:pt x="20323" y="16200"/>
                  </a:lnTo>
                  <a:lnTo>
                    <a:pt x="20642" y="16200"/>
                  </a:lnTo>
                  <a:cubicBezTo>
                    <a:pt x="19446" y="6663"/>
                    <a:pt x="15270" y="0"/>
                    <a:pt x="10487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</p:grpSp>
      <p:pic>
        <p:nvPicPr>
          <p:cNvPr id="190" name="image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492" y="6150381"/>
            <a:ext cx="1500182" cy="447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Global_Mas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493" y="3127690"/>
            <a:ext cx="3329517" cy="11221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21180" y="4608351"/>
            <a:ext cx="55016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9439" y="1663700"/>
            <a:ext cx="7772929" cy="3492500"/>
          </a:xfrm>
        </p:spPr>
        <p:txBody>
          <a:bodyPr/>
          <a:lstStyle/>
          <a:p>
            <a:r>
              <a:rPr lang="en-US" sz="2500" dirty="0">
                <a:latin typeface="+mn-lt"/>
              </a:rPr>
              <a:t>Voluntary joining via </a:t>
            </a:r>
            <a:r>
              <a:rPr lang="en-US" sz="2500" dirty="0" err="1">
                <a:latin typeface="+mn-lt"/>
              </a:rPr>
              <a:t>sms</a:t>
            </a:r>
            <a:r>
              <a:rPr lang="en-US" sz="2500" dirty="0">
                <a:latin typeface="+mn-lt"/>
              </a:rPr>
              <a:t>, </a:t>
            </a:r>
            <a:r>
              <a:rPr lang="en-US" sz="2500" dirty="0" smtClean="0">
                <a:latin typeface="+mn-lt"/>
              </a:rPr>
              <a:t>free messaging</a:t>
            </a:r>
          </a:p>
          <a:p>
            <a:pPr lvl="1"/>
            <a:r>
              <a:rPr lang="en-US" sz="2100" dirty="0" smtClean="0">
                <a:latin typeface="+mn-lt"/>
              </a:rPr>
              <a:t>Available across various channels depending on context including Facebook messenger, Twitter, web portal</a:t>
            </a:r>
            <a:endParaRPr lang="en-US" sz="2500" dirty="0">
              <a:latin typeface="+mn-lt"/>
            </a:endParaRPr>
          </a:p>
          <a:p>
            <a:r>
              <a:rPr lang="en-US" sz="2500" dirty="0">
                <a:latin typeface="+mn-lt"/>
              </a:rPr>
              <a:t>Issues polled include among others health, education, water, sanitation and hygiene, youth unemployment, HIV/AIDS, disease outbreaks; social welfare sectors. </a:t>
            </a:r>
          </a:p>
          <a:p>
            <a:endParaRPr lang="en-US" sz="2500" dirty="0">
              <a:latin typeface="+mn-lt"/>
            </a:endParaRPr>
          </a:p>
          <a:p>
            <a:r>
              <a:rPr lang="en-US" sz="2500" dirty="0">
                <a:latin typeface="+mn-lt"/>
              </a:rPr>
              <a:t>Results and ideas are shared back with the community AND </a:t>
            </a:r>
            <a:r>
              <a:rPr lang="en-US" sz="2500" dirty="0" smtClean="0">
                <a:latin typeface="+mn-lt"/>
              </a:rPr>
              <a:t>decision makers</a:t>
            </a:r>
            <a:endParaRPr lang="en-US" sz="2500" dirty="0">
              <a:latin typeface="+mn-lt"/>
            </a:endParaRPr>
          </a:p>
          <a:p>
            <a:endParaRPr lang="en-US" sz="2500" dirty="0">
              <a:latin typeface="+mn-lt"/>
            </a:endParaRPr>
          </a:p>
          <a:p>
            <a:r>
              <a:rPr lang="en-US" sz="2500" dirty="0">
                <a:latin typeface="+mn-lt"/>
              </a:rPr>
              <a:t>Data received can be disaggregated by age, gender and district in real </a:t>
            </a:r>
            <a:r>
              <a:rPr lang="en-US" sz="2500" dirty="0" smtClean="0">
                <a:latin typeface="+mn-lt"/>
              </a:rPr>
              <a:t>time</a:t>
            </a:r>
            <a:endParaRPr lang="en-US" sz="2500" dirty="0">
              <a:latin typeface="+mn-lt"/>
            </a:endParaRPr>
          </a:p>
        </p:txBody>
      </p:sp>
      <p:pic>
        <p:nvPicPr>
          <p:cNvPr id="4" name="Picture 3" descr="Logo_Global_Mas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238912"/>
            <a:ext cx="1837267" cy="7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174450.jpg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" b="16721"/>
          <a:stretch/>
        </p:blipFill>
        <p:spPr>
          <a:xfrm>
            <a:off x="0" y="857250"/>
            <a:ext cx="9144000" cy="5143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7251"/>
            <a:ext cx="9144000" cy="93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1752600" cy="461666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05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white"/>
                </a:solidFill>
                <a:latin typeface="Georgia"/>
                <a:cs typeface="Georgia"/>
              </a:rPr>
              <a:t>U-Report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295401"/>
            <a:ext cx="327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>
                <a:solidFill>
                  <a:srgbClr val="0099FF"/>
                </a:solidFill>
                <a:latin typeface="Georgia"/>
                <a:cs typeface="Georgia"/>
              </a:rPr>
              <a:t>2013</a:t>
            </a:r>
          </a:p>
          <a:p>
            <a:endParaRPr lang="en-US" sz="4000" i="1" dirty="0">
              <a:solidFill>
                <a:srgbClr val="0099FF"/>
              </a:solidFill>
              <a:latin typeface="Georgia"/>
              <a:cs typeface="Georgia"/>
            </a:endParaRPr>
          </a:p>
          <a:p>
            <a:r>
              <a:rPr lang="en-US" sz="4000" dirty="0">
                <a:solidFill>
                  <a:srgbClr val="0099FF"/>
                </a:solidFill>
                <a:latin typeface="Georgia"/>
                <a:cs typeface="Georgia"/>
              </a:rPr>
              <a:t>198,000</a:t>
            </a:r>
          </a:p>
          <a:p>
            <a:r>
              <a:rPr lang="en-US" sz="4000" dirty="0">
                <a:solidFill>
                  <a:srgbClr val="0099FF"/>
                </a:solidFill>
                <a:latin typeface="Georgia"/>
                <a:cs typeface="Georgia"/>
              </a:rPr>
              <a:t>2</a:t>
            </a:r>
          </a:p>
          <a:p>
            <a:endParaRPr lang="en-US" sz="4000" dirty="0">
              <a:solidFill>
                <a:srgbClr val="0099FF"/>
              </a:solidFill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295401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i="1" u="sng" dirty="0">
                <a:solidFill>
                  <a:srgbClr val="0099FF"/>
                </a:solidFill>
                <a:latin typeface="Georgia"/>
                <a:cs typeface="Georgia"/>
              </a:rPr>
              <a:t>2016</a:t>
            </a:r>
          </a:p>
          <a:p>
            <a:pPr algn="r"/>
            <a:endParaRPr lang="en-US" sz="4000" i="1" u="sng" dirty="0">
              <a:solidFill>
                <a:srgbClr val="0099FF"/>
              </a:solidFill>
              <a:latin typeface="Georgia"/>
              <a:cs typeface="Georgia"/>
            </a:endParaRPr>
          </a:p>
          <a:p>
            <a:pPr algn="r"/>
            <a:r>
              <a:rPr lang="en-US" sz="4000" smtClean="0">
                <a:solidFill>
                  <a:srgbClr val="0099FF"/>
                </a:solidFill>
                <a:latin typeface="Georgia"/>
                <a:cs typeface="Georgia"/>
              </a:rPr>
              <a:t>2,066,125</a:t>
            </a:r>
            <a:endParaRPr lang="en-US" sz="4000" dirty="0">
              <a:solidFill>
                <a:srgbClr val="0099FF"/>
              </a:solidFill>
              <a:latin typeface="Georgia"/>
              <a:cs typeface="Georgia"/>
            </a:endParaRPr>
          </a:p>
          <a:p>
            <a:pPr algn="r"/>
            <a:r>
              <a:rPr lang="en-US" sz="4000" dirty="0">
                <a:solidFill>
                  <a:srgbClr val="0099FF"/>
                </a:solidFill>
                <a:latin typeface="Georgia"/>
                <a:cs typeface="Georgia"/>
              </a:rPr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66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9FF"/>
                </a:solidFill>
                <a:latin typeface="Georgia"/>
                <a:cs typeface="Georgia"/>
              </a:rPr>
              <a:t>U-Reporters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33528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9FF"/>
                </a:solidFill>
                <a:latin typeface="Georgia"/>
                <a:cs typeface="Georgia"/>
              </a:rPr>
              <a:t>U-Report Countries</a:t>
            </a:r>
            <a:endParaRPr lang="en-US" sz="1100" dirty="0">
              <a:solidFill>
                <a:srgbClr val="0099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1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_Global_Mas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5943600"/>
            <a:ext cx="1837267" cy="7444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23875" y="5943600"/>
            <a:ext cx="80962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 descr="Ureport_Final Landscap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94878"/>
            <a:ext cx="8021586" cy="56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577" y="1982735"/>
            <a:ext cx="5836846" cy="4706471"/>
          </a:xfrm>
          <a:prstGeom prst="rect">
            <a:avLst/>
          </a:prstGeom>
        </p:spPr>
      </p:pic>
      <p:pic>
        <p:nvPicPr>
          <p:cNvPr id="14" name="Picture 13" descr="Logo_Global_Mast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238912"/>
            <a:ext cx="1837267" cy="7444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23875" y="1153582"/>
            <a:ext cx="80962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216" y="389464"/>
            <a:ext cx="49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sz="2400" kern="1200" dirty="0" smtClean="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Calibri"/>
              </a:rPr>
              <a:t>Background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6"/>
            <a:ext cx="9144000" cy="19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057" y="928544"/>
            <a:ext cx="12023044" cy="5324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7251"/>
            <a:ext cx="9144000" cy="93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760</Words>
  <Application>Microsoft Office PowerPoint</Application>
  <PresentationFormat>On-screen Show (4:3)</PresentationFormat>
  <Paragraphs>82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U-Report </vt:lpstr>
      <vt:lpstr>Infrastructure</vt:lpstr>
      <vt:lpstr>Turning Management Information Systems into  Information FOR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 of children with disabilities in Uganda </vt:lpstr>
      <vt:lpstr>UReport and disability specific question </vt:lpstr>
      <vt:lpstr>UReport for CwD programming </vt:lpstr>
      <vt:lpstr>PowerPoint Presentation</vt:lpstr>
      <vt:lpstr>Ureport within UNPRPD project </vt:lpstr>
      <vt:lpstr>Potential uses of UReport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UNICEF Uganda</dc:title>
  <dc:creator>Cary McCormick</dc:creator>
  <cp:lastModifiedBy>DSPD3</cp:lastModifiedBy>
  <cp:revision>44</cp:revision>
  <dcterms:modified xsi:type="dcterms:W3CDTF">2016-05-04T15:08:01Z</dcterms:modified>
</cp:coreProperties>
</file>