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57" r:id="rId3"/>
    <p:sldId id="358" r:id="rId4"/>
    <p:sldId id="356" r:id="rId5"/>
    <p:sldId id="361" r:id="rId6"/>
    <p:sldId id="360" r:id="rId7"/>
    <p:sldId id="348" r:id="rId8"/>
    <p:sldId id="349" r:id="rId9"/>
    <p:sldId id="350" r:id="rId10"/>
    <p:sldId id="351" r:id="rId11"/>
    <p:sldId id="359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Hooper" initials="" lastIdx="1" clrIdx="0"/>
  <p:cmAuthor id="1" name="Francesca  Perucc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4471A7"/>
    <a:srgbClr val="6FC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31B660-D5AE-4D16-8244-65C17A2FF860}" type="datetimeFigureOut">
              <a:rPr lang="en-GB" smtClean="0"/>
              <a:t>03/05/2016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14521E-7B7C-4FCC-9F38-552464EEE0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74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9C9A28-7990-8343-89CF-319E33F6AA3B}" type="datetimeFigureOut">
              <a:rPr lang="en-US" smtClean="0"/>
              <a:t>03/05/2016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2EB8F3-D2BA-3D4B-A314-38C0A29985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1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54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0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027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266700"/>
            <a:ext cx="7997825" cy="1250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97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716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09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6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90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58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225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794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5867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0" name="Picture 11" descr="UNSD_second_bann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400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000">
          <a:solidFill>
            <a:schemeClr val="hlink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o"/>
        <a:defRPr>
          <a:solidFill>
            <a:schemeClr val="hlink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Courier New" pitchFamily="49" charset="0"/>
        <a:buChar char="­"/>
        <a:defRPr sz="1600">
          <a:solidFill>
            <a:schemeClr val="hlink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400">
          <a:solidFill>
            <a:schemeClr val="hlink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5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United Nations Disability Statistics </a:t>
            </a:r>
            <a:r>
              <a:rPr lang="en-US" dirty="0" err="1">
                <a:solidFill>
                  <a:srgbClr val="0000FF"/>
                </a:solidFill>
              </a:rPr>
              <a:t>Programme</a:t>
            </a:r>
            <a:r>
              <a:rPr lang="en-US" dirty="0">
                <a:solidFill>
                  <a:srgbClr val="0000FF"/>
                </a:solidFill>
              </a:rPr>
              <a:t> in Support of the </a:t>
            </a:r>
            <a:r>
              <a:rPr lang="en-US" dirty="0" smtClean="0">
                <a:solidFill>
                  <a:srgbClr val="0000FF"/>
                </a:solidFill>
              </a:rPr>
              <a:t>2030 Agenda for Sustainable Development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30782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Margaret </a:t>
            </a:r>
            <a:r>
              <a:rPr lang="en-US" sz="2400" dirty="0" err="1" smtClean="0"/>
              <a:t>Mbogoni</a:t>
            </a:r>
            <a:endParaRPr lang="en-US" sz="2400" dirty="0" smtClean="0"/>
          </a:p>
          <a:p>
            <a:r>
              <a:rPr lang="en-US" sz="2400" dirty="0" smtClean="0"/>
              <a:t>Focal Point on Disability Statistics</a:t>
            </a:r>
          </a:p>
          <a:p>
            <a:r>
              <a:rPr lang="en-US" sz="2400" dirty="0" smtClean="0"/>
              <a:t>Demographic and Social Statistics</a:t>
            </a:r>
          </a:p>
          <a:p>
            <a:r>
              <a:rPr lang="en-US" sz="2400" dirty="0" smtClean="0"/>
              <a:t>Statistics Division, DESA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71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591" y="762549"/>
            <a:ext cx="8181864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 </a:t>
            </a:r>
            <a:r>
              <a:rPr lang="en-US" dirty="0" err="1" smtClean="0">
                <a:solidFill>
                  <a:srgbClr val="0000FF"/>
                </a:solidFill>
              </a:rPr>
              <a:t>programme</a:t>
            </a:r>
            <a:r>
              <a:rPr lang="en-US" dirty="0" smtClean="0">
                <a:solidFill>
                  <a:srgbClr val="0000FF"/>
                </a:solidFill>
              </a:rPr>
              <a:t> – planned activities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9871"/>
            <a:ext cx="8548255" cy="48006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Regional meetings to: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review national experiences in disability measurement, including challenges faced and lessons learnt during 2010 censuses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discuss compilation of data on disability for SDGs monitoring at country level</a:t>
            </a:r>
          </a:p>
          <a:p>
            <a:pPr marL="0" indent="0">
              <a:buNone/>
            </a:pPr>
            <a:endParaRPr lang="en-US" sz="600" dirty="0">
              <a:solidFill>
                <a:srgbClr val="000090"/>
              </a:solidFill>
            </a:endParaRPr>
          </a:p>
          <a:p>
            <a:pPr lvl="2"/>
            <a:r>
              <a:rPr lang="en-GB" dirty="0" smtClean="0">
                <a:solidFill>
                  <a:srgbClr val="000090"/>
                </a:solidFill>
              </a:rPr>
              <a:t>Asia - July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Caribbean - September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Africa - November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Arabic-speaking countries - December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Other regions – early 2017</a:t>
            </a:r>
          </a:p>
          <a:p>
            <a:pPr lvl="1"/>
            <a:endParaRPr lang="en-GB" sz="8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Data collection (statistics and metadata) – in collaboration with regional organizations, mainly UN Regional Commissions</a:t>
            </a:r>
          </a:p>
          <a:p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40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591" y="762549"/>
            <a:ext cx="8181864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UNSD disability statistics </a:t>
            </a:r>
            <a:r>
              <a:rPr lang="en-US" dirty="0" err="1" smtClean="0">
                <a:solidFill>
                  <a:srgbClr val="0000FF"/>
                </a:solidFill>
              </a:rPr>
              <a:t>programme</a:t>
            </a:r>
            <a:r>
              <a:rPr lang="en-US" dirty="0" smtClean="0">
                <a:solidFill>
                  <a:srgbClr val="0000FF"/>
                </a:solidFill>
              </a:rPr>
              <a:t> – planned activities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9871"/>
            <a:ext cx="8548255" cy="48006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Technical Report on </a:t>
            </a:r>
            <a:r>
              <a:rPr lang="en-GB" dirty="0">
                <a:solidFill>
                  <a:srgbClr val="000090"/>
                </a:solidFill>
              </a:rPr>
              <a:t>uses of population and housing censuses </a:t>
            </a:r>
            <a:r>
              <a:rPr lang="en-GB" dirty="0" smtClean="0">
                <a:solidFill>
                  <a:srgbClr val="000090"/>
                </a:solidFill>
              </a:rPr>
              <a:t>data in </a:t>
            </a:r>
            <a:r>
              <a:rPr lang="en-GB" dirty="0">
                <a:solidFill>
                  <a:srgbClr val="000090"/>
                </a:solidFill>
              </a:rPr>
              <a:t>monitoring the </a:t>
            </a:r>
            <a:r>
              <a:rPr lang="en-GB" dirty="0" smtClean="0">
                <a:solidFill>
                  <a:srgbClr val="000090"/>
                </a:solidFill>
              </a:rPr>
              <a:t>SDGs</a:t>
            </a:r>
          </a:p>
          <a:p>
            <a:endParaRPr lang="en-US" sz="800" dirty="0">
              <a:solidFill>
                <a:srgbClr val="000090"/>
              </a:solidFill>
            </a:endParaRPr>
          </a:p>
          <a:p>
            <a:pPr marL="461963" indent="-442913"/>
            <a:r>
              <a:rPr lang="en-US" dirty="0">
                <a:solidFill>
                  <a:srgbClr val="000090"/>
                </a:solidFill>
              </a:rPr>
              <a:t>Coordination at international </a:t>
            </a:r>
            <a:r>
              <a:rPr lang="en-US" dirty="0" smtClean="0">
                <a:solidFill>
                  <a:srgbClr val="000090"/>
                </a:solidFill>
              </a:rPr>
              <a:t>level on development of disability-related SDGs </a:t>
            </a:r>
            <a:r>
              <a:rPr lang="en-US" sz="2000" dirty="0" smtClean="0">
                <a:solidFill>
                  <a:srgbClr val="000090"/>
                </a:solidFill>
                <a:ea typeface="+mn-ea"/>
                <a:cs typeface="+mn-cs"/>
              </a:rPr>
              <a:t>Linkages </a:t>
            </a:r>
            <a:r>
              <a:rPr lang="en-US" sz="2000" dirty="0">
                <a:solidFill>
                  <a:srgbClr val="000090"/>
                </a:solidFill>
                <a:ea typeface="+mn-ea"/>
                <a:cs typeface="+mn-cs"/>
              </a:rPr>
              <a:t>with other </a:t>
            </a:r>
            <a:r>
              <a:rPr lang="en-US" sz="2000" dirty="0" err="1">
                <a:solidFill>
                  <a:srgbClr val="000090"/>
                </a:solidFill>
                <a:ea typeface="+mn-ea"/>
                <a:cs typeface="+mn-cs"/>
              </a:rPr>
              <a:t>programmes</a:t>
            </a:r>
            <a:r>
              <a:rPr lang="en-US" sz="2000" dirty="0">
                <a:solidFill>
                  <a:srgbClr val="000090"/>
                </a:solidFill>
                <a:ea typeface="+mn-ea"/>
                <a:cs typeface="+mn-cs"/>
              </a:rPr>
              <a:t> – 2020 World Population and Housing Census </a:t>
            </a:r>
            <a:r>
              <a:rPr lang="en-US" sz="2000" dirty="0" err="1">
                <a:solidFill>
                  <a:srgbClr val="000090"/>
                </a:solidFill>
                <a:ea typeface="+mn-ea"/>
                <a:cs typeface="+mn-cs"/>
              </a:rPr>
              <a:t>Programme</a:t>
            </a:r>
            <a:r>
              <a:rPr lang="en-US" sz="2000" dirty="0">
                <a:solidFill>
                  <a:srgbClr val="000090"/>
                </a:solidFill>
                <a:ea typeface="+mn-ea"/>
                <a:cs typeface="+mn-cs"/>
              </a:rPr>
              <a:t>, gender statistics</a:t>
            </a: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2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136" y="927720"/>
            <a:ext cx="7840117" cy="792162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solidFill>
                  <a:srgbClr val="0000FF"/>
                </a:solidFill>
              </a:rPr>
              <a:t>UNSD disability statistics </a:t>
            </a:r>
            <a:r>
              <a:rPr lang="en-US" sz="3000" dirty="0" err="1" smtClean="0">
                <a:solidFill>
                  <a:srgbClr val="0000FF"/>
                </a:solidFill>
              </a:rPr>
              <a:t>programme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4783"/>
            <a:ext cx="8845565" cy="48006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Development of methodological standards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Principles and Guidelines for Development Disability Statistics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Manual for Development of Statistical Information for Disability </a:t>
            </a:r>
            <a:r>
              <a:rPr lang="en-US" i="1" dirty="0" err="1" smtClean="0">
                <a:solidFill>
                  <a:srgbClr val="000090"/>
                </a:solidFill>
              </a:rPr>
              <a:t>Programmes</a:t>
            </a:r>
            <a:r>
              <a:rPr lang="en-US" i="1" dirty="0" smtClean="0">
                <a:solidFill>
                  <a:srgbClr val="000090"/>
                </a:solidFill>
              </a:rPr>
              <a:t> and Policies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Principles and Recommendations for Population and Housing Censuses</a:t>
            </a:r>
          </a:p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Compilation of statistics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Disability Statistics Compendium 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DISTAT online database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*Based on analysis of data in DISTAT and observed non-comparability of rates and methodology, UNSD organized an International Seminar that recommended creation of the Washington Group on Disability Statistics</a:t>
            </a:r>
          </a:p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4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663" y="1006885"/>
            <a:ext cx="7710809" cy="792162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solidFill>
                  <a:srgbClr val="0000FF"/>
                </a:solidFill>
              </a:rPr>
              <a:t>UNSD disability statistics </a:t>
            </a:r>
            <a:r>
              <a:rPr lang="en-US" sz="3000" dirty="0" err="1" smtClean="0">
                <a:solidFill>
                  <a:srgbClr val="0000FF"/>
                </a:solidFill>
              </a:rPr>
              <a:t>programme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23556"/>
            <a:ext cx="8845565" cy="4800601"/>
          </a:xfrm>
        </p:spPr>
        <p:txBody>
          <a:bodyPr>
            <a:normAutofit/>
          </a:bodyPr>
          <a:lstStyle/>
          <a:p>
            <a:pPr lvl="2"/>
            <a:endParaRPr lang="en-US" sz="200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Providing technical assistance to countries for national capacity building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Workshops</a:t>
            </a:r>
          </a:p>
          <a:p>
            <a:pPr lvl="1"/>
            <a:endParaRPr lang="en-US" sz="900" dirty="0" smtClean="0">
              <a:solidFill>
                <a:srgbClr val="000090"/>
              </a:solidFill>
            </a:endParaRPr>
          </a:p>
          <a:p>
            <a:pPr marL="446088" lvl="1" indent="-446088" defTabSz="720725">
              <a:buFont typeface="Wingdings" charset="2"/>
              <a:buChar char="q"/>
              <a:tabLst>
                <a:tab pos="531813" algn="l"/>
              </a:tabLst>
            </a:pPr>
            <a:r>
              <a:rPr lang="en-US" sz="2000" dirty="0" smtClean="0">
                <a:solidFill>
                  <a:srgbClr val="000090"/>
                </a:solidFill>
                <a:cs typeface="ＭＳ Ｐゴシック" charset="0"/>
              </a:rPr>
              <a:t>Coordination </a:t>
            </a:r>
            <a:r>
              <a:rPr lang="en-US" sz="2000" dirty="0">
                <a:solidFill>
                  <a:srgbClr val="000090"/>
                </a:solidFill>
                <a:cs typeface="ＭＳ Ｐゴシック" charset="0"/>
              </a:rPr>
              <a:t>at international level</a:t>
            </a:r>
          </a:p>
        </p:txBody>
      </p:sp>
    </p:spTree>
    <p:extLst>
      <p:ext uri="{BB962C8B-B14F-4D97-AF65-F5344CB8AC3E}">
        <p14:creationId xmlns:p14="http://schemas.microsoft.com/office/powerpoint/2010/main" val="31711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08" y="1189296"/>
            <a:ext cx="8158774" cy="792162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solidFill>
                  <a:srgbClr val="0000FF"/>
                </a:solidFill>
              </a:rPr>
              <a:t>New </a:t>
            </a:r>
            <a:r>
              <a:rPr lang="en-US" sz="3000" dirty="0" smtClean="0">
                <a:solidFill>
                  <a:srgbClr val="0000FF"/>
                </a:solidFill>
              </a:rPr>
              <a:t>opportunities for disability statistics and measurement</a:t>
            </a:r>
            <a:r>
              <a:rPr lang="en-GB" dirty="0" smtClean="0">
                <a:solidFill>
                  <a:srgbClr val="0000FF"/>
                </a:solidFill>
              </a:rPr>
              <a:t/>
            </a:r>
            <a:br>
              <a:rPr lang="en-GB" dirty="0" smtClean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9882"/>
            <a:ext cx="8229600" cy="48006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2020 World Population and Housing Census </a:t>
            </a:r>
            <a:r>
              <a:rPr lang="en-US" sz="2400" dirty="0" err="1" smtClean="0">
                <a:solidFill>
                  <a:srgbClr val="000090"/>
                </a:solidFill>
              </a:rPr>
              <a:t>Programme</a:t>
            </a:r>
            <a:r>
              <a:rPr lang="en-US" sz="2400" dirty="0" smtClean="0">
                <a:solidFill>
                  <a:srgbClr val="000090"/>
                </a:solidFill>
              </a:rPr>
              <a:t> (2015-2024)</a:t>
            </a:r>
            <a:endParaRPr lang="en-US" sz="1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000090"/>
                </a:solidFill>
              </a:rPr>
              <a:t>	</a:t>
            </a:r>
          </a:p>
          <a:p>
            <a:pPr lvl="1"/>
            <a:r>
              <a:rPr lang="en-US" sz="2200" dirty="0" smtClean="0">
                <a:solidFill>
                  <a:srgbClr val="000090"/>
                </a:solidFill>
              </a:rPr>
              <a:t>ECOSOC Resolution (</a:t>
            </a:r>
            <a:r>
              <a:rPr lang="en-GB" sz="2200" dirty="0" smtClean="0">
                <a:solidFill>
                  <a:srgbClr val="000090"/>
                </a:solidFill>
              </a:rPr>
              <a:t>E/RES/2015/10) stresses importance of censuses</a:t>
            </a:r>
            <a:r>
              <a:rPr lang="en-US" sz="2200" dirty="0" smtClean="0">
                <a:solidFill>
                  <a:srgbClr val="000090"/>
                </a:solidFill>
              </a:rPr>
              <a:t> as source of data </a:t>
            </a:r>
            <a:r>
              <a:rPr lang="en-US" sz="2200" dirty="0" smtClean="0">
                <a:solidFill>
                  <a:srgbClr val="000090"/>
                </a:solidFill>
              </a:rPr>
              <a:t>for </a:t>
            </a:r>
            <a:endParaRPr lang="en-US" sz="900" dirty="0" smtClean="0">
              <a:solidFill>
                <a:srgbClr val="000090"/>
              </a:solidFill>
            </a:endParaRPr>
          </a:p>
          <a:p>
            <a:pPr lvl="2">
              <a:buFont typeface="Arial" panose="020B0604020202020204" pitchFamily="34" charset="0"/>
              <a:buChar char="−"/>
            </a:pPr>
            <a:r>
              <a:rPr lang="en-US" sz="1800" dirty="0" smtClean="0">
                <a:solidFill>
                  <a:srgbClr val="000090"/>
                </a:solidFill>
              </a:rPr>
              <a:t>Inclusive socio-economic development</a:t>
            </a:r>
          </a:p>
          <a:p>
            <a:pPr lvl="2"/>
            <a:r>
              <a:rPr lang="en-GB" sz="1800" dirty="0">
                <a:solidFill>
                  <a:srgbClr val="000090"/>
                </a:solidFill>
              </a:rPr>
              <a:t>designed</a:t>
            </a:r>
            <a:r>
              <a:rPr lang="en-GB" sz="1800" dirty="0">
                <a:solidFill>
                  <a:srgbClr val="000090"/>
                </a:solidFill>
              </a:rPr>
              <a:t> </a:t>
            </a:r>
            <a:r>
              <a:rPr lang="en-GB" sz="1800" dirty="0">
                <a:solidFill>
                  <a:srgbClr val="000090"/>
                </a:solidFill>
              </a:rPr>
              <a:t>to generate valuable statistics and indicators for assessing the situation of various special population groups, such as persons with disabilities</a:t>
            </a:r>
          </a:p>
          <a:p>
            <a:pPr marL="457200" lvl="1" indent="0">
              <a:buNone/>
            </a:pPr>
            <a:endParaRPr lang="en-US" b="1" dirty="0" smtClean="0">
              <a:solidFill>
                <a:srgbClr val="4471A7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2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08" y="1189296"/>
            <a:ext cx="8158774" cy="792162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solidFill>
                  <a:srgbClr val="0000FF"/>
                </a:solidFill>
              </a:rPr>
              <a:t>New </a:t>
            </a:r>
            <a:r>
              <a:rPr lang="en-US" sz="3000" dirty="0" smtClean="0">
                <a:solidFill>
                  <a:srgbClr val="0000FF"/>
                </a:solidFill>
              </a:rPr>
              <a:t>opportunities for disability statistics and measurement</a:t>
            </a:r>
            <a:r>
              <a:rPr lang="en-GB" dirty="0" smtClean="0">
                <a:solidFill>
                  <a:srgbClr val="0000FF"/>
                </a:solidFill>
              </a:rPr>
              <a:t/>
            </a:r>
            <a:br>
              <a:rPr lang="en-GB" dirty="0" smtClean="0">
                <a:solidFill>
                  <a:srgbClr val="0000FF"/>
                </a:solidFill>
              </a:rPr>
            </a:b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9882"/>
            <a:ext cx="8229600" cy="48006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2030 </a:t>
            </a:r>
            <a:r>
              <a:rPr lang="en-US" sz="2400" dirty="0" smtClean="0">
                <a:solidFill>
                  <a:srgbClr val="000090"/>
                </a:solidFill>
              </a:rPr>
              <a:t>Agenda for Sustainable Development</a:t>
            </a:r>
          </a:p>
          <a:p>
            <a:pPr lvl="1"/>
            <a:r>
              <a:rPr lang="en-US" sz="2000" dirty="0" smtClean="0">
                <a:solidFill>
                  <a:srgbClr val="000090"/>
                </a:solidFill>
              </a:rPr>
              <a:t>Recognizes </a:t>
            </a:r>
            <a:r>
              <a:rPr lang="en-US" sz="2000" dirty="0">
                <a:solidFill>
                  <a:srgbClr val="000090"/>
                </a:solidFill>
              </a:rPr>
              <a:t>persons with disabilities as one of the vulnerable </a:t>
            </a:r>
            <a:r>
              <a:rPr lang="en-US" sz="2000" dirty="0" smtClean="0">
                <a:solidFill>
                  <a:srgbClr val="000090"/>
                </a:solidFill>
              </a:rPr>
              <a:t>groups, in context of “no one will be left behind” and “reach the furthest behind first</a:t>
            </a:r>
            <a:r>
              <a:rPr lang="en-US" sz="2000" dirty="0" smtClean="0">
                <a:solidFill>
                  <a:srgbClr val="000090"/>
                </a:solidFill>
              </a:rPr>
              <a:t>”</a:t>
            </a:r>
          </a:p>
          <a:p>
            <a:pPr lvl="1"/>
            <a:endParaRPr lang="en-US" sz="1000" dirty="0">
              <a:solidFill>
                <a:srgbClr val="000090"/>
              </a:solidFill>
            </a:endParaRPr>
          </a:p>
          <a:p>
            <a:pPr marL="858838" lvl="3" indent="-4699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90"/>
                </a:solidFill>
              </a:rPr>
              <a:t>Commits </a:t>
            </a:r>
            <a:r>
              <a:rPr lang="en-GB" sz="1800" dirty="0">
                <a:solidFill>
                  <a:srgbClr val="000090"/>
                </a:solidFill>
              </a:rPr>
              <a:t>to enhance  capacity-building  support  to  developing  countries to  increase  availability of high-quality,  timely  and  reliable data  disaggregated  by  disability</a:t>
            </a:r>
            <a:endParaRPr lang="en-US" sz="1800" dirty="0">
              <a:solidFill>
                <a:srgbClr val="000090"/>
              </a:solidFill>
            </a:endParaRPr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b="1" dirty="0" smtClean="0">
              <a:solidFill>
                <a:srgbClr val="4471A7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0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72" y="1586428"/>
            <a:ext cx="8089501" cy="79216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New opportunities for disability statistics and measurement</a:t>
            </a:r>
            <a:r>
              <a:rPr lang="en-GB" sz="2400" dirty="0">
                <a:solidFill>
                  <a:srgbClr val="0000FF"/>
                </a:solidFill>
              </a:rPr>
              <a:t/>
            </a:r>
            <a:br>
              <a:rPr lang="en-GB" sz="2400" dirty="0">
                <a:solidFill>
                  <a:srgbClr val="0000FF"/>
                </a:solidFill>
              </a:rPr>
            </a:br>
            <a:r>
              <a:rPr lang="en-GB" sz="2700" dirty="0" smtClean="0">
                <a:solidFill>
                  <a:srgbClr val="0000FF"/>
                </a:solidFill>
              </a:rPr>
              <a:t/>
            </a:r>
            <a:br>
              <a:rPr lang="en-GB" sz="2700" dirty="0" smtClean="0">
                <a:solidFill>
                  <a:srgbClr val="0000FF"/>
                </a:solidFill>
              </a:rPr>
            </a:br>
            <a:endParaRPr lang="en-GB" sz="27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64190"/>
            <a:ext cx="8354291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 smtClean="0">
              <a:solidFill>
                <a:srgbClr val="000090"/>
              </a:solidFill>
            </a:endParaRPr>
          </a:p>
          <a:p>
            <a:pPr marL="573088" lvl="1" indent="-461963">
              <a:buFont typeface="Wingdings" panose="05000000000000000000" pitchFamily="2" charset="2"/>
              <a:buChar char="q"/>
            </a:pPr>
            <a:r>
              <a:rPr lang="en-US" sz="2000" dirty="0" smtClean="0"/>
              <a:t>SDGs indicators “agreed” upon at 47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Session of UN Statistical Commission - March 2016</a:t>
            </a:r>
          </a:p>
          <a:p>
            <a:pPr marL="969963" lvl="2" indent="-461963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4471A7"/>
                </a:solidFill>
              </a:rPr>
              <a:t>11 indicators specific on disaggregatio</a:t>
            </a:r>
            <a:r>
              <a:rPr lang="en-US" dirty="0" smtClean="0">
                <a:solidFill>
                  <a:srgbClr val="4471A7"/>
                </a:solidFill>
              </a:rPr>
              <a:t>n by </a:t>
            </a:r>
            <a:r>
              <a:rPr lang="en-US" sz="1600" dirty="0" smtClean="0">
                <a:solidFill>
                  <a:srgbClr val="4471A7"/>
                </a:solidFill>
              </a:rPr>
              <a:t>disability status</a:t>
            </a:r>
          </a:p>
          <a:p>
            <a:pPr marL="969963" lvl="2" indent="-461963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4471A7"/>
                </a:solidFill>
              </a:rPr>
              <a:t>In addition, indicators’ framework recognizes that “</a:t>
            </a:r>
            <a:r>
              <a:rPr lang="en-US" dirty="0" smtClean="0"/>
              <a:t>Sustainable </a:t>
            </a:r>
            <a:r>
              <a:rPr lang="en-US" dirty="0"/>
              <a:t>Development Goal indicators should be disaggregated, where relevant, by income, sex, age, race, ethnicity, migratory status, </a:t>
            </a:r>
            <a:r>
              <a:rPr lang="en-US" b="1" dirty="0">
                <a:solidFill>
                  <a:srgbClr val="FF0000"/>
                </a:solidFill>
              </a:rPr>
              <a:t>disability</a:t>
            </a:r>
            <a:r>
              <a:rPr lang="en-US" dirty="0"/>
              <a:t> and geographic location, or other characteristics, in accordance with the Fundamental Principles of Official </a:t>
            </a:r>
            <a:r>
              <a:rPr lang="en-US" dirty="0" smtClean="0"/>
              <a:t>Statistics”</a:t>
            </a:r>
          </a:p>
          <a:p>
            <a:pPr marL="969963" lvl="2" indent="-461963">
              <a:buFont typeface="Wingdings" panose="05000000000000000000" pitchFamily="2" charset="2"/>
              <a:buChar char="q"/>
            </a:pPr>
            <a:endParaRPr lang="en-US" sz="1600" b="1" dirty="0">
              <a:solidFill>
                <a:srgbClr val="4471A7"/>
              </a:solidFill>
            </a:endParaRPr>
          </a:p>
          <a:p>
            <a:pPr marL="573088" lvl="1" indent="-461963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4471A7"/>
                </a:solidFill>
              </a:rPr>
              <a:t>Enhanced national capacity building to transition to SDGs, keeping in mind importance of high-quality, reliable data and in line with FPOS</a:t>
            </a:r>
          </a:p>
          <a:p>
            <a:pPr marL="969963" lvl="2" indent="-461963">
              <a:buFont typeface="Courier New" panose="02070309020205020404" pitchFamily="49" charset="0"/>
              <a:buChar char="o"/>
            </a:pPr>
            <a:endParaRPr lang="en-US" dirty="0" smtClean="0">
              <a:solidFill>
                <a:srgbClr val="4471A7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676"/>
            <a:ext cx="8594436" cy="79216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Strengthening </a:t>
            </a:r>
            <a:r>
              <a:rPr lang="en-US" dirty="0" smtClean="0">
                <a:solidFill>
                  <a:srgbClr val="0000FF"/>
                </a:solidFill>
              </a:rPr>
              <a:t>national capacity in disability statistics </a:t>
            </a:r>
            <a:r>
              <a:rPr lang="en-US" dirty="0">
                <a:solidFill>
                  <a:srgbClr val="0000FF"/>
                </a:solidFill>
              </a:rPr>
              <a:t>for SDGs </a:t>
            </a:r>
            <a:r>
              <a:rPr lang="en-US" dirty="0" smtClean="0">
                <a:solidFill>
                  <a:srgbClr val="0000FF"/>
                </a:solidFill>
              </a:rPr>
              <a:t>monitoring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653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</a:rPr>
              <a:t>Strengthening Disability Statistics </a:t>
            </a:r>
            <a:r>
              <a:rPr lang="en-US" sz="2400" b="1" dirty="0" smtClean="0">
                <a:solidFill>
                  <a:srgbClr val="7030A0"/>
                </a:solidFill>
              </a:rPr>
              <a:t>in Support of 2030 Agenda for Sustainable </a:t>
            </a:r>
            <a:r>
              <a:rPr lang="en-US" sz="2400" b="1" dirty="0">
                <a:solidFill>
                  <a:srgbClr val="7030A0"/>
                </a:solidFill>
              </a:rPr>
              <a:t>Development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9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000090"/>
                </a:solidFill>
              </a:rPr>
              <a:t>Funding: Government of Australia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0090"/>
                </a:solidFill>
              </a:rPr>
              <a:t>Implementation: United Nations Statistics Division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000090"/>
                </a:solidFill>
              </a:rPr>
              <a:t>Duration: 2015-2019</a:t>
            </a:r>
          </a:p>
          <a:p>
            <a:pPr marL="0" indent="0">
              <a:buNone/>
            </a:pPr>
            <a:endParaRPr lang="en-US" sz="9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Overall objective:</a:t>
            </a:r>
          </a:p>
          <a:p>
            <a:pPr marL="0" indent="0">
              <a:buNone/>
            </a:pPr>
            <a:endParaRPr lang="en-US" sz="8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GB" sz="2200" dirty="0" smtClean="0">
                <a:solidFill>
                  <a:srgbClr val="000090"/>
                </a:solidFill>
              </a:rPr>
              <a:t>“to </a:t>
            </a:r>
            <a:r>
              <a:rPr lang="en-GB" sz="2200" dirty="0">
                <a:solidFill>
                  <a:srgbClr val="000090"/>
                </a:solidFill>
              </a:rPr>
              <a:t>enhance the capacity of national statistical offices to produce and disseminate good quality and fit-for-purpose statistics on disability for evidence-based policy making and </a:t>
            </a:r>
            <a:r>
              <a:rPr lang="en-GB" sz="2200" dirty="0" smtClean="0">
                <a:solidFill>
                  <a:srgbClr val="000090"/>
                </a:solidFill>
              </a:rPr>
              <a:t>monitoring” </a:t>
            </a:r>
            <a:endParaRPr lang="en-US" sz="22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9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500" y="802982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Strengthening national capacity in disability statistics for SDGs monitoring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529782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Two expected accomplishments of the project:</a:t>
            </a:r>
          </a:p>
          <a:p>
            <a:pPr marL="0" indent="0">
              <a:buNone/>
            </a:pPr>
            <a:endParaRPr lang="en-US" sz="900" dirty="0">
              <a:solidFill>
                <a:srgbClr val="000090"/>
              </a:solidFill>
            </a:endParaRPr>
          </a:p>
          <a:p>
            <a:pPr>
              <a:buFont typeface="+mj-lt"/>
              <a:buAutoNum type="arabicParenR"/>
            </a:pPr>
            <a:r>
              <a:rPr lang="en-GB" sz="2200" dirty="0">
                <a:solidFill>
                  <a:srgbClr val="000090"/>
                </a:solidFill>
              </a:rPr>
              <a:t>Formulation of international guidelines for measurement of disability taking into account existing measurement instruments, good national practices and country </a:t>
            </a:r>
            <a:r>
              <a:rPr lang="en-GB" sz="2200" dirty="0" smtClean="0">
                <a:solidFill>
                  <a:srgbClr val="000090"/>
                </a:solidFill>
              </a:rPr>
              <a:t>experiences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900" dirty="0" smtClean="0">
              <a:solidFill>
                <a:srgbClr val="000090"/>
              </a:solidFill>
            </a:endParaRPr>
          </a:p>
          <a:p>
            <a:pPr lvl="1"/>
            <a:r>
              <a:rPr lang="en-US" dirty="0">
                <a:solidFill>
                  <a:srgbClr val="000090"/>
                </a:solidFill>
              </a:rPr>
              <a:t>Build on on-going endeavors and </a:t>
            </a:r>
            <a:r>
              <a:rPr lang="en-GB" dirty="0">
                <a:solidFill>
                  <a:srgbClr val="000090"/>
                </a:solidFill>
              </a:rPr>
              <a:t>existing measures of disability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Take </a:t>
            </a:r>
            <a:r>
              <a:rPr lang="en-US" dirty="0">
                <a:solidFill>
                  <a:srgbClr val="000090"/>
                </a:solidFill>
              </a:rPr>
              <a:t>into account national experiences and </a:t>
            </a:r>
            <a:r>
              <a:rPr lang="en-US" dirty="0" smtClean="0">
                <a:solidFill>
                  <a:srgbClr val="000090"/>
                </a:solidFill>
              </a:rPr>
              <a:t>needs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Important </a:t>
            </a:r>
            <a:r>
              <a:rPr lang="en-US" dirty="0">
                <a:solidFill>
                  <a:srgbClr val="FF0000"/>
                </a:solidFill>
              </a:rPr>
              <a:t>for getting measures that are applicable and relevant for their needs, and for generating data that are fit-for purpose</a:t>
            </a:r>
            <a:endParaRPr lang="en-GB" dirty="0">
              <a:solidFill>
                <a:srgbClr val="000090"/>
              </a:solidFill>
            </a:endParaRP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Through </a:t>
            </a:r>
            <a:r>
              <a:rPr lang="en-US" dirty="0">
                <a:solidFill>
                  <a:srgbClr val="000090"/>
                </a:solidFill>
              </a:rPr>
              <a:t>consultative process with countries and international disability </a:t>
            </a:r>
            <a:r>
              <a:rPr lang="en-US" dirty="0" smtClean="0">
                <a:solidFill>
                  <a:srgbClr val="000090"/>
                </a:solidFill>
              </a:rPr>
              <a:t>experts </a:t>
            </a:r>
          </a:p>
          <a:p>
            <a:pPr lvl="2"/>
            <a:r>
              <a:rPr lang="en-US" dirty="0" smtClean="0">
                <a:solidFill>
                  <a:srgbClr val="000090"/>
                </a:solidFill>
              </a:rPr>
              <a:t>Expert group meetings</a:t>
            </a:r>
          </a:p>
          <a:p>
            <a:pPr lvl="1"/>
            <a:endParaRPr lang="en-US" sz="900" dirty="0">
              <a:solidFill>
                <a:srgbClr val="000090"/>
              </a:solidFill>
            </a:endParaRPr>
          </a:p>
          <a:p>
            <a:endParaRPr lang="en-US" sz="900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GB" sz="1000" dirty="0">
              <a:solidFill>
                <a:srgbClr val="00009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41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02982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Strengthening national capacity in disability statistics for SDGs monitoring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144"/>
            <a:ext cx="8229600" cy="48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</a:rPr>
              <a:t>Two expected accomplishments of the project (Contd.):</a:t>
            </a:r>
          </a:p>
          <a:p>
            <a:pPr marL="0" indent="0">
              <a:buNone/>
            </a:pPr>
            <a:endParaRPr lang="en-US" sz="1200" dirty="0" smtClean="0">
              <a:solidFill>
                <a:srgbClr val="000090"/>
              </a:solidFill>
            </a:endParaRPr>
          </a:p>
          <a:p>
            <a:pPr>
              <a:buFont typeface="+mj-lt"/>
              <a:buAutoNum type="arabicParenR" startAt="2"/>
            </a:pPr>
            <a:r>
              <a:rPr lang="en-US" sz="2200" dirty="0" smtClean="0">
                <a:solidFill>
                  <a:srgbClr val="000090"/>
                </a:solidFill>
              </a:rPr>
              <a:t>Enhanced </a:t>
            </a:r>
            <a:r>
              <a:rPr lang="en-US" sz="2200" dirty="0">
                <a:solidFill>
                  <a:srgbClr val="000090"/>
                </a:solidFill>
              </a:rPr>
              <a:t>capacity of national statistical systems to collect and generate relevant and quality disability statistics based on international guidelines </a:t>
            </a:r>
            <a:endParaRPr lang="en-US" sz="2200" dirty="0" smtClean="0">
              <a:solidFill>
                <a:srgbClr val="000090"/>
              </a:solidFill>
            </a:endParaRPr>
          </a:p>
          <a:p>
            <a:endParaRPr lang="en-GB" sz="1000" dirty="0">
              <a:solidFill>
                <a:srgbClr val="000090"/>
              </a:solidFill>
            </a:endParaRPr>
          </a:p>
          <a:p>
            <a:pPr lvl="1"/>
            <a:r>
              <a:rPr lang="en-GB" sz="2200" dirty="0">
                <a:solidFill>
                  <a:srgbClr val="000090"/>
                </a:solidFill>
              </a:rPr>
              <a:t>Special attention to ‘data-poor’ countries</a:t>
            </a:r>
          </a:p>
          <a:p>
            <a:pPr lvl="1"/>
            <a:endParaRPr lang="en-GB" sz="850" dirty="0">
              <a:solidFill>
                <a:srgbClr val="000090"/>
              </a:solidFill>
            </a:endParaRPr>
          </a:p>
          <a:p>
            <a:pPr lvl="1"/>
            <a:r>
              <a:rPr lang="en-GB" sz="2200" dirty="0">
                <a:solidFill>
                  <a:srgbClr val="000090"/>
                </a:solidFill>
              </a:rPr>
              <a:t>Importance of developing and exploiting multiple data sources</a:t>
            </a:r>
          </a:p>
          <a:p>
            <a:pPr lvl="1"/>
            <a:endParaRPr lang="en-GB" sz="500" dirty="0">
              <a:solidFill>
                <a:srgbClr val="000090"/>
              </a:solidFill>
            </a:endParaRPr>
          </a:p>
          <a:p>
            <a:pPr lvl="1"/>
            <a:r>
              <a:rPr lang="en-GB" sz="2200" dirty="0">
                <a:solidFill>
                  <a:srgbClr val="000090"/>
                </a:solidFill>
              </a:rPr>
              <a:t>Use of appropriate technologies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 marL="457200" lvl="1" indent="0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6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7701</TotalTime>
  <Words>634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1_Profile</vt:lpstr>
      <vt:lpstr>United Nations Disability Statistics Programme in Support of the 2030 Agenda for Sustainable Development</vt:lpstr>
      <vt:lpstr>UNSD disability statistics programme </vt:lpstr>
      <vt:lpstr>UNSD disability statistics programme </vt:lpstr>
      <vt:lpstr>New opportunities for disability statistics and measurement </vt:lpstr>
      <vt:lpstr>New opportunities for disability statistics and measurement </vt:lpstr>
      <vt:lpstr>New opportunities for disability statistics and measurement  </vt:lpstr>
      <vt:lpstr>Strengthening national capacity in disability statistics for SDGs monitoring</vt:lpstr>
      <vt:lpstr>Strengthening national capacity in disability statistics for SDGs monitoring</vt:lpstr>
      <vt:lpstr>Strengthening national capacity in disability statistics for SDGs monitoring</vt:lpstr>
      <vt:lpstr>UNSD disability statistics programme – planned activities</vt:lpstr>
      <vt:lpstr>UNSD disability statistics programme – planned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revolution: Opportunities and challenges for global ageing</dc:title>
  <dc:creator>Linda Hooper</dc:creator>
  <cp:lastModifiedBy>Margaret Mbogoni</cp:lastModifiedBy>
  <cp:revision>184</cp:revision>
  <cp:lastPrinted>2016-05-02T22:27:01Z</cp:lastPrinted>
  <dcterms:created xsi:type="dcterms:W3CDTF">2015-07-05T18:53:48Z</dcterms:created>
  <dcterms:modified xsi:type="dcterms:W3CDTF">2016-05-03T13:48:06Z</dcterms:modified>
</cp:coreProperties>
</file>