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681" r:id="rId2"/>
  </p:sldMasterIdLst>
  <p:notesMasterIdLst>
    <p:notesMasterId r:id="rId15"/>
  </p:notesMasterIdLst>
  <p:handoutMasterIdLst>
    <p:handoutMasterId r:id="rId16"/>
  </p:handoutMasterIdLst>
  <p:sldIdLst>
    <p:sldId id="362" r:id="rId3"/>
    <p:sldId id="352" r:id="rId4"/>
    <p:sldId id="361" r:id="rId5"/>
    <p:sldId id="353" r:id="rId6"/>
    <p:sldId id="354" r:id="rId7"/>
    <p:sldId id="360" r:id="rId8"/>
    <p:sldId id="355" r:id="rId9"/>
    <p:sldId id="356" r:id="rId10"/>
    <p:sldId id="357" r:id="rId11"/>
    <p:sldId id="359" r:id="rId12"/>
    <p:sldId id="358" r:id="rId13"/>
    <p:sldId id="323" r:id="rId14"/>
  </p:sldIdLst>
  <p:sldSz cx="12192000" cy="6858000"/>
  <p:notesSz cx="9296400" cy="7010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LAZQUEZ LERMA RITA" initials="VLR" lastIdx="24" clrIdx="0">
    <p:extLst>
      <p:ext uri="{19B8F6BF-5375-455C-9EA6-DF929625EA0E}">
        <p15:presenceInfo xmlns:p15="http://schemas.microsoft.com/office/powerpoint/2012/main" userId="S-1-5-21-1606980848-1500820517-1801674531-40965" providerId="AD"/>
      </p:ext>
    </p:extLst>
  </p:cmAuthor>
  <p:cmAuthor id="2" name="MARTINEZ CORONA DAVID" initials="MCD" lastIdx="5" clrIdx="1">
    <p:extLst>
      <p:ext uri="{19B8F6BF-5375-455C-9EA6-DF929625EA0E}">
        <p15:presenceInfo xmlns:p15="http://schemas.microsoft.com/office/powerpoint/2012/main" userId="S-1-5-21-1606980848-1500820517-1801674531-43763" providerId="AD"/>
      </p:ext>
    </p:extLst>
  </p:cmAuthor>
  <p:cmAuthor id="3" name="GARCIA CONTRERAS HECTOR JAVIER" initials="GCHJ" lastIdx="2" clrIdx="2">
    <p:extLst>
      <p:ext uri="{19B8F6BF-5375-455C-9EA6-DF929625EA0E}">
        <p15:presenceInfo xmlns:p15="http://schemas.microsoft.com/office/powerpoint/2012/main" userId="S-1-5-21-1606980848-1500820517-1801674531-1167346" providerId="AD"/>
      </p:ext>
    </p:extLst>
  </p:cmAuthor>
  <p:cmAuthor id="4" name="VALERIO VITE NERIBELL" initials="VVN" lastIdx="2" clrIdx="3">
    <p:extLst>
      <p:ext uri="{19B8F6BF-5375-455C-9EA6-DF929625EA0E}">
        <p15:presenceInfo xmlns:p15="http://schemas.microsoft.com/office/powerpoint/2012/main" userId="S-1-5-21-1606980848-1500820517-1801674531-13572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15" autoAdjust="0"/>
    <p:restoredTop sz="91921" autoAdjust="0"/>
  </p:normalViewPr>
  <p:slideViewPr>
    <p:cSldViewPr>
      <p:cViewPr varScale="1">
        <p:scale>
          <a:sx n="65" d="100"/>
          <a:sy n="65" d="100"/>
        </p:scale>
        <p:origin x="648" y="4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A0F50-9BFF-43B2-87D9-1C869084AF28}" type="datetimeFigureOut">
              <a:rPr lang="es-MX" smtClean="0"/>
              <a:pPr/>
              <a:t>03/05/2016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6FB07-032E-4857-BEF5-86C59114125C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26358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02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 err="1" smtClean="0"/>
              <a:t>Mensajes</a:t>
            </a:r>
            <a:r>
              <a:rPr lang="en-US" b="1" dirty="0" smtClean="0"/>
              <a:t> </a:t>
            </a:r>
            <a:r>
              <a:rPr lang="en-US" b="1" dirty="0" err="1" smtClean="0"/>
              <a:t>principales</a:t>
            </a:r>
            <a:r>
              <a:rPr lang="en-US" b="1" dirty="0" smtClean="0"/>
              <a:t>:</a:t>
            </a:r>
          </a:p>
          <a:p>
            <a:endParaRPr lang="en-US" b="1" dirty="0" smtClean="0"/>
          </a:p>
          <a:p>
            <a:pPr>
              <a:buFont typeface="Wingdings" pitchFamily="2" charset="2"/>
              <a:buChar char="v"/>
            </a:pPr>
            <a:r>
              <a:rPr lang="en-US" b="1" dirty="0" smtClean="0"/>
              <a:t>En base a la </a:t>
            </a:r>
            <a:r>
              <a:rPr lang="en-US" b="1" dirty="0" err="1" smtClean="0"/>
              <a:t>información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estadística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que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nos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enviaron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preparamos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perfiles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nacionales</a:t>
            </a:r>
            <a:r>
              <a:rPr lang="en-US" b="1" baseline="0" dirty="0" smtClean="0"/>
              <a:t>. La </a:t>
            </a:r>
            <a:r>
              <a:rPr lang="en-US" b="1" baseline="0" dirty="0" err="1" smtClean="0"/>
              <a:t>próxima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tarea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sería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revisar</a:t>
            </a:r>
            <a:r>
              <a:rPr lang="en-US" b="1" baseline="0" dirty="0" smtClean="0"/>
              <a:t>/</a:t>
            </a:r>
            <a:r>
              <a:rPr lang="en-US" b="1" baseline="0" dirty="0" err="1" smtClean="0"/>
              <a:t>actualizar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esta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información</a:t>
            </a:r>
            <a:r>
              <a:rPr lang="en-US" b="1" baseline="0" dirty="0" smtClean="0"/>
              <a:t>.</a:t>
            </a:r>
            <a:endParaRPr lang="en-US" b="1" dirty="0" smtClean="0"/>
          </a:p>
          <a:p>
            <a:pPr lvl="1">
              <a:buFont typeface="Wingdings" pitchFamily="2" charset="2"/>
              <a:buNone/>
            </a:pPr>
            <a:endParaRPr lang="en-US" dirty="0" smtClean="0"/>
          </a:p>
          <a:p>
            <a:pPr lvl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/>
          <a:lstStyle/>
          <a:p>
            <a:pPr algn="r"/>
            <a:fld id="{BE23E6E1-9C91-45F6-9125-4F4EDCA699C6}" type="slidenum">
              <a:rPr lang="es-MX" smtClean="0">
                <a:solidFill>
                  <a:prstClr val="black"/>
                </a:solidFill>
                <a:latin typeface="Arial"/>
              </a:rPr>
              <a:pPr algn="r"/>
              <a:t>10</a:t>
            </a:fld>
            <a:endParaRPr lang="es-MX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1213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815415" y="644693"/>
            <a:ext cx="11137237" cy="2622153"/>
          </a:xfrm>
        </p:spPr>
        <p:txBody>
          <a:bodyPr/>
          <a:lstStyle>
            <a:lvl1pPr>
              <a:defRPr b="1" baseline="0">
                <a:solidFill>
                  <a:srgbClr val="002060"/>
                </a:solidFill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ESCRIBIR EL TÍTULO DE LA PRESENTACIÓN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828800" y="3429003"/>
            <a:ext cx="8534400" cy="105611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escribir el subtítulo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A0E2-91EA-4CA1-A686-B7537AAAA90E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03/05/2016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EE76-20D1-401A-8AAC-2934CE8E22A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7 Imagen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19936" y="6093296"/>
            <a:ext cx="1344149" cy="648072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407453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5"/>
            <a:ext cx="10972800" cy="413305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A0E2-91EA-4CA1-A686-B7537AAAA90E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03/05/2016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EE76-20D1-401A-8AAC-2934CE8E22A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8 Imagen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23927" y="6093296"/>
            <a:ext cx="1344149" cy="648072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349790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06379"/>
            <a:ext cx="2743200" cy="552688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06378"/>
            <a:ext cx="8026400" cy="552688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A0E2-91EA-4CA1-A686-B7537AAAA90E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03/05/2016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EE76-20D1-401A-8AAC-2934CE8E22A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8 Imagen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23927" y="6093296"/>
            <a:ext cx="1344149" cy="648072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956029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A0E2-91EA-4CA1-A686-B7537AAAA90E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03/05/2016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EE76-20D1-401A-8AAC-2934CE8E22A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CuadroTexto"/>
          <p:cNvSpPr txBox="1"/>
          <p:nvPr userDrawn="1"/>
        </p:nvSpPr>
        <p:spPr>
          <a:xfrm>
            <a:off x="2639616" y="1316765"/>
            <a:ext cx="6528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200" b="1" kern="1500" dirty="0">
                <a:solidFill>
                  <a:srgbClr val="002060"/>
                </a:solidFill>
                <a:latin typeface="Helvetica" pitchFamily="34" charset="0"/>
              </a:rPr>
              <a:t>Conociendo México</a:t>
            </a:r>
          </a:p>
          <a:p>
            <a:pPr algn="ctr">
              <a:lnSpc>
                <a:spcPct val="150000"/>
              </a:lnSpc>
            </a:pPr>
            <a:r>
              <a:rPr lang="es-MX" b="1" kern="1500" dirty="0">
                <a:solidFill>
                  <a:srgbClr val="002060"/>
                </a:solidFill>
                <a:latin typeface="Helvetica" pitchFamily="34" charset="0"/>
              </a:rPr>
              <a:t>01 800 111 46 34</a:t>
            </a:r>
          </a:p>
          <a:p>
            <a:pPr algn="ctr"/>
            <a:r>
              <a:rPr lang="es-MX" b="1" kern="1500" dirty="0">
                <a:solidFill>
                  <a:srgbClr val="002060"/>
                </a:solidFill>
                <a:latin typeface="Helvetica" pitchFamily="34" charset="0"/>
              </a:rPr>
              <a:t>www.inegi.org.mx</a:t>
            </a:r>
          </a:p>
          <a:p>
            <a:pPr algn="ctr"/>
            <a:r>
              <a:rPr lang="es-MX" b="1" kern="1500" dirty="0">
                <a:solidFill>
                  <a:srgbClr val="002060"/>
                </a:solidFill>
                <a:latin typeface="Helvetica" pitchFamily="34" charset="0"/>
              </a:rPr>
              <a:t>atencion.usuarios@inegi.org.mx</a:t>
            </a:r>
          </a:p>
        </p:txBody>
      </p:sp>
      <p:grpSp>
        <p:nvGrpSpPr>
          <p:cNvPr id="7" name="6 Grupo"/>
          <p:cNvGrpSpPr/>
          <p:nvPr userDrawn="1"/>
        </p:nvGrpSpPr>
        <p:grpSpPr>
          <a:xfrm>
            <a:off x="1775521" y="3813048"/>
            <a:ext cx="3552395" cy="552059"/>
            <a:chOff x="1320754" y="4725144"/>
            <a:chExt cx="2819198" cy="562825"/>
          </a:xfrm>
        </p:grpSpPr>
        <p:pic>
          <p:nvPicPr>
            <p:cNvPr id="8" name="7 Imagen" descr="twitt.png"/>
            <p:cNvPicPr>
              <a:picLocks noChangeAspect="1"/>
            </p:cNvPicPr>
            <p:nvPr userDrawn="1"/>
          </p:nvPicPr>
          <p:blipFill>
            <a:blip r:embed="rId2" cstate="print">
              <a:lum bright="-10000"/>
            </a:blip>
            <a:stretch>
              <a:fillRect/>
            </a:stretch>
          </p:blipFill>
          <p:spPr>
            <a:xfrm>
              <a:off x="1320754" y="4725144"/>
              <a:ext cx="566777" cy="562825"/>
            </a:xfrm>
            <a:prstGeom prst="rect">
              <a:avLst/>
            </a:prstGeom>
          </p:spPr>
        </p:pic>
        <p:sp>
          <p:nvSpPr>
            <p:cNvPr id="9" name="8 CuadroTexto"/>
            <p:cNvSpPr txBox="1"/>
            <p:nvPr userDrawn="1"/>
          </p:nvSpPr>
          <p:spPr>
            <a:xfrm>
              <a:off x="1835696" y="4858274"/>
              <a:ext cx="2304256" cy="376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kern="1500" dirty="0">
                  <a:solidFill>
                    <a:srgbClr val="002060"/>
                  </a:solidFill>
                  <a:latin typeface="Helvetica" pitchFamily="34" charset="0"/>
                </a:rPr>
                <a:t>@inegi_informa</a:t>
              </a:r>
            </a:p>
          </p:txBody>
        </p:sp>
      </p:grpSp>
      <p:grpSp>
        <p:nvGrpSpPr>
          <p:cNvPr id="10" name="9 Grupo"/>
          <p:cNvGrpSpPr/>
          <p:nvPr userDrawn="1"/>
        </p:nvGrpSpPr>
        <p:grpSpPr>
          <a:xfrm>
            <a:off x="7632173" y="3813048"/>
            <a:ext cx="3651561" cy="552059"/>
            <a:chOff x="5652120" y="4725144"/>
            <a:chExt cx="2897898" cy="562825"/>
          </a:xfrm>
        </p:grpSpPr>
        <p:pic>
          <p:nvPicPr>
            <p:cNvPr id="11" name="10 Imagen" descr="face.png"/>
            <p:cNvPicPr>
              <a:picLocks noChangeAspect="1"/>
            </p:cNvPicPr>
            <p:nvPr userDrawn="1"/>
          </p:nvPicPr>
          <p:blipFill>
            <a:blip r:embed="rId3" cstate="print">
              <a:lum bright="-10000"/>
            </a:blip>
            <a:stretch>
              <a:fillRect/>
            </a:stretch>
          </p:blipFill>
          <p:spPr>
            <a:xfrm>
              <a:off x="5652120" y="4725144"/>
              <a:ext cx="568358" cy="562825"/>
            </a:xfrm>
            <a:prstGeom prst="rect">
              <a:avLst/>
            </a:prstGeom>
          </p:spPr>
        </p:pic>
        <p:sp>
          <p:nvSpPr>
            <p:cNvPr id="12" name="11 CuadroTexto"/>
            <p:cNvSpPr txBox="1"/>
            <p:nvPr userDrawn="1"/>
          </p:nvSpPr>
          <p:spPr>
            <a:xfrm>
              <a:off x="6245762" y="4887848"/>
              <a:ext cx="2304256" cy="376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kern="1500" dirty="0">
                  <a:solidFill>
                    <a:srgbClr val="002060"/>
                  </a:solidFill>
                  <a:latin typeface="Helvetica" pitchFamily="34" charset="0"/>
                </a:rPr>
                <a:t>INEGI Informa</a:t>
              </a:r>
            </a:p>
          </p:txBody>
        </p:sp>
      </p:grpSp>
      <p:pic>
        <p:nvPicPr>
          <p:cNvPr id="14" name="13 Imagen" descr="logo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423927" y="6093296"/>
            <a:ext cx="1344149" cy="648072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062599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salid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 descr="logo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6667" y="4789489"/>
            <a:ext cx="3145367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 userDrawn="1"/>
        </p:nvSpPr>
        <p:spPr>
          <a:xfrm>
            <a:off x="2571752" y="1628775"/>
            <a:ext cx="6913033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200" b="1" kern="1500" dirty="0">
                <a:solidFill>
                  <a:srgbClr val="002060"/>
                </a:solidFill>
                <a:latin typeface="Helvetica" pitchFamily="34" charset="0"/>
                <a:cs typeface="+mn-cs"/>
              </a:rPr>
              <a:t>Conociendo México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800" b="1" kern="1500" dirty="0">
                <a:solidFill>
                  <a:srgbClr val="002060"/>
                </a:solidFill>
                <a:latin typeface="Helvetica" pitchFamily="34" charset="0"/>
                <a:cs typeface="+mn-cs"/>
              </a:rPr>
              <a:t>01 800 111 46 34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800" b="1" kern="1500" dirty="0">
                <a:solidFill>
                  <a:srgbClr val="002060"/>
                </a:solidFill>
                <a:latin typeface="Helvetica" pitchFamily="34" charset="0"/>
                <a:cs typeface="+mn-cs"/>
              </a:rPr>
              <a:t>www.inegi.org.mx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800" b="1" kern="1500" dirty="0">
                <a:solidFill>
                  <a:srgbClr val="002060"/>
                </a:solidFill>
                <a:latin typeface="Helvetica" pitchFamily="34" charset="0"/>
                <a:cs typeface="+mn-cs"/>
              </a:rPr>
              <a:t>atencion.usuarios@inegi.org.mx</a:t>
            </a:r>
          </a:p>
        </p:txBody>
      </p:sp>
      <p:grpSp>
        <p:nvGrpSpPr>
          <p:cNvPr id="4" name="21 Grupo"/>
          <p:cNvGrpSpPr>
            <a:grpSpLocks/>
          </p:cNvGrpSpPr>
          <p:nvPr userDrawn="1"/>
        </p:nvGrpSpPr>
        <p:grpSpPr bwMode="auto">
          <a:xfrm>
            <a:off x="1775885" y="3716338"/>
            <a:ext cx="3744383" cy="563562"/>
            <a:chOff x="1331640" y="4725144"/>
            <a:chExt cx="2808312" cy="562825"/>
          </a:xfrm>
        </p:grpSpPr>
        <p:pic>
          <p:nvPicPr>
            <p:cNvPr id="5" name="9 Imagen" descr="twitt.png"/>
            <p:cNvPicPr>
              <a:picLocks noChangeAspect="1"/>
            </p:cNvPicPr>
            <p:nvPr userDrawn="1"/>
          </p:nvPicPr>
          <p:blipFill>
            <a:blip r:embed="rId4" cstate="print">
              <a:lum contrast="10000"/>
            </a:blip>
            <a:srcRect/>
            <a:stretch>
              <a:fillRect/>
            </a:stretch>
          </p:blipFill>
          <p:spPr bwMode="auto">
            <a:xfrm>
              <a:off x="1331640" y="4725144"/>
              <a:ext cx="566777" cy="56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5 CuadroTexto"/>
            <p:cNvSpPr txBox="1"/>
            <p:nvPr userDrawn="1"/>
          </p:nvSpPr>
          <p:spPr>
            <a:xfrm>
              <a:off x="1836469" y="4858320"/>
              <a:ext cx="2303483" cy="36940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800" b="1" kern="1500" dirty="0">
                  <a:solidFill>
                    <a:srgbClr val="002060"/>
                  </a:solidFill>
                  <a:latin typeface="Helvetica" pitchFamily="34" charset="0"/>
                  <a:cs typeface="+mn-cs"/>
                </a:rPr>
                <a:t>@inegi_informa</a:t>
              </a:r>
            </a:p>
          </p:txBody>
        </p:sp>
      </p:grpSp>
      <p:grpSp>
        <p:nvGrpSpPr>
          <p:cNvPr id="7" name="22 Grupo"/>
          <p:cNvGrpSpPr>
            <a:grpSpLocks/>
          </p:cNvGrpSpPr>
          <p:nvPr userDrawn="1"/>
        </p:nvGrpSpPr>
        <p:grpSpPr bwMode="auto">
          <a:xfrm>
            <a:off x="7535334" y="3716338"/>
            <a:ext cx="3865033" cy="563562"/>
            <a:chOff x="5652120" y="4725144"/>
            <a:chExt cx="2897898" cy="562825"/>
          </a:xfrm>
        </p:grpSpPr>
        <p:pic>
          <p:nvPicPr>
            <p:cNvPr id="8" name="12 Imagen" descr="face.png"/>
            <p:cNvPicPr>
              <a:picLocks noChangeAspect="1"/>
            </p:cNvPicPr>
            <p:nvPr userDrawn="1"/>
          </p:nvPicPr>
          <p:blipFill>
            <a:blip r:embed="rId5" cstate="print">
              <a:lum bright="-10000" contrast="-10000"/>
            </a:blip>
            <a:srcRect/>
            <a:stretch>
              <a:fillRect/>
            </a:stretch>
          </p:blipFill>
          <p:spPr bwMode="auto">
            <a:xfrm>
              <a:off x="5652120" y="4725144"/>
              <a:ext cx="568358" cy="56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8 CuadroTexto"/>
            <p:cNvSpPr txBox="1"/>
            <p:nvPr userDrawn="1"/>
          </p:nvSpPr>
          <p:spPr>
            <a:xfrm>
              <a:off x="6245665" y="4847221"/>
              <a:ext cx="2304353" cy="36940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800" b="1" kern="1500" dirty="0">
                  <a:solidFill>
                    <a:srgbClr val="002060"/>
                  </a:solidFill>
                  <a:latin typeface="Helvetica" pitchFamily="34" charset="0"/>
                  <a:cs typeface="+mn-cs"/>
                </a:rPr>
                <a:t>INEGI Informa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0848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7185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600" y="1600200"/>
            <a:ext cx="10972320" cy="4525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4006830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32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7016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535392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360" y="1600200"/>
            <a:ext cx="535392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4287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2969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600" y="274680"/>
            <a:ext cx="10972320" cy="5851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261340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404667"/>
            <a:ext cx="10972800" cy="562075"/>
          </a:xfrm>
        </p:spPr>
        <p:txBody>
          <a:bodyPr>
            <a:noAutofit/>
          </a:bodyPr>
          <a:lstStyle>
            <a:lvl1pPr>
              <a:defRPr sz="3600">
                <a:solidFill>
                  <a:srgbClr val="002060"/>
                </a:solidFill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052736"/>
            <a:ext cx="10972800" cy="504056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2060"/>
                </a:solidFill>
                <a:latin typeface="Helvetica" pitchFamily="34" charset="0"/>
              </a:defRPr>
            </a:lvl1pPr>
            <a:lvl2pPr>
              <a:defRPr sz="2400">
                <a:solidFill>
                  <a:srgbClr val="002060"/>
                </a:solidFill>
                <a:latin typeface="Helvetica" pitchFamily="34" charset="0"/>
              </a:defRPr>
            </a:lvl2pPr>
            <a:lvl3pPr>
              <a:defRPr sz="2000">
                <a:solidFill>
                  <a:srgbClr val="002060"/>
                </a:solidFill>
                <a:latin typeface="Helvetica" pitchFamily="34" charset="0"/>
              </a:defRPr>
            </a:lvl3pPr>
            <a:lvl4pPr>
              <a:defRPr sz="1800">
                <a:solidFill>
                  <a:srgbClr val="002060"/>
                </a:solidFill>
                <a:latin typeface="Helvetica" pitchFamily="34" charset="0"/>
              </a:defRPr>
            </a:lvl4pPr>
            <a:lvl5pPr>
              <a:defRPr sz="1800">
                <a:solidFill>
                  <a:srgbClr val="002060"/>
                </a:solidFill>
                <a:latin typeface="Helvetica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A0E2-91EA-4CA1-A686-B7537AAAA90E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03/05/2016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EE76-20D1-401A-8AAC-2934CE8E22A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7 Imagen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19936" y="6093296"/>
            <a:ext cx="1344149" cy="648072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522015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535392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09600" y="3963600"/>
            <a:ext cx="535392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31360" y="1600200"/>
            <a:ext cx="535392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0719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535392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360" y="1600200"/>
            <a:ext cx="535392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360" y="3963600"/>
            <a:ext cx="535392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0543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535392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360" y="1600200"/>
            <a:ext cx="535392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600" y="3963600"/>
            <a:ext cx="1097136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96848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32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600" y="3963600"/>
            <a:ext cx="1097232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05953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535392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360" y="1600200"/>
            <a:ext cx="535392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31360" y="3963600"/>
            <a:ext cx="535392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09600" y="3963600"/>
            <a:ext cx="535392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01152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535392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231360" y="1600200"/>
            <a:ext cx="535392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7" name="36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04960" y="3963240"/>
            <a:ext cx="3606240" cy="2158200"/>
          </a:xfrm>
          <a:prstGeom prst="rect">
            <a:avLst/>
          </a:prstGeom>
          <a:ln>
            <a:noFill/>
          </a:ln>
        </p:spPr>
      </p:pic>
      <p:pic>
        <p:nvPicPr>
          <p:cNvPr id="38" name="37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3200" y="3963240"/>
            <a:ext cx="3606240" cy="21582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77200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salid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 descr="logo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6667" y="4789489"/>
            <a:ext cx="3145367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 userDrawn="1"/>
        </p:nvSpPr>
        <p:spPr>
          <a:xfrm>
            <a:off x="2571752" y="1628775"/>
            <a:ext cx="6913033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s-MX" sz="2200" b="1" kern="1500" dirty="0">
                <a:solidFill>
                  <a:srgbClr val="002060"/>
                </a:solidFill>
                <a:latin typeface="Helvetica" pitchFamily="34" charset="0"/>
              </a:rPr>
              <a:t>Conociendo México</a:t>
            </a:r>
          </a:p>
          <a:p>
            <a:pPr algn="ctr">
              <a:lnSpc>
                <a:spcPct val="150000"/>
              </a:lnSpc>
              <a:defRPr/>
            </a:pPr>
            <a:r>
              <a:rPr lang="es-MX" b="1" kern="1500" dirty="0">
                <a:solidFill>
                  <a:srgbClr val="002060"/>
                </a:solidFill>
                <a:latin typeface="Helvetica" pitchFamily="34" charset="0"/>
              </a:rPr>
              <a:t>01 800 111 46 34</a:t>
            </a:r>
          </a:p>
          <a:p>
            <a:pPr algn="ctr">
              <a:defRPr/>
            </a:pPr>
            <a:r>
              <a:rPr lang="es-MX" b="1" kern="1500" dirty="0">
                <a:solidFill>
                  <a:srgbClr val="002060"/>
                </a:solidFill>
                <a:latin typeface="Helvetica" pitchFamily="34" charset="0"/>
              </a:rPr>
              <a:t>www.inegi.org.mx</a:t>
            </a:r>
          </a:p>
          <a:p>
            <a:pPr algn="ctr">
              <a:defRPr/>
            </a:pPr>
            <a:r>
              <a:rPr lang="es-MX" b="1" kern="1500" dirty="0">
                <a:solidFill>
                  <a:srgbClr val="002060"/>
                </a:solidFill>
                <a:latin typeface="Helvetica" pitchFamily="34" charset="0"/>
              </a:rPr>
              <a:t>atencion.usuarios@inegi.org.mx</a:t>
            </a:r>
          </a:p>
        </p:txBody>
      </p:sp>
      <p:grpSp>
        <p:nvGrpSpPr>
          <p:cNvPr id="4" name="21 Grupo"/>
          <p:cNvGrpSpPr>
            <a:grpSpLocks/>
          </p:cNvGrpSpPr>
          <p:nvPr userDrawn="1"/>
        </p:nvGrpSpPr>
        <p:grpSpPr bwMode="auto">
          <a:xfrm>
            <a:off x="1775885" y="3716338"/>
            <a:ext cx="3744383" cy="563562"/>
            <a:chOff x="1331640" y="4725144"/>
            <a:chExt cx="2808312" cy="562825"/>
          </a:xfrm>
        </p:grpSpPr>
        <p:pic>
          <p:nvPicPr>
            <p:cNvPr id="5" name="9 Imagen" descr="twitt.png"/>
            <p:cNvPicPr>
              <a:picLocks noChangeAspect="1"/>
            </p:cNvPicPr>
            <p:nvPr userDrawn="1"/>
          </p:nvPicPr>
          <p:blipFill>
            <a:blip r:embed="rId4" cstate="print">
              <a:lum contrast="10000"/>
            </a:blip>
            <a:srcRect/>
            <a:stretch>
              <a:fillRect/>
            </a:stretch>
          </p:blipFill>
          <p:spPr bwMode="auto">
            <a:xfrm>
              <a:off x="1331640" y="4725144"/>
              <a:ext cx="566777" cy="56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5 CuadroTexto"/>
            <p:cNvSpPr txBox="1"/>
            <p:nvPr userDrawn="1"/>
          </p:nvSpPr>
          <p:spPr>
            <a:xfrm>
              <a:off x="1836469" y="4858320"/>
              <a:ext cx="2303483" cy="36940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MX" b="1" kern="1500" dirty="0">
                  <a:solidFill>
                    <a:srgbClr val="002060"/>
                  </a:solidFill>
                  <a:latin typeface="Helvetica" pitchFamily="34" charset="0"/>
                </a:rPr>
                <a:t>@inegi_informa</a:t>
              </a:r>
            </a:p>
          </p:txBody>
        </p:sp>
      </p:grpSp>
      <p:grpSp>
        <p:nvGrpSpPr>
          <p:cNvPr id="7" name="22 Grupo"/>
          <p:cNvGrpSpPr>
            <a:grpSpLocks/>
          </p:cNvGrpSpPr>
          <p:nvPr userDrawn="1"/>
        </p:nvGrpSpPr>
        <p:grpSpPr bwMode="auto">
          <a:xfrm>
            <a:off x="7535334" y="3716338"/>
            <a:ext cx="3865033" cy="563562"/>
            <a:chOff x="5652120" y="4725144"/>
            <a:chExt cx="2897898" cy="562825"/>
          </a:xfrm>
        </p:grpSpPr>
        <p:pic>
          <p:nvPicPr>
            <p:cNvPr id="8" name="12 Imagen" descr="face.png"/>
            <p:cNvPicPr>
              <a:picLocks noChangeAspect="1"/>
            </p:cNvPicPr>
            <p:nvPr userDrawn="1"/>
          </p:nvPicPr>
          <p:blipFill>
            <a:blip r:embed="rId5" cstate="print">
              <a:lum bright="-10000" contrast="-10000"/>
            </a:blip>
            <a:srcRect/>
            <a:stretch>
              <a:fillRect/>
            </a:stretch>
          </p:blipFill>
          <p:spPr bwMode="auto">
            <a:xfrm>
              <a:off x="5652120" y="4725144"/>
              <a:ext cx="568358" cy="56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8 CuadroTexto"/>
            <p:cNvSpPr txBox="1"/>
            <p:nvPr userDrawn="1"/>
          </p:nvSpPr>
          <p:spPr>
            <a:xfrm>
              <a:off x="6245665" y="4847221"/>
              <a:ext cx="2304353" cy="36940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MX" b="1" kern="1500" dirty="0">
                  <a:solidFill>
                    <a:srgbClr val="002060"/>
                  </a:solidFill>
                  <a:latin typeface="Helvetica" pitchFamily="34" charset="0"/>
                </a:rPr>
                <a:t>INEGI Informa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9673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963084" y="3717035"/>
            <a:ext cx="10363200" cy="1362075"/>
          </a:xfrm>
        </p:spPr>
        <p:txBody>
          <a:bodyPr anchor="t">
            <a:noAutofit/>
          </a:bodyPr>
          <a:lstStyle>
            <a:lvl1pPr algn="ctr">
              <a:defRPr sz="3600" b="1" cap="all"/>
            </a:lvl1pPr>
          </a:lstStyle>
          <a:p>
            <a:r>
              <a:rPr lang="es-ES" dirty="0" smtClean="0"/>
              <a:t>Haga clic para ESCRIBIR EL título del SUBTEMA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914400" y="644694"/>
            <a:ext cx="103632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escribir subtítulo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A0E2-91EA-4CA1-A686-B7537AAAA90E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03/05/2016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EE76-20D1-401A-8AAC-2934CE8E22A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7 Imagen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19936" y="6093296"/>
            <a:ext cx="1344149" cy="648072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785700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s-MX" sz="3600" kern="1200" dirty="0" smtClean="0">
                <a:solidFill>
                  <a:schemeClr val="bg1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r>
              <a:rPr lang="es-ES" dirty="0" smtClean="0"/>
              <a:t>Haga clic para escribir el título de la diapositiva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67107"/>
            <a:ext cx="5384800" cy="41621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67107"/>
            <a:ext cx="5384800" cy="41621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A0E2-91EA-4CA1-A686-B7537AAAA90E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03/05/2016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EE76-20D1-401A-8AAC-2934CE8E22A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9 Imagen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23927" y="6093296"/>
            <a:ext cx="1344149" cy="648072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357202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609600" y="260351"/>
            <a:ext cx="5386917" cy="1056416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escribir el título de la columna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1508787"/>
            <a:ext cx="5386917" cy="432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 hasCustomPrompt="1"/>
          </p:nvPr>
        </p:nvSpPr>
        <p:spPr>
          <a:xfrm>
            <a:off x="6193372" y="260351"/>
            <a:ext cx="5389033" cy="1056416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escribir el título de la columna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2" y="1508787"/>
            <a:ext cx="5389033" cy="432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A0E2-91EA-4CA1-A686-B7537AAAA90E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03/05/2016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EE76-20D1-401A-8AAC-2934CE8E22A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11 Imagen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23927" y="6093296"/>
            <a:ext cx="1344149" cy="648072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107543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s-MX" sz="3600" kern="1200" smtClean="0">
                <a:solidFill>
                  <a:srgbClr val="002060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r>
              <a:rPr lang="es-ES" dirty="0" smtClean="0"/>
              <a:t>Haga clic para escribir el título de la diapositiva</a:t>
            </a:r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A0E2-91EA-4CA1-A686-B7537AAAA90E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03/05/2016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EE76-20D1-401A-8AAC-2934CE8E22A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7 Imagen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23927" y="6093296"/>
            <a:ext cx="1344149" cy="648072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828307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A0E2-91EA-4CA1-A686-B7537AAAA90E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03/05/2016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EE76-20D1-401A-8AAC-2934CE8E22A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6 Imagen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23927" y="6093296"/>
            <a:ext cx="1344149" cy="648072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702875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52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4826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29815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A0E2-91EA-4CA1-A686-B7537AAAA90E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03/05/2016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EE76-20D1-401A-8AAC-2934CE8E22A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9 Imagen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23927" y="6093296"/>
            <a:ext cx="1344149" cy="648072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411302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293099"/>
            <a:ext cx="7315200" cy="566739"/>
          </a:xfrm>
        </p:spPr>
        <p:txBody>
          <a:bodyPr anchor="ctr">
            <a:noAutofit/>
          </a:bodyPr>
          <a:lstStyle>
            <a:lvl1pPr algn="ctr">
              <a:defRPr sz="1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260354"/>
            <a:ext cx="7315200" cy="393673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4981250"/>
            <a:ext cx="7315200" cy="80486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A0E2-91EA-4CA1-A686-B7537AAAA90E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03/05/2016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EE76-20D1-401A-8AAC-2934CE8E22A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9 Imagen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23927" y="6093296"/>
            <a:ext cx="1344149" cy="648072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273849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229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BA0E2-91EA-4CA1-A686-B7537AAAA90E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03/05/2016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DEE76-20D1-401A-8AAC-2934CE8E22A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214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002060"/>
          </a:solidFill>
          <a:latin typeface="Helvetic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002060"/>
          </a:solidFill>
          <a:latin typeface="Helvetic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002060"/>
          </a:solidFill>
          <a:latin typeface="Helvetic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2060"/>
          </a:solidFill>
          <a:latin typeface="Helvetic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002060"/>
          </a:solidFill>
          <a:latin typeface="Helvetic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rgbClr val="002060"/>
          </a:solidFill>
          <a:latin typeface="Helvetic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609600" y="6356520"/>
            <a:ext cx="2844480" cy="364680"/>
          </a:xfrm>
          <a:prstGeom prst="rect">
            <a:avLst/>
          </a:prstGeom>
        </p:spPr>
        <p:txBody>
          <a:bodyPr anchor="ctr"/>
          <a:lstStyle/>
          <a:p>
            <a:r>
              <a:rPr lang="es-MX" sz="1200" dirty="0">
                <a:solidFill>
                  <a:srgbClr val="8B8B8B"/>
                </a:solidFill>
                <a:latin typeface="Calibri"/>
              </a:rPr>
              <a:t>30/07/14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4165440" y="6356520"/>
            <a:ext cx="3860160" cy="364680"/>
          </a:xfrm>
          <a:prstGeom prst="rect">
            <a:avLst/>
          </a:prstGeom>
        </p:spPr>
        <p:txBody>
          <a:bodyPr anchor="ctr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8737440" y="6356520"/>
            <a:ext cx="2844480" cy="364680"/>
          </a:xfrm>
          <a:prstGeom prst="rect">
            <a:avLst/>
          </a:prstGeom>
        </p:spPr>
        <p:txBody>
          <a:bodyPr anchor="ctr"/>
          <a:lstStyle/>
          <a:p>
            <a:pPr algn="r"/>
            <a:fld id="{0E4369A1-21C7-4B3C-AE8D-56F0F54C20E4}" type="slidenum">
              <a:rPr lang="es-MX" sz="1200">
                <a:solidFill>
                  <a:srgbClr val="8B8B8B"/>
                </a:solidFill>
                <a:latin typeface="Calibri"/>
              </a:rPr>
              <a:pPr algn="r"/>
              <a:t>‹Nº›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s-MX"/>
              <a:t>Pulse para editar el formato del texto de título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s-MX"/>
              <a:t>Pulse para editar el formato de esquema del texto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s-MX"/>
              <a:t>Segundo nivel del esquema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s-MX"/>
              <a:t>Tercer nivel del esquema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s-MX"/>
              <a:t>Cuarto nivel del esquema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s-MX"/>
              <a:t>Quinto nivel del esquema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s-MX"/>
              <a:t>Sexto nivel del esquema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s-MX"/>
              <a:t>Séptimo nivel del esquema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157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905000" y="457200"/>
            <a:ext cx="8305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MX"/>
            </a:defPPr>
            <a:lvl1pPr algn="ctr">
              <a:spcBef>
                <a:spcPct val="0"/>
              </a:spcBef>
              <a:buNone/>
              <a:defRPr sz="30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MX" dirty="0" err="1"/>
              <a:t>Mexico's</a:t>
            </a:r>
            <a:r>
              <a:rPr lang="es-MX" dirty="0"/>
              <a:t> </a:t>
            </a:r>
            <a:r>
              <a:rPr lang="es-MX" dirty="0" err="1"/>
              <a:t>experience</a:t>
            </a:r>
            <a:r>
              <a:rPr lang="es-MX" dirty="0"/>
              <a:t> in </a:t>
            </a:r>
            <a:r>
              <a:rPr lang="es-MX" dirty="0" err="1"/>
              <a:t>collecting</a:t>
            </a:r>
            <a:r>
              <a:rPr lang="es-MX" dirty="0"/>
              <a:t> data </a:t>
            </a:r>
            <a:r>
              <a:rPr lang="es-MX" dirty="0" err="1"/>
              <a:t>on</a:t>
            </a:r>
            <a:r>
              <a:rPr lang="es-MX" dirty="0"/>
              <a:t> </a:t>
            </a:r>
            <a:r>
              <a:rPr lang="es-MX" dirty="0" err="1"/>
              <a:t>disability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pic>
        <p:nvPicPr>
          <p:cNvPr id="5122" name="Picture 2" descr="http://image.slidesharecdn.com/mapamexico-130624180153-phpapp01/95/mapa-de-mexico-1-6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143000"/>
            <a:ext cx="5397216" cy="378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bienestarbogota.unal.edu.co/ADJUNTOS/20150729_152119_inlcus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36" y="2209800"/>
            <a:ext cx="4516929" cy="266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5809861" y="4572000"/>
            <a:ext cx="6013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M.D. Héctor Javier García Contreras</a:t>
            </a:r>
          </a:p>
          <a:p>
            <a:pPr algn="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National Institute of Statistic and Geography (INEGI). México</a:t>
            </a:r>
            <a:endParaRPr lang="es-MX" dirty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2nd meeting of </a:t>
            </a:r>
            <a:r>
              <a:rPr lang="es-MX" dirty="0" err="1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 Global Network </a:t>
            </a:r>
            <a:r>
              <a:rPr lang="es-MX" dirty="0" err="1">
                <a:solidFill>
                  <a:schemeClr val="tx2">
                    <a:lumMod val="75000"/>
                  </a:schemeClr>
                </a:solidFill>
              </a:rPr>
              <a:t>for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MX" dirty="0" err="1">
                <a:solidFill>
                  <a:schemeClr val="tx2">
                    <a:lumMod val="75000"/>
                  </a:schemeClr>
                </a:solidFill>
              </a:rPr>
              <a:t>Monitoring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 and </a:t>
            </a:r>
            <a:r>
              <a:rPr lang="es-MX" dirty="0" err="1">
                <a:solidFill>
                  <a:schemeClr val="tx2">
                    <a:lumMod val="75000"/>
                  </a:schemeClr>
                </a:solidFill>
              </a:rPr>
              <a:t>Evaluation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MX" dirty="0" err="1">
                <a:solidFill>
                  <a:schemeClr val="tx2">
                    <a:lumMod val="75000"/>
                  </a:schemeClr>
                </a:solidFill>
              </a:rPr>
              <a:t>for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MX" dirty="0" err="1">
                <a:solidFill>
                  <a:schemeClr val="tx2">
                    <a:lumMod val="75000"/>
                  </a:schemeClr>
                </a:solidFill>
              </a:rPr>
              <a:t>Disability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-inclusive </a:t>
            </a:r>
            <a:r>
              <a:rPr lang="es-MX" dirty="0" err="1">
                <a:solidFill>
                  <a:schemeClr val="tx2">
                    <a:lumMod val="75000"/>
                  </a:schemeClr>
                </a:solidFill>
              </a:rPr>
              <a:t>Development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 (MEDD), </a:t>
            </a:r>
          </a:p>
          <a:p>
            <a:pPr algn="r"/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3-4 </a:t>
            </a:r>
            <a:r>
              <a:rPr lang="es-MX" dirty="0" err="1">
                <a:solidFill>
                  <a:schemeClr val="tx2">
                    <a:lumMod val="75000"/>
                  </a:schemeClr>
                </a:solidFill>
              </a:rPr>
              <a:t>May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 2016; New York. U.S.A.</a:t>
            </a:r>
          </a:p>
        </p:txBody>
      </p:sp>
    </p:spTree>
    <p:extLst>
      <p:ext uri="{BB962C8B-B14F-4D97-AF65-F5344CB8AC3E}">
        <p14:creationId xmlns:p14="http://schemas.microsoft.com/office/powerpoint/2010/main" val="413846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Picture 2"/>
          <p:cNvPicPr/>
          <p:nvPr/>
        </p:nvPicPr>
        <p:blipFill>
          <a:blip r:embed="rId3" cstate="print"/>
          <a:srcRect b="15751"/>
          <a:stretch>
            <a:fillRect/>
          </a:stretch>
        </p:blipFill>
        <p:spPr>
          <a:xfrm>
            <a:off x="0" y="5850000"/>
            <a:ext cx="12192000" cy="1007640"/>
          </a:xfrm>
          <a:prstGeom prst="rect">
            <a:avLst/>
          </a:prstGeom>
          <a:ln w="9360">
            <a:noFill/>
          </a:ln>
        </p:spPr>
      </p:pic>
      <p:pic>
        <p:nvPicPr>
          <p:cNvPr id="203" name="Picture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64552" y="112129"/>
            <a:ext cx="974136" cy="540583"/>
          </a:xfrm>
          <a:prstGeom prst="rect">
            <a:avLst/>
          </a:prstGeom>
          <a:ln w="9360">
            <a:noFill/>
          </a:ln>
        </p:spPr>
      </p:pic>
      <p:sp>
        <p:nvSpPr>
          <p:cNvPr id="11" name="CustomShape 1"/>
          <p:cNvSpPr/>
          <p:nvPr/>
        </p:nvSpPr>
        <p:spPr>
          <a:xfrm>
            <a:off x="523502" y="138636"/>
            <a:ext cx="10801200" cy="374695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b"/>
          <a:lstStyle/>
          <a:p>
            <a:endParaRPr sz="2500" dirty="0">
              <a:solidFill>
                <a:prstClr val="black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79376" y="116632"/>
            <a:ext cx="10745436" cy="492443"/>
          </a:xfrm>
          <a:prstGeom prst="rect">
            <a:avLst/>
          </a:prstGeom>
          <a:noFill/>
          <a:ln w="9360">
            <a:noFill/>
          </a:ln>
        </p:spPr>
        <p:txBody>
          <a:bodyPr vert="horz" lIns="0" tIns="0" rIns="0" bIns="0" rtlCol="0" anchor="ctr">
            <a:noAutofit/>
          </a:bodyPr>
          <a:lstStyle>
            <a:lvl1pPr algn="ctr">
              <a:spcBef>
                <a:spcPct val="0"/>
              </a:spcBef>
              <a:buNone/>
              <a:defRPr sz="2600" b="1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/>
              <a:t>Project: National Registry of Persons with Disabilities </a:t>
            </a:r>
            <a:r>
              <a:rPr lang="es-MX" dirty="0"/>
              <a:t>(RENADI)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795290" y="915614"/>
            <a:ext cx="1098934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There are a questionnaire for adults (18 and over) and 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one 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for children (0-17 years), both were approved by the Pan American Health 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Organization</a:t>
            </a:r>
            <a:r>
              <a:rPr lang="en-US" dirty="0" smtClean="0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Questionnaires include 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all components of IFC that are needed to identify disability in a person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In 2014, two pilot tests were conducted in urban 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areas</a:t>
            </a:r>
            <a:r>
              <a:rPr lang="en-US" dirty="0" smtClean="0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  <a:endParaRPr lang="es-MX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644151"/>
              </p:ext>
            </p:extLst>
          </p:nvPr>
        </p:nvGraphicFramePr>
        <p:xfrm>
          <a:off x="883542" y="2640832"/>
          <a:ext cx="1044116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0580"/>
                <a:gridCol w="52205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Socio-demographic information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Medical Information and IFC components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Module Location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Body functions</a:t>
                      </a:r>
                      <a:endParaRPr lang="en-US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Identification of persons with disabilities (including geo-reference addresses)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Body structures</a:t>
                      </a:r>
                      <a:endParaRPr lang="en-US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Respondents</a:t>
                      </a:r>
                      <a:r>
                        <a:rPr lang="en-US" baseline="0" noProof="0" dirty="0" smtClean="0"/>
                        <a:t> information (if necessary) 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Activity and participation</a:t>
                      </a:r>
                      <a:endParaRPr lang="en-US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Health</a:t>
                      </a:r>
                      <a:r>
                        <a:rPr lang="en-US" baseline="0" noProof="0" dirty="0" smtClean="0"/>
                        <a:t> indicators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Environmental factors</a:t>
                      </a:r>
                      <a:endParaRPr lang="en-US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Social programs (government)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Medical diagnosis</a:t>
                      </a:r>
                      <a:endParaRPr lang="en-US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Education indicators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Referral to health services</a:t>
                      </a:r>
                      <a:endParaRPr lang="en-US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Employment indicators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Doctors’</a:t>
                      </a:r>
                      <a:r>
                        <a:rPr lang="en-US" baseline="0" noProof="0" dirty="0" smtClean="0"/>
                        <a:t> information (medical registries)</a:t>
                      </a:r>
                      <a:endParaRPr lang="en-US" noProof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Line 1"/>
          <p:cNvSpPr/>
          <p:nvPr/>
        </p:nvSpPr>
        <p:spPr>
          <a:xfrm flipV="1">
            <a:off x="649982" y="649264"/>
            <a:ext cx="10260632" cy="96"/>
          </a:xfrm>
          <a:prstGeom prst="line">
            <a:avLst/>
          </a:prstGeom>
          <a:ln w="38160">
            <a:solidFill>
              <a:srgbClr val="4F81BD"/>
            </a:solidFill>
            <a:round/>
          </a:ln>
        </p:spPr>
      </p:sp>
    </p:spTree>
    <p:extLst>
      <p:ext uri="{BB962C8B-B14F-4D97-AF65-F5344CB8AC3E}">
        <p14:creationId xmlns:p14="http://schemas.microsoft.com/office/powerpoint/2010/main" val="309850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17096" y="733188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>
                <a:solidFill>
                  <a:schemeClr val="tx2"/>
                </a:solidFill>
              </a:rPr>
              <a:t>NIPH (INSP) </a:t>
            </a:r>
            <a:r>
              <a:rPr lang="en-US" sz="1600" dirty="0">
                <a:solidFill>
                  <a:schemeClr val="tx2"/>
                </a:solidFill>
              </a:rPr>
              <a:t>is responsible for implementing the </a:t>
            </a:r>
            <a:r>
              <a:rPr lang="en-US" sz="1600" dirty="0" smtClean="0">
                <a:solidFill>
                  <a:schemeClr val="tx2"/>
                </a:solidFill>
              </a:rPr>
              <a:t>ENIM 2015 </a:t>
            </a:r>
            <a:r>
              <a:rPr lang="en-US" sz="1600" dirty="0">
                <a:solidFill>
                  <a:schemeClr val="tx2"/>
                </a:solidFill>
              </a:rPr>
              <a:t>in collaboration with UNICEF and with the support of a Steering Committee</a:t>
            </a:r>
            <a:r>
              <a:rPr lang="es-MX" sz="1600" dirty="0" smtClean="0">
                <a:solidFill>
                  <a:schemeClr val="tx2"/>
                </a:solidFill>
              </a:rPr>
              <a:t>.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81001" y="1971882"/>
            <a:ext cx="5486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Performance  </a:t>
            </a:r>
            <a:r>
              <a:rPr lang="en-US" sz="1600" b="1" dirty="0">
                <a:solidFill>
                  <a:schemeClr val="tx2"/>
                </a:solidFill>
              </a:rPr>
              <a:t>and disabled child / teenager</a:t>
            </a:r>
            <a:r>
              <a:rPr lang="es-MX" sz="1600" b="1" dirty="0" smtClean="0">
                <a:solidFill>
                  <a:schemeClr val="tx2"/>
                </a:solidFill>
              </a:rPr>
              <a:t>                                     (2 to 17 </a:t>
            </a:r>
            <a:r>
              <a:rPr lang="es-MX" sz="1600" b="1" dirty="0" err="1" smtClean="0">
                <a:solidFill>
                  <a:schemeClr val="tx2"/>
                </a:solidFill>
              </a:rPr>
              <a:t>years</a:t>
            </a:r>
            <a:r>
              <a:rPr lang="es-MX" sz="1600" b="1" dirty="0" smtClean="0">
                <a:solidFill>
                  <a:schemeClr val="tx2"/>
                </a:solidFill>
              </a:rPr>
              <a:t> </a:t>
            </a:r>
            <a:r>
              <a:rPr lang="es-MX" sz="1600" b="1" dirty="0" err="1" smtClean="0">
                <a:solidFill>
                  <a:schemeClr val="tx2"/>
                </a:solidFill>
              </a:rPr>
              <a:t>aged</a:t>
            </a:r>
            <a:r>
              <a:rPr lang="es-MX" sz="1600" b="1" dirty="0" smtClean="0">
                <a:solidFill>
                  <a:schemeClr val="tx2"/>
                </a:solidFill>
              </a:rPr>
              <a:t>) </a:t>
            </a:r>
          </a:p>
          <a:p>
            <a:r>
              <a:rPr lang="es-MX" sz="1600" b="1" dirty="0" smtClean="0">
                <a:solidFill>
                  <a:schemeClr val="tx2"/>
                </a:solidFill>
              </a:rPr>
              <a:t>                               </a:t>
            </a:r>
          </a:p>
          <a:p>
            <a:endParaRPr lang="es-MX" sz="1600" b="1" dirty="0">
              <a:solidFill>
                <a:schemeClr val="tx2"/>
              </a:solidFill>
            </a:endParaRPr>
          </a:p>
          <a:p>
            <a:endParaRPr lang="es-MX" sz="1600" b="1" dirty="0" smtClean="0">
              <a:solidFill>
                <a:schemeClr val="tx2"/>
              </a:solidFill>
            </a:endParaRPr>
          </a:p>
          <a:p>
            <a:endParaRPr lang="es-MX" sz="1600" b="1" dirty="0">
              <a:solidFill>
                <a:schemeClr val="tx2"/>
              </a:solidFill>
            </a:endParaRPr>
          </a:p>
          <a:p>
            <a:endParaRPr lang="es-MX" sz="1600" b="1" dirty="0" smtClean="0">
              <a:solidFill>
                <a:schemeClr val="tx2"/>
              </a:solidFill>
            </a:endParaRPr>
          </a:p>
          <a:p>
            <a:endParaRPr lang="es-MX" sz="1600" b="1" dirty="0" smtClean="0">
              <a:solidFill>
                <a:schemeClr val="tx2"/>
              </a:solidFill>
            </a:endParaRPr>
          </a:p>
          <a:p>
            <a:endParaRPr lang="es-MX" sz="1600" b="1" dirty="0" smtClean="0">
              <a:solidFill>
                <a:schemeClr val="tx2"/>
              </a:solidFill>
            </a:endParaRPr>
          </a:p>
          <a:p>
            <a:r>
              <a:rPr lang="es-MX" sz="1600" b="1" dirty="0" smtClean="0">
                <a:solidFill>
                  <a:schemeClr val="tx2"/>
                </a:solidFill>
              </a:rPr>
              <a:t/>
            </a:r>
            <a:br>
              <a:rPr lang="es-MX" sz="1600" b="1" dirty="0" smtClean="0">
                <a:solidFill>
                  <a:schemeClr val="tx2"/>
                </a:solidFill>
              </a:rPr>
            </a:br>
            <a:r>
              <a:rPr lang="es-MX" sz="1600" b="1" dirty="0" smtClean="0">
                <a:solidFill>
                  <a:schemeClr val="tx2"/>
                </a:solidFill>
              </a:rPr>
              <a:t>*</a:t>
            </a:r>
            <a:r>
              <a:rPr lang="en-US" sz="1600" b="1" dirty="0">
                <a:solidFill>
                  <a:schemeClr val="tx2"/>
                </a:solidFill>
              </a:rPr>
              <a:t>Is used a card where the response according to section appear to facilitate understanding by the respondent</a:t>
            </a:r>
            <a:endParaRPr lang="es-MX" sz="1600" b="1" dirty="0" smtClean="0">
              <a:solidFill>
                <a:schemeClr val="tx2"/>
              </a:solidFill>
            </a:endParaRPr>
          </a:p>
        </p:txBody>
      </p:sp>
      <p:cxnSp>
        <p:nvCxnSpPr>
          <p:cNvPr id="6" name="Conector recto 5"/>
          <p:cNvCxnSpPr/>
          <p:nvPr/>
        </p:nvCxnSpPr>
        <p:spPr>
          <a:xfrm flipH="1">
            <a:off x="152400" y="637326"/>
            <a:ext cx="10584000" cy="22262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angular 7"/>
          <p:cNvCxnSpPr/>
          <p:nvPr/>
        </p:nvCxnSpPr>
        <p:spPr>
          <a:xfrm>
            <a:off x="1973180" y="3304876"/>
            <a:ext cx="3581400" cy="381000"/>
          </a:xfrm>
          <a:prstGeom prst="bentConnector3">
            <a:avLst>
              <a:gd name="adj1" fmla="val 41352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Imagen 2" descr="http://www.insp.mx/images/stories/2015/Sitios_interes/enim2015/Images/150820_enim2015_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26"/>
          <a:stretch/>
        </p:blipFill>
        <p:spPr bwMode="auto">
          <a:xfrm>
            <a:off x="246660" y="2551568"/>
            <a:ext cx="1860862" cy="150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5 Rectángulo"/>
          <p:cNvSpPr/>
          <p:nvPr/>
        </p:nvSpPr>
        <p:spPr>
          <a:xfrm>
            <a:off x="1828800" y="60488"/>
            <a:ext cx="8510589" cy="503238"/>
          </a:xfrm>
          <a:prstGeom prst="rect">
            <a:avLst/>
          </a:prstGeom>
          <a:noFill/>
          <a:ln w="9360">
            <a:noFill/>
          </a:ln>
        </p:spPr>
        <p:txBody>
          <a:bodyPr vert="horz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MX" sz="2600" b="1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+mj-cs"/>
              </a:rPr>
              <a:t>Developing</a:t>
            </a:r>
            <a:r>
              <a:rPr lang="es-MX" sz="26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+mj-cs"/>
              </a:rPr>
              <a:t> </a:t>
            </a:r>
            <a:r>
              <a:rPr lang="es-MX" sz="2600" b="1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+mj-cs"/>
              </a:rPr>
              <a:t>survey</a:t>
            </a:r>
            <a:r>
              <a:rPr lang="es-MX" sz="26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+mj-cs"/>
              </a:rPr>
              <a:t> (UNICEF/INSP)</a:t>
            </a:r>
          </a:p>
        </p:txBody>
      </p:sp>
      <p:pic>
        <p:nvPicPr>
          <p:cNvPr id="10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47688" y="11058"/>
            <a:ext cx="1190160" cy="704520"/>
          </a:xfrm>
          <a:prstGeom prst="rect">
            <a:avLst/>
          </a:prstGeom>
          <a:ln w="9360">
            <a:noFill/>
          </a:ln>
        </p:spPr>
      </p:pic>
      <p:sp>
        <p:nvSpPr>
          <p:cNvPr id="2" name="Rectángulo 1"/>
          <p:cNvSpPr/>
          <p:nvPr/>
        </p:nvSpPr>
        <p:spPr>
          <a:xfrm>
            <a:off x="6248400" y="1202440"/>
            <a:ext cx="5715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tx2"/>
                </a:solidFill>
              </a:rPr>
              <a:t>Questions used for adult are not always appropriate for children</a:t>
            </a:r>
          </a:p>
          <a:p>
            <a:pPr algn="just"/>
            <a:endParaRPr lang="en-US" sz="1600" dirty="0">
              <a:solidFill>
                <a:schemeClr val="tx2"/>
              </a:solidFill>
            </a:endParaRPr>
          </a:p>
          <a:p>
            <a:pPr algn="just"/>
            <a:r>
              <a:rPr lang="en-US" sz="1600" dirty="0">
                <a:solidFill>
                  <a:schemeClr val="tx2"/>
                </a:solidFill>
              </a:rPr>
              <a:t>The module is composited by two questionnaires: </a:t>
            </a:r>
            <a:r>
              <a:rPr lang="en-US" sz="1600" dirty="0" smtClean="0">
                <a:solidFill>
                  <a:schemeClr val="tx2"/>
                </a:solidFill>
              </a:rPr>
              <a:t> one </a:t>
            </a:r>
            <a:r>
              <a:rPr lang="en-US" sz="1600" dirty="0">
                <a:solidFill>
                  <a:schemeClr val="tx2"/>
                </a:solidFill>
              </a:rPr>
              <a:t>for children 2-4 aged - another for children/youth 5-17 </a:t>
            </a:r>
            <a:r>
              <a:rPr lang="en-US" sz="1600" dirty="0" smtClean="0">
                <a:solidFill>
                  <a:schemeClr val="tx2"/>
                </a:solidFill>
              </a:rPr>
              <a:t>aged</a:t>
            </a:r>
            <a:r>
              <a:rPr lang="en-US" sz="1600" dirty="0" smtClean="0">
                <a:solidFill>
                  <a:srgbClr val="FF0000"/>
                </a:solidFill>
              </a:rPr>
              <a:t>.</a:t>
            </a:r>
            <a:endParaRPr lang="en-US" sz="1600" dirty="0">
              <a:solidFill>
                <a:srgbClr val="FF0000"/>
              </a:solidFill>
            </a:endParaRPr>
          </a:p>
          <a:p>
            <a:pPr algn="just"/>
            <a:endParaRPr lang="en-US" sz="1600" dirty="0">
              <a:solidFill>
                <a:schemeClr val="tx2"/>
              </a:solidFill>
            </a:endParaRPr>
          </a:p>
          <a:p>
            <a:pPr algn="just"/>
            <a:r>
              <a:rPr lang="en-US" sz="1600" dirty="0" smtClean="0">
                <a:solidFill>
                  <a:schemeClr val="tx2"/>
                </a:solidFill>
              </a:rPr>
              <a:t>a) 2-4 years </a:t>
            </a:r>
            <a:r>
              <a:rPr lang="en-US" sz="1600" dirty="0">
                <a:solidFill>
                  <a:schemeClr val="tx2"/>
                </a:solidFill>
              </a:rPr>
              <a:t>8 </a:t>
            </a:r>
            <a:r>
              <a:rPr lang="en-US" sz="1600" dirty="0" smtClean="0">
                <a:solidFill>
                  <a:schemeClr val="tx2"/>
                </a:solidFill>
              </a:rPr>
              <a:t>domains</a:t>
            </a:r>
            <a:r>
              <a:rPr lang="en-US" sz="1600" dirty="0" smtClean="0">
                <a:solidFill>
                  <a:srgbClr val="FF0000"/>
                </a:solidFill>
              </a:rPr>
              <a:t>.</a:t>
            </a:r>
            <a:endParaRPr lang="en-US" sz="1600" dirty="0">
              <a:solidFill>
                <a:srgbClr val="FF0000"/>
              </a:solidFill>
            </a:endParaRPr>
          </a:p>
          <a:p>
            <a:pPr algn="just"/>
            <a:endParaRPr lang="en-US" sz="1600" dirty="0">
              <a:solidFill>
                <a:schemeClr val="tx2"/>
              </a:solidFill>
            </a:endParaRPr>
          </a:p>
          <a:p>
            <a:pPr algn="just"/>
            <a:r>
              <a:rPr lang="en-US" sz="1600" dirty="0">
                <a:solidFill>
                  <a:schemeClr val="tx2"/>
                </a:solidFill>
              </a:rPr>
              <a:t>Vision, hearing, walking, communication/comprehension, </a:t>
            </a:r>
          </a:p>
          <a:p>
            <a:pPr algn="just"/>
            <a:r>
              <a:rPr lang="en-US" sz="1600" dirty="0">
                <a:solidFill>
                  <a:schemeClr val="tx2"/>
                </a:solidFill>
              </a:rPr>
              <a:t>learning, behavior, playing, dexterity/fine motor.</a:t>
            </a:r>
          </a:p>
          <a:p>
            <a:pPr algn="just"/>
            <a:endParaRPr lang="en-US" sz="1600" dirty="0">
              <a:solidFill>
                <a:schemeClr val="tx2"/>
              </a:solidFill>
            </a:endParaRPr>
          </a:p>
          <a:p>
            <a:pPr algn="just"/>
            <a:r>
              <a:rPr lang="en-US" sz="1600" dirty="0" smtClean="0">
                <a:solidFill>
                  <a:schemeClr val="tx2"/>
                </a:solidFill>
              </a:rPr>
              <a:t>b)  5-17 </a:t>
            </a:r>
            <a:r>
              <a:rPr lang="en-US" sz="1600" dirty="0">
                <a:solidFill>
                  <a:schemeClr val="tx2"/>
                </a:solidFill>
              </a:rPr>
              <a:t>years </a:t>
            </a:r>
            <a:r>
              <a:rPr lang="en-US" sz="1600" dirty="0" smtClean="0">
                <a:solidFill>
                  <a:schemeClr val="tx2"/>
                </a:solidFill>
              </a:rPr>
              <a:t>12 domains</a:t>
            </a:r>
            <a:r>
              <a:rPr lang="en-US" sz="1600" dirty="0" smtClean="0">
                <a:solidFill>
                  <a:srgbClr val="FF0000"/>
                </a:solidFill>
              </a:rPr>
              <a:t>.</a:t>
            </a:r>
            <a:endParaRPr lang="en-US" sz="1600" dirty="0">
              <a:solidFill>
                <a:srgbClr val="FF0000"/>
              </a:solidFill>
            </a:endParaRPr>
          </a:p>
          <a:p>
            <a:pPr algn="just"/>
            <a:endParaRPr lang="en-US" sz="1600" dirty="0">
              <a:solidFill>
                <a:schemeClr val="tx2"/>
              </a:solidFill>
            </a:endParaRPr>
          </a:p>
          <a:p>
            <a:pPr algn="just"/>
            <a:r>
              <a:rPr lang="en-US" sz="1600" dirty="0">
                <a:solidFill>
                  <a:schemeClr val="tx2"/>
                </a:solidFill>
              </a:rPr>
              <a:t>Vision, hearing, walking, communication/ comprehension, learning, behavior, remembering, a</a:t>
            </a:r>
            <a:r>
              <a:rPr lang="en-US" sz="1600" dirty="0" smtClean="0">
                <a:solidFill>
                  <a:schemeClr val="tx2"/>
                </a:solidFill>
              </a:rPr>
              <a:t>ttention</a:t>
            </a:r>
            <a:r>
              <a:rPr lang="en-US" sz="1600" dirty="0">
                <a:solidFill>
                  <a:schemeClr val="tx2"/>
                </a:solidFill>
              </a:rPr>
              <a:t>, relationships, self-care, emotions and coping with change</a:t>
            </a:r>
          </a:p>
          <a:p>
            <a:pPr algn="just"/>
            <a:endParaRPr lang="en-US" sz="1600" dirty="0">
              <a:solidFill>
                <a:schemeClr val="tx2"/>
              </a:solidFill>
            </a:endParaRPr>
          </a:p>
          <a:p>
            <a:pPr algn="just"/>
            <a:r>
              <a:rPr lang="en-US" sz="1600" dirty="0">
                <a:solidFill>
                  <a:schemeClr val="tx2"/>
                </a:solidFill>
              </a:rPr>
              <a:t>Response categories are: 1) No difficulty 2) Some difficulty 3) A lot of difficulty 4) Cannot do at </a:t>
            </a:r>
            <a:r>
              <a:rPr lang="en-US" sz="1600" dirty="0" smtClean="0">
                <a:solidFill>
                  <a:schemeClr val="tx2"/>
                </a:solidFill>
              </a:rPr>
              <a:t>all</a:t>
            </a:r>
            <a:r>
              <a:rPr lang="en-US" sz="1600" dirty="0" smtClean="0">
                <a:solidFill>
                  <a:srgbClr val="FF0000"/>
                </a:solidFill>
              </a:rPr>
              <a:t>.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93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405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Picture 2"/>
          <p:cNvPicPr/>
          <p:nvPr/>
        </p:nvPicPr>
        <p:blipFill>
          <a:blip r:embed="rId2" cstate="print"/>
          <a:srcRect b="15751"/>
          <a:stretch>
            <a:fillRect/>
          </a:stretch>
        </p:blipFill>
        <p:spPr>
          <a:xfrm>
            <a:off x="0" y="5850000"/>
            <a:ext cx="12192000" cy="1007640"/>
          </a:xfrm>
          <a:prstGeom prst="rect">
            <a:avLst/>
          </a:prstGeom>
          <a:ln w="9360">
            <a:noFill/>
          </a:ln>
        </p:spPr>
      </p:pic>
      <p:sp>
        <p:nvSpPr>
          <p:cNvPr id="201" name="CustomShape 1"/>
          <p:cNvSpPr/>
          <p:nvPr/>
        </p:nvSpPr>
        <p:spPr>
          <a:xfrm>
            <a:off x="407368" y="332640"/>
            <a:ext cx="10260632" cy="5036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b"/>
          <a:lstStyle/>
          <a:p>
            <a:pPr algn="ctr">
              <a:lnSpc>
                <a:spcPct val="100000"/>
              </a:lnSpc>
            </a:pPr>
            <a:r>
              <a:rPr lang="es-MX" sz="2800" b="1" dirty="0" err="1" smtClean="0">
                <a:solidFill>
                  <a:schemeClr val="accent1">
                    <a:lumMod val="75000"/>
                  </a:schemeClr>
                </a:solidFill>
                <a:latin typeface="Arial"/>
              </a:rPr>
              <a:t>The</a:t>
            </a:r>
            <a:r>
              <a:rPr lang="es-MX" sz="2800" b="1" dirty="0" smtClean="0">
                <a:solidFill>
                  <a:schemeClr val="accent1">
                    <a:lumMod val="75000"/>
                  </a:schemeClr>
                </a:solidFill>
                <a:latin typeface="Arial"/>
              </a:rPr>
              <a:t> </a:t>
            </a:r>
            <a:r>
              <a:rPr lang="es-MX" sz="2800" b="1" dirty="0" err="1" smtClean="0">
                <a:solidFill>
                  <a:schemeClr val="accent1">
                    <a:lumMod val="75000"/>
                  </a:schemeClr>
                </a:solidFill>
                <a:latin typeface="Arial"/>
              </a:rPr>
              <a:t>measurement</a:t>
            </a:r>
            <a:r>
              <a:rPr lang="es-MX" sz="2800" b="1" dirty="0" smtClean="0">
                <a:solidFill>
                  <a:schemeClr val="accent1">
                    <a:lumMod val="75000"/>
                  </a:schemeClr>
                </a:solidFill>
                <a:latin typeface="Arial"/>
              </a:rPr>
              <a:t> </a:t>
            </a:r>
            <a:r>
              <a:rPr lang="es-MX" sz="2800" b="1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in </a:t>
            </a:r>
            <a:r>
              <a:rPr lang="es-MX" sz="2800" b="1" dirty="0" err="1">
                <a:solidFill>
                  <a:schemeClr val="accent1">
                    <a:lumMod val="75000"/>
                  </a:schemeClr>
                </a:solidFill>
                <a:latin typeface="Arial"/>
              </a:rPr>
              <a:t>Mexico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946920" y="1037160"/>
            <a:ext cx="9721080" cy="528744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In Mexico it has census data from 1895, however, the issue of disability becomes important in the early twentieth century.</a:t>
            </a:r>
            <a:r>
              <a:rPr lang="es-MX" sz="2000" dirty="0">
                <a:solidFill>
                  <a:schemeClr val="tx2">
                    <a:lumMod val="75000"/>
                  </a:schemeClr>
                </a:solidFill>
              </a:rPr>
              <a:t>
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In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censuses of 1900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, 1910, 1921, 1930 and 1940,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captured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information for this population (measurement of the population with mental and physical defects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).</a:t>
            </a:r>
          </a:p>
          <a:p>
            <a:pPr algn="just">
              <a:lnSpc>
                <a:spcPct val="100000"/>
              </a:lnSpc>
            </a:pPr>
            <a:endParaRPr sz="2000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Censuses for 1950, 1960 and 1970, the issue was not caught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just">
              <a:lnSpc>
                <a:spcPct val="100000"/>
              </a:lnSpc>
            </a:pPr>
            <a:endParaRPr sz="2000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1980 census identifies not attending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school for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disability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in the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children of 6-14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years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</a:p>
          <a:p>
            <a:pPr algn="just">
              <a:lnSpc>
                <a:spcPct val="100000"/>
              </a:lnSpc>
            </a:pPr>
            <a:endParaRPr lang="es-MX" sz="2000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the census of 2000 and 2010 included a question on disability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status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</a:p>
          <a:p>
            <a:pPr algn="just">
              <a:lnSpc>
                <a:spcPct val="100000"/>
              </a:lnSpc>
            </a:pPr>
            <a:endParaRPr lang="es-MX" sz="2000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In household surveys from 2012, identification of disability status is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included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using different parameters.</a:t>
            </a:r>
            <a:r>
              <a:rPr lang="es-MX" dirty="0"/>
              <a:t>
</a:t>
            </a:r>
            <a:endParaRPr dirty="0"/>
          </a:p>
        </p:txBody>
      </p:sp>
      <p:pic>
        <p:nvPicPr>
          <p:cNvPr id="203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48528" y="332640"/>
            <a:ext cx="1190160" cy="704520"/>
          </a:xfrm>
          <a:prstGeom prst="rect">
            <a:avLst/>
          </a:prstGeom>
          <a:ln w="9360">
            <a:noFill/>
          </a:ln>
        </p:spPr>
      </p:pic>
      <p:sp>
        <p:nvSpPr>
          <p:cNvPr id="6" name="Line 1"/>
          <p:cNvSpPr/>
          <p:nvPr/>
        </p:nvSpPr>
        <p:spPr>
          <a:xfrm flipV="1">
            <a:off x="407368" y="1023601"/>
            <a:ext cx="10260632" cy="79"/>
          </a:xfrm>
          <a:prstGeom prst="line">
            <a:avLst/>
          </a:prstGeom>
          <a:ln w="38160">
            <a:solidFill>
              <a:srgbClr val="4F81BD"/>
            </a:solidFill>
            <a:round/>
          </a:ln>
        </p:spPr>
      </p:sp>
    </p:spTree>
    <p:extLst>
      <p:ext uri="{BB962C8B-B14F-4D97-AF65-F5344CB8AC3E}">
        <p14:creationId xmlns:p14="http://schemas.microsoft.com/office/powerpoint/2010/main" val="25952664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590800" y="76200"/>
            <a:ext cx="6781800" cy="477554"/>
          </a:xfrm>
          <a:noFill/>
          <a:ln w="9360">
            <a:noFill/>
          </a:ln>
        </p:spPr>
        <p:txBody>
          <a:bodyPr vert="horz" lIns="0" tIns="0" rIns="0" bIns="0" rtlCol="0" anchor="b"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+mn-ea"/>
                <a:cs typeface="+mn-cs"/>
              </a:rPr>
              <a:t>Sources of information since 2010</a:t>
            </a:r>
            <a:endParaRPr lang="es-MX" sz="2800" b="1" dirty="0">
              <a:solidFill>
                <a:schemeClr val="accent1">
                  <a:lumMod val="75000"/>
                </a:schemeClr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6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48528" y="76200"/>
            <a:ext cx="1190160" cy="704520"/>
          </a:xfrm>
          <a:prstGeom prst="rect">
            <a:avLst/>
          </a:prstGeom>
          <a:ln w="9360">
            <a:noFill/>
          </a:ln>
        </p:spPr>
      </p:pic>
      <p:sp>
        <p:nvSpPr>
          <p:cNvPr id="10" name="Line 1"/>
          <p:cNvSpPr/>
          <p:nvPr/>
        </p:nvSpPr>
        <p:spPr>
          <a:xfrm flipV="1">
            <a:off x="483568" y="685800"/>
            <a:ext cx="10260632" cy="79"/>
          </a:xfrm>
          <a:prstGeom prst="line">
            <a:avLst/>
          </a:prstGeom>
          <a:ln w="38160">
            <a:solidFill>
              <a:srgbClr val="4F81BD"/>
            </a:solidFill>
            <a:round/>
          </a:ln>
        </p:spPr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147" y="834117"/>
            <a:ext cx="8779705" cy="518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49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52400" y="76200"/>
            <a:ext cx="10439400" cy="446591"/>
          </a:xfrm>
          <a:noFill/>
          <a:ln w="9360">
            <a:noFill/>
          </a:ln>
        </p:spPr>
        <p:txBody>
          <a:bodyPr vert="horz" lIns="0" tIns="0" rIns="0" bIns="0" rtlCol="0" anchor="b">
            <a:noAutofit/>
          </a:bodyPr>
          <a:lstStyle/>
          <a:p>
            <a:r>
              <a:rPr lang="es-MX" sz="2800" b="1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+mn-ea"/>
                <a:cs typeface="+mn-cs"/>
              </a:rPr>
              <a:t>Population</a:t>
            </a:r>
            <a:r>
              <a:rPr lang="es-MX" sz="28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+mn-ea"/>
                <a:cs typeface="+mn-cs"/>
              </a:rPr>
              <a:t> and </a:t>
            </a:r>
            <a:r>
              <a:rPr lang="es-MX" sz="2800" b="1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+mn-ea"/>
                <a:cs typeface="+mn-cs"/>
              </a:rPr>
              <a:t>Housing</a:t>
            </a:r>
            <a:r>
              <a:rPr lang="es-MX" sz="28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+mn-ea"/>
                <a:cs typeface="+mn-cs"/>
              </a:rPr>
              <a:t> </a:t>
            </a:r>
            <a:r>
              <a:rPr lang="es-MX" sz="2800" b="1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+mn-ea"/>
                <a:cs typeface="+mn-cs"/>
              </a:rPr>
              <a:t>Census</a:t>
            </a:r>
            <a:r>
              <a:rPr lang="es-MX" sz="28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+mn-ea"/>
                <a:cs typeface="+mn-cs"/>
              </a:rPr>
              <a:t> 2010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962400" y="4095920"/>
            <a:ext cx="762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To identify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disability:</a:t>
            </a:r>
          </a:p>
          <a:p>
            <a:endParaRPr lang="es-MX" dirty="0" smtClean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en-US" u="sng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Disability (difficulty)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: Those who reported having difficulty in at least one of the activities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AutoNum type="arabicPeriod"/>
            </a:pPr>
            <a:endParaRPr lang="es-MX" dirty="0" smtClean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en-US" u="sng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No disability (difficulty):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Not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have physical or mental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difficulty</a:t>
            </a:r>
            <a:r>
              <a:rPr lang="en-US" dirty="0" smtClean="0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  <a:endParaRPr lang="es-MX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Line 1"/>
          <p:cNvSpPr/>
          <p:nvPr/>
        </p:nvSpPr>
        <p:spPr>
          <a:xfrm flipV="1">
            <a:off x="331168" y="609600"/>
            <a:ext cx="10260632" cy="79"/>
          </a:xfrm>
          <a:prstGeom prst="line">
            <a:avLst/>
          </a:prstGeom>
          <a:ln w="38160">
            <a:solidFill>
              <a:srgbClr val="4F81BD"/>
            </a:solidFill>
            <a:round/>
          </a:ln>
        </p:spPr>
      </p:sp>
      <p:pic>
        <p:nvPicPr>
          <p:cNvPr id="7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48528" y="76200"/>
            <a:ext cx="1190160" cy="704520"/>
          </a:xfrm>
          <a:prstGeom prst="rect">
            <a:avLst/>
          </a:prstGeom>
          <a:ln w="9360"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2976" y="990600"/>
            <a:ext cx="6538848" cy="314741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1066800"/>
            <a:ext cx="2819400" cy="358482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838200" y="685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s-MX" dirty="0"/>
              <a:t>Short </a:t>
            </a:r>
            <a:r>
              <a:rPr lang="es-MX" dirty="0" err="1"/>
              <a:t>form</a:t>
            </a:r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>
            <a:off x="6705600" y="673675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s-MX" dirty="0"/>
              <a:t>Long </a:t>
            </a:r>
            <a:r>
              <a:rPr lang="es-MX" dirty="0" err="1"/>
              <a:t>form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2030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674669"/>
            <a:ext cx="6829425" cy="4752975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52399" y="36995"/>
            <a:ext cx="10844213" cy="562075"/>
          </a:xfrm>
          <a:noFill/>
          <a:ln w="9360">
            <a:noFill/>
          </a:ln>
        </p:spPr>
        <p:txBody>
          <a:bodyPr vert="horz" lIns="0" tIns="0" rIns="0" bIns="0" rtlCol="0" anchor="ctr">
            <a:noAutofit/>
          </a:bodyPr>
          <a:lstStyle/>
          <a:p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+mn-ea"/>
                <a:cs typeface="+mn-cs"/>
              </a:rPr>
              <a:t>National Survey of Mexican Household Income and Expenditures </a:t>
            </a:r>
            <a:r>
              <a:rPr lang="es-MX" sz="22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+mn-ea"/>
                <a:cs typeface="+mn-cs"/>
              </a:rPr>
              <a:t>(ENIGH) 2014 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391400" y="1752600"/>
            <a:ext cx="434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To identify disability:</a:t>
            </a:r>
          </a:p>
          <a:p>
            <a:endParaRPr lang="es-MX" sz="20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buAutoNum type="arabicPeriod"/>
            </a:pPr>
            <a:r>
              <a:rPr lang="en-US" sz="2000" u="sng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Disability (difficulty)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: Those who reported having difficulty in at least one of the activities.</a:t>
            </a:r>
          </a:p>
          <a:p>
            <a:pPr marL="342900" indent="-342900" algn="just">
              <a:buAutoNum type="arabicPeriod"/>
            </a:pPr>
            <a:endParaRPr lang="es-MX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buFontTx/>
              <a:buAutoNum type="arabicPeriod"/>
            </a:pPr>
            <a:r>
              <a:rPr lang="es-MX" sz="2000" u="sng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Non </a:t>
            </a:r>
            <a:r>
              <a:rPr lang="es-MX" sz="2000" u="sng" dirty="0" err="1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disabled</a:t>
            </a:r>
            <a:r>
              <a:rPr lang="es-MX" sz="2000" u="sng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(</a:t>
            </a:r>
            <a:r>
              <a:rPr lang="es-MX" sz="2000" u="sng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d</a:t>
            </a:r>
            <a:r>
              <a:rPr lang="es-MX" sz="2000" u="sng" dirty="0" err="1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ifficulty</a:t>
            </a:r>
            <a:r>
              <a:rPr lang="es-MX" sz="2000" u="sng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):</a:t>
            </a:r>
            <a:r>
              <a:rPr lang="es-MX" sz="20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Not have physical or mental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difficulty</a:t>
            </a:r>
            <a:r>
              <a:rPr 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  <a:endParaRPr lang="es-MX" sz="2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endParaRPr lang="es-MX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Line 1"/>
          <p:cNvSpPr/>
          <p:nvPr/>
        </p:nvSpPr>
        <p:spPr>
          <a:xfrm flipV="1">
            <a:off x="331168" y="609600"/>
            <a:ext cx="10260632" cy="79"/>
          </a:xfrm>
          <a:prstGeom prst="line">
            <a:avLst/>
          </a:prstGeom>
          <a:ln w="38160">
            <a:solidFill>
              <a:srgbClr val="4F81BD"/>
            </a:solidFill>
            <a:round/>
          </a:ln>
        </p:spPr>
      </p:sp>
      <p:pic>
        <p:nvPicPr>
          <p:cNvPr id="7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48528" y="76200"/>
            <a:ext cx="1190160" cy="704520"/>
          </a:xfrm>
          <a:prstGeom prst="rect">
            <a:avLst/>
          </a:prstGeom>
          <a:ln w="9360">
            <a:noFill/>
          </a:ln>
        </p:spPr>
      </p:pic>
      <p:sp>
        <p:nvSpPr>
          <p:cNvPr id="10" name="CuadroTexto 9"/>
          <p:cNvSpPr txBox="1"/>
          <p:nvPr/>
        </p:nvSpPr>
        <p:spPr>
          <a:xfrm>
            <a:off x="3376613" y="5157678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endParaRPr lang="es-MX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42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108284"/>
            <a:ext cx="10260632" cy="562075"/>
          </a:xfrm>
          <a:noFill/>
          <a:ln w="9360">
            <a:noFill/>
          </a:ln>
        </p:spPr>
        <p:txBody>
          <a:bodyPr vert="horz" lIns="0" tIns="0" rIns="0" bIns="0" rtlCol="0" anchor="ctr">
            <a:noAutofit/>
          </a:bodyPr>
          <a:lstStyle/>
          <a:p>
            <a:r>
              <a:rPr lang="es-MX" sz="2800" b="1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+mn-ea"/>
                <a:cs typeface="+mn-cs"/>
              </a:rPr>
              <a:t>National</a:t>
            </a:r>
            <a:r>
              <a:rPr lang="es-MX" sz="28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+mn-ea"/>
                <a:cs typeface="+mn-cs"/>
              </a:rPr>
              <a:t> </a:t>
            </a:r>
            <a:r>
              <a:rPr lang="es-MX" sz="2800" b="1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+mn-ea"/>
                <a:cs typeface="+mn-cs"/>
              </a:rPr>
              <a:t>Household</a:t>
            </a:r>
            <a:r>
              <a:rPr lang="es-MX" sz="28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+mn-ea"/>
                <a:cs typeface="+mn-cs"/>
              </a:rPr>
              <a:t> </a:t>
            </a:r>
            <a:r>
              <a:rPr lang="es-MX" sz="2800" b="1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+mn-ea"/>
                <a:cs typeface="+mn-cs"/>
              </a:rPr>
              <a:t>Survey</a:t>
            </a:r>
            <a:r>
              <a:rPr lang="es-MX" sz="28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+mn-ea"/>
                <a:cs typeface="+mn-cs"/>
              </a:rPr>
              <a:t> (ENH) 2014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066800"/>
            <a:ext cx="5802167" cy="4074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066800"/>
            <a:ext cx="5838431" cy="4046719"/>
          </a:xfrm>
          <a:prstGeom prst="rect">
            <a:avLst/>
          </a:prstGeom>
        </p:spPr>
      </p:pic>
      <p:sp>
        <p:nvSpPr>
          <p:cNvPr id="5" name="Line 1"/>
          <p:cNvSpPr/>
          <p:nvPr/>
        </p:nvSpPr>
        <p:spPr>
          <a:xfrm flipV="1">
            <a:off x="457200" y="670359"/>
            <a:ext cx="10260632" cy="79"/>
          </a:xfrm>
          <a:prstGeom prst="line">
            <a:avLst/>
          </a:prstGeom>
          <a:ln w="38160">
            <a:solidFill>
              <a:srgbClr val="4F81BD"/>
            </a:solidFill>
            <a:round/>
          </a:ln>
        </p:spPr>
      </p:sp>
      <p:pic>
        <p:nvPicPr>
          <p:cNvPr id="7" name="Picture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48528" y="76200"/>
            <a:ext cx="1190160" cy="704520"/>
          </a:xfrm>
          <a:prstGeom prst="rect">
            <a:avLst/>
          </a:prstGeom>
          <a:ln w="9360">
            <a:noFill/>
          </a:ln>
        </p:spPr>
      </p:pic>
    </p:spTree>
    <p:extLst>
      <p:ext uri="{BB962C8B-B14F-4D97-AF65-F5344CB8AC3E}">
        <p14:creationId xmlns:p14="http://schemas.microsoft.com/office/powerpoint/2010/main" val="409056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838200"/>
            <a:ext cx="7162800" cy="5018144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52400" y="76200"/>
            <a:ext cx="10641632" cy="562075"/>
          </a:xfrm>
          <a:noFill/>
          <a:ln w="9360">
            <a:noFill/>
          </a:ln>
        </p:spPr>
        <p:txBody>
          <a:bodyPr vert="horz" lIns="0" tIns="0" rIns="0" bIns="0" rtlCol="0" anchor="ctr">
            <a:noAutofit/>
          </a:bodyPr>
          <a:lstStyle/>
          <a:p>
            <a:r>
              <a:rPr lang="es-MX" sz="2800" b="1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+mn-ea"/>
                <a:cs typeface="+mn-cs"/>
              </a:rPr>
              <a:t>National</a:t>
            </a:r>
            <a:r>
              <a:rPr lang="es-MX" sz="28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+mn-ea"/>
                <a:cs typeface="+mn-cs"/>
              </a:rPr>
              <a:t> </a:t>
            </a:r>
            <a:r>
              <a:rPr lang="es-MX" sz="2800" b="1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+mn-ea"/>
                <a:cs typeface="+mn-cs"/>
              </a:rPr>
              <a:t>Household</a:t>
            </a:r>
            <a:r>
              <a:rPr lang="es-MX" sz="28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+mn-ea"/>
                <a:cs typeface="+mn-cs"/>
              </a:rPr>
              <a:t> </a:t>
            </a:r>
            <a:r>
              <a:rPr lang="es-MX" sz="2800" b="1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+mn-ea"/>
                <a:cs typeface="+mn-cs"/>
              </a:rPr>
              <a:t>Survey</a:t>
            </a:r>
            <a:r>
              <a:rPr lang="es-MX" sz="28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+mn-ea"/>
                <a:cs typeface="+mn-cs"/>
              </a:rPr>
              <a:t> (ENH) 2014  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52400" y="914401"/>
            <a:ext cx="4038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To identify disability or limitation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:</a:t>
            </a:r>
          </a:p>
          <a:p>
            <a:pPr algn="just"/>
            <a:endParaRPr lang="es-MX" sz="2000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pPr marL="342900" indent="-342900" algn="just">
              <a:buAutoNum type="arabicPeriod"/>
            </a:pPr>
            <a:r>
              <a:rPr lang="es-MX" sz="2000" u="sng" dirty="0" err="1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Disability</a:t>
            </a:r>
            <a:r>
              <a:rPr lang="es-MX" sz="20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: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Those with much difficulty or can not do at least one of the four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activities.</a:t>
            </a:r>
          </a:p>
          <a:p>
            <a:pPr marL="342900" indent="-342900" algn="just">
              <a:buAutoNum type="arabicPeriod"/>
            </a:pPr>
            <a:endParaRPr lang="es-MX" sz="2000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pPr marL="342900" indent="-342900" algn="just">
              <a:buAutoNum type="arabicPeriod"/>
            </a:pPr>
            <a:r>
              <a:rPr lang="es-MX" sz="2000" u="sng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Limitation</a:t>
            </a:r>
            <a:r>
              <a:rPr lang="es-MX" sz="20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: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Those who have "some difficulty" for at least one of the four activities which are not included in the previous group.</a:t>
            </a:r>
            <a:endParaRPr lang="es-MX" sz="2000" dirty="0" smtClean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pPr marL="342900" indent="-342900" algn="just">
              <a:buAutoNum type="arabicPeriod"/>
            </a:pPr>
            <a:endParaRPr lang="es-MX" sz="2000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pPr marL="342900" indent="-342900" algn="just">
              <a:buAutoNum type="arabicPeriod"/>
            </a:pPr>
            <a:r>
              <a:rPr lang="es-MX" sz="2000" u="sng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Without</a:t>
            </a:r>
            <a:r>
              <a:rPr lang="es-MX" sz="2000" u="sng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s-MX" sz="2000" u="sng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limitation</a:t>
            </a:r>
            <a:r>
              <a:rPr lang="es-MX" sz="2000" u="sng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s-MX" sz="2000" u="sng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or</a:t>
            </a:r>
            <a:r>
              <a:rPr lang="es-MX" sz="2000" u="sng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s-MX" sz="2000" u="sng" dirty="0" err="1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disability</a:t>
            </a:r>
            <a:r>
              <a:rPr lang="es-MX" sz="20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: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Those who not have difficulty performing the four activities wondering.</a:t>
            </a:r>
            <a:endParaRPr lang="es-MX" sz="2000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" name="Line 1"/>
          <p:cNvSpPr/>
          <p:nvPr/>
        </p:nvSpPr>
        <p:spPr>
          <a:xfrm flipV="1">
            <a:off x="533400" y="638275"/>
            <a:ext cx="10260632" cy="79"/>
          </a:xfrm>
          <a:prstGeom prst="line">
            <a:avLst/>
          </a:prstGeom>
          <a:ln w="38160">
            <a:solidFill>
              <a:srgbClr val="4F81BD"/>
            </a:solidFill>
            <a:round/>
          </a:ln>
        </p:spPr>
      </p:sp>
      <p:pic>
        <p:nvPicPr>
          <p:cNvPr id="7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48528" y="76200"/>
            <a:ext cx="1190160" cy="704520"/>
          </a:xfrm>
          <a:prstGeom prst="rect">
            <a:avLst/>
          </a:prstGeom>
          <a:ln w="9360">
            <a:noFill/>
          </a:ln>
        </p:spPr>
      </p:pic>
    </p:spTree>
    <p:extLst>
      <p:ext uri="{BB962C8B-B14F-4D97-AF65-F5344CB8AC3E}">
        <p14:creationId xmlns:p14="http://schemas.microsoft.com/office/powerpoint/2010/main" val="10130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93870" y="147422"/>
            <a:ext cx="10150330" cy="562075"/>
          </a:xfrm>
          <a:noFill/>
          <a:ln w="9360">
            <a:noFill/>
          </a:ln>
        </p:spPr>
        <p:txBody>
          <a:bodyPr vert="horz" lIns="0" tIns="0" rIns="0" bIns="0" rtlCol="0" anchor="ctr">
            <a:noAutofit/>
          </a:bodyPr>
          <a:lstStyle/>
          <a:p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+mn-ea"/>
                <a:cs typeface="+mn-cs"/>
              </a:rPr>
              <a:t>National Survey of Demographic Dynamics </a:t>
            </a:r>
            <a:r>
              <a:rPr lang="es-MX" sz="26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+mn-ea"/>
                <a:cs typeface="+mn-cs"/>
              </a:rPr>
              <a:t>(ENADID) 2014  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055310"/>
            <a:ext cx="6705600" cy="4533900"/>
          </a:xfrm>
          <a:prstGeom prst="rect">
            <a:avLst/>
          </a:prstGeom>
        </p:spPr>
      </p:pic>
      <p:pic>
        <p:nvPicPr>
          <p:cNvPr id="7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48528" y="76200"/>
            <a:ext cx="1190160" cy="704520"/>
          </a:xfrm>
          <a:prstGeom prst="rect">
            <a:avLst/>
          </a:prstGeom>
          <a:ln w="9360">
            <a:noFill/>
          </a:ln>
        </p:spPr>
      </p:pic>
      <p:sp>
        <p:nvSpPr>
          <p:cNvPr id="9" name="Line 1"/>
          <p:cNvSpPr/>
          <p:nvPr/>
        </p:nvSpPr>
        <p:spPr>
          <a:xfrm flipV="1">
            <a:off x="583885" y="714396"/>
            <a:ext cx="10260632" cy="79"/>
          </a:xfrm>
          <a:prstGeom prst="line">
            <a:avLst/>
          </a:prstGeom>
          <a:ln w="38160">
            <a:solidFill>
              <a:srgbClr val="4F81BD"/>
            </a:solidFill>
            <a:round/>
          </a:ln>
        </p:spPr>
      </p:sp>
      <p:sp>
        <p:nvSpPr>
          <p:cNvPr id="10" name="CuadroTexto 9"/>
          <p:cNvSpPr txBox="1"/>
          <p:nvPr/>
        </p:nvSpPr>
        <p:spPr>
          <a:xfrm>
            <a:off x="7353300" y="1198601"/>
            <a:ext cx="44577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To identify disability or limitation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:</a:t>
            </a:r>
          </a:p>
          <a:p>
            <a:pPr algn="just"/>
            <a:endParaRPr lang="es-MX" sz="2000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pPr marL="342900" indent="-342900" algn="just">
              <a:buAutoNum type="arabicPeriod"/>
            </a:pPr>
            <a:r>
              <a:rPr lang="es-MX" sz="2000" u="sng" dirty="0" err="1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Disability</a:t>
            </a:r>
            <a:r>
              <a:rPr lang="es-MX" sz="20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: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Those with much difficulty or can not do at least one of the four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activities.</a:t>
            </a:r>
          </a:p>
          <a:p>
            <a:pPr marL="342900" indent="-342900" algn="just">
              <a:buAutoNum type="arabicPeriod"/>
            </a:pPr>
            <a:endParaRPr lang="es-MX" sz="2000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pPr marL="342900" indent="-342900" algn="just">
              <a:buAutoNum type="arabicPeriod"/>
            </a:pPr>
            <a:r>
              <a:rPr lang="es-MX" sz="2000" u="sng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Limitation</a:t>
            </a:r>
            <a:r>
              <a:rPr lang="es-MX" sz="20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: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Those who have "some difficulty" for at least one of the four activities which are not included in the previous group.</a:t>
            </a:r>
            <a:endParaRPr lang="es-MX" sz="2000" dirty="0" smtClean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pPr marL="342900" indent="-342900" algn="just">
              <a:buAutoNum type="arabicPeriod"/>
            </a:pPr>
            <a:endParaRPr lang="es-MX" sz="2000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pPr marL="342900" indent="-342900" algn="just">
              <a:buAutoNum type="arabicPeriod"/>
            </a:pPr>
            <a:r>
              <a:rPr lang="es-MX" sz="2000" u="sng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Without</a:t>
            </a:r>
            <a:r>
              <a:rPr lang="es-MX" sz="2000" u="sng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s-MX" sz="2000" u="sng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limitation</a:t>
            </a:r>
            <a:r>
              <a:rPr lang="es-MX" sz="2000" u="sng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s-MX" sz="2000" u="sng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or</a:t>
            </a:r>
            <a:r>
              <a:rPr lang="es-MX" sz="2000" u="sng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s-MX" sz="2000" u="sng" dirty="0" err="1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disability</a:t>
            </a:r>
            <a:r>
              <a:rPr lang="es-MX" sz="20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: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Those who not have difficulty performing the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eight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activities wondering.</a:t>
            </a:r>
            <a:endParaRPr lang="es-MX" sz="2000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17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77459" y="1143000"/>
            <a:ext cx="4038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cs typeface="Arial" pitchFamily="34" charset="0"/>
              </a:rPr>
              <a:t>Consultation with </a:t>
            </a:r>
            <a:r>
              <a:rPr lang="en-US" sz="2000" dirty="0" smtClean="0">
                <a:solidFill>
                  <a:schemeClr val="tx2"/>
                </a:solidFill>
                <a:cs typeface="Arial" pitchFamily="34" charset="0"/>
              </a:rPr>
              <a:t>Organized Civil Society</a:t>
            </a:r>
            <a:r>
              <a:rPr lang="en-US" sz="2000" dirty="0">
                <a:solidFill>
                  <a:schemeClr val="tx2"/>
                </a:solidFill>
                <a:cs typeface="Arial" pitchFamily="34" charset="0"/>
              </a:rPr>
              <a:t>; Academics and the general public</a:t>
            </a:r>
            <a:r>
              <a:rPr lang="en-US" sz="2000" dirty="0" smtClean="0">
                <a:solidFill>
                  <a:schemeClr val="tx2"/>
                </a:solidFill>
                <a:cs typeface="Arial" pitchFamily="34" charset="0"/>
              </a:rPr>
              <a:t>.</a:t>
            </a:r>
          </a:p>
          <a:p>
            <a:endParaRPr lang="es-MX" sz="2000" dirty="0">
              <a:solidFill>
                <a:schemeClr val="tx2"/>
              </a:solidFill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cs typeface="Arial" pitchFamily="34" charset="0"/>
              </a:rPr>
              <a:t>INEGI </a:t>
            </a:r>
            <a:r>
              <a:rPr lang="en-US" sz="2000" dirty="0">
                <a:solidFill>
                  <a:schemeClr val="tx2"/>
                </a:solidFill>
                <a:cs typeface="Arial" pitchFamily="34" charset="0"/>
              </a:rPr>
              <a:t>opens a period of suggestions, opinions or requests for change in methodology, questionnaires and other aspects related to the gathering of information</a:t>
            </a:r>
            <a:r>
              <a:rPr lang="en-US" sz="2000" dirty="0" smtClean="0">
                <a:solidFill>
                  <a:schemeClr val="tx2"/>
                </a:solidFill>
                <a:cs typeface="Arial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dirty="0">
              <a:solidFill>
                <a:schemeClr val="tx2"/>
              </a:solidFill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cs typeface="Arial" pitchFamily="34" charset="0"/>
              </a:rPr>
              <a:t>The </a:t>
            </a:r>
            <a:r>
              <a:rPr lang="en-US" sz="2000" dirty="0">
                <a:solidFill>
                  <a:schemeClr val="tx2"/>
                </a:solidFill>
                <a:cs typeface="Arial" pitchFamily="34" charset="0"/>
              </a:rPr>
              <a:t>relevance of the application is evaluated and proceeds to respond to the user.</a:t>
            </a:r>
            <a:endParaRPr lang="es-MX" sz="2000" dirty="0" smtClean="0">
              <a:solidFill>
                <a:schemeClr val="tx2"/>
              </a:solidFill>
              <a:cs typeface="Arial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 flipH="1">
            <a:off x="413111" y="600968"/>
            <a:ext cx="10332000" cy="22262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91610" y="729226"/>
            <a:ext cx="6884140" cy="5229125"/>
          </a:xfrm>
          <a:prstGeom prst="rect">
            <a:avLst/>
          </a:prstGeom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377459" y="32069"/>
            <a:ext cx="10403305" cy="562075"/>
          </a:xfrm>
          <a:noFill/>
          <a:ln w="9360">
            <a:noFill/>
          </a:ln>
        </p:spPr>
        <p:txBody>
          <a:bodyPr vert="horz" lIns="0" tIns="0" rIns="0" bIns="0" rtlCol="0" anchor="ctr">
            <a:noAutofit/>
          </a:bodyPr>
          <a:lstStyle/>
          <a:p>
            <a:r>
              <a:rPr lang="es-MX" sz="2600" b="1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+mj-cs"/>
              </a:rPr>
              <a:t>Participation</a:t>
            </a:r>
            <a:r>
              <a:rPr lang="es-MX" sz="26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+mj-cs"/>
              </a:rPr>
              <a:t> of </a:t>
            </a:r>
            <a:r>
              <a:rPr lang="es-MX" sz="2600" b="1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+mj-cs"/>
              </a:rPr>
              <a:t>society</a:t>
            </a:r>
            <a:endParaRPr lang="es-MX" sz="2600" b="1" dirty="0">
              <a:solidFill>
                <a:schemeClr val="accent1">
                  <a:lumMod val="75000"/>
                </a:schemeClr>
              </a:solidFill>
              <a:latin typeface="Arial"/>
              <a:ea typeface="+mj-ea"/>
              <a:cs typeface="+mj-cs"/>
            </a:endParaRPr>
          </a:p>
        </p:txBody>
      </p:sp>
      <p:pic>
        <p:nvPicPr>
          <p:cNvPr id="13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72800" y="11058"/>
            <a:ext cx="1190160" cy="704520"/>
          </a:xfrm>
          <a:prstGeom prst="rect">
            <a:avLst/>
          </a:prstGeom>
          <a:ln w="9360">
            <a:noFill/>
          </a:ln>
        </p:spPr>
      </p:pic>
    </p:spTree>
    <p:extLst>
      <p:ext uri="{BB962C8B-B14F-4D97-AF65-F5344CB8AC3E}">
        <p14:creationId xmlns:p14="http://schemas.microsoft.com/office/powerpoint/2010/main" val="401169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CM_blanca_160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5176</TotalTime>
  <Words>686</Words>
  <Application>Microsoft Office PowerPoint</Application>
  <PresentationFormat>Panorámica</PresentationFormat>
  <Paragraphs>102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</vt:lpstr>
      <vt:lpstr>Calibri</vt:lpstr>
      <vt:lpstr>DejaVu Sans</vt:lpstr>
      <vt:lpstr>Helvetica</vt:lpstr>
      <vt:lpstr>StarSymbol</vt:lpstr>
      <vt:lpstr>Wingdings</vt:lpstr>
      <vt:lpstr>PlantillaCM_blanca_1600</vt:lpstr>
      <vt:lpstr>Office Theme</vt:lpstr>
      <vt:lpstr>Presentación de PowerPoint</vt:lpstr>
      <vt:lpstr>Presentación de PowerPoint</vt:lpstr>
      <vt:lpstr>Sources of information since 2010</vt:lpstr>
      <vt:lpstr>Population and Housing Census 2010</vt:lpstr>
      <vt:lpstr>National Survey of Mexican Household Income and Expenditures (ENIGH) 2014  </vt:lpstr>
      <vt:lpstr>National Household Survey (ENH) 2014 </vt:lpstr>
      <vt:lpstr>National Household Survey (ENH) 2014   </vt:lpstr>
      <vt:lpstr>National Survey of Demographic Dynamics (ENADID) 2014   </vt:lpstr>
      <vt:lpstr>Participation of society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Neribell Valerio</dc:creator>
  <cp:lastModifiedBy>hector javier</cp:lastModifiedBy>
  <cp:revision>518</cp:revision>
  <cp:lastPrinted>2015-06-19T14:33:42Z</cp:lastPrinted>
  <dcterms:created xsi:type="dcterms:W3CDTF">2015-06-10T10:56:27Z</dcterms:created>
  <dcterms:modified xsi:type="dcterms:W3CDTF">2016-05-03T13:52:06Z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2015-06-10T00:00:00Z</vt:filetime>
  </property>
  <property fmtid="{D5CDD505-2E9C-101B-9397-08002B2CF9AE}" pid="3" name="LastSaved">
    <vt:filetime>2015-06-10T00:00:00Z</vt:filetime>
  </property>
</Properties>
</file>