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75" r:id="rId3"/>
    <p:sldId id="257" r:id="rId4"/>
    <p:sldId id="260" r:id="rId5"/>
    <p:sldId id="269" r:id="rId6"/>
    <p:sldId id="270" r:id="rId7"/>
    <p:sldId id="271" r:id="rId8"/>
    <p:sldId id="272" r:id="rId9"/>
    <p:sldId id="273" r:id="rId10"/>
    <p:sldId id="274"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LAZQUEZ LERMA RITA" initials="VLR" lastIdx="1" clrIdx="0">
    <p:extLst>
      <p:ext uri="{19B8F6BF-5375-455C-9EA6-DF929625EA0E}">
        <p15:presenceInfo xmlns:p15="http://schemas.microsoft.com/office/powerpoint/2012/main" userId="S-1-5-21-1606980848-1500820517-1801674531-409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37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39FA3C-6512-41B7-9B43-3422A86BEB4A}" type="datetimeFigureOut">
              <a:rPr lang="es-MX" smtClean="0"/>
              <a:pPr/>
              <a:t>26/04/2016</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787D89-6201-4498-AD99-0DEC23C8FFA8}" type="slidenum">
              <a:rPr lang="es-MX" smtClean="0"/>
              <a:pPr/>
              <a:t>‹Nº›</a:t>
            </a:fld>
            <a:endParaRPr lang="es-MX"/>
          </a:p>
        </p:txBody>
      </p:sp>
    </p:spTree>
    <p:extLst>
      <p:ext uri="{BB962C8B-B14F-4D97-AF65-F5344CB8AC3E}">
        <p14:creationId xmlns:p14="http://schemas.microsoft.com/office/powerpoint/2010/main" val="3367510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r>
              <a:rPr lang="en-US" b="1" dirty="0" err="1" smtClean="0"/>
              <a:t>Mensajes</a:t>
            </a:r>
            <a:r>
              <a:rPr lang="en-US" b="1" dirty="0" smtClean="0"/>
              <a:t> </a:t>
            </a:r>
            <a:r>
              <a:rPr lang="en-US" b="1" dirty="0" err="1" smtClean="0"/>
              <a:t>principales</a:t>
            </a:r>
            <a:r>
              <a:rPr lang="en-US" b="1" dirty="0" smtClean="0"/>
              <a:t>:</a:t>
            </a:r>
          </a:p>
          <a:p>
            <a:endParaRPr lang="en-US" b="1" dirty="0" smtClean="0"/>
          </a:p>
          <a:p>
            <a:pPr>
              <a:buFont typeface="Wingdings" pitchFamily="2" charset="2"/>
              <a:buChar char="v"/>
            </a:pPr>
            <a:r>
              <a:rPr lang="en-US" b="1" dirty="0" smtClean="0"/>
              <a:t>En base a la </a:t>
            </a:r>
            <a:r>
              <a:rPr lang="en-US" b="1" dirty="0" err="1" smtClean="0"/>
              <a:t>informacion</a:t>
            </a:r>
            <a:r>
              <a:rPr lang="en-US" b="1" baseline="0" dirty="0" smtClean="0"/>
              <a:t> </a:t>
            </a:r>
            <a:r>
              <a:rPr lang="en-US" b="1" baseline="0" dirty="0" err="1" smtClean="0"/>
              <a:t>estadistica</a:t>
            </a:r>
            <a:r>
              <a:rPr lang="en-US" b="1" baseline="0" dirty="0" smtClean="0"/>
              <a:t> </a:t>
            </a:r>
            <a:r>
              <a:rPr lang="en-US" b="1" baseline="0" dirty="0" err="1" smtClean="0"/>
              <a:t>que</a:t>
            </a:r>
            <a:r>
              <a:rPr lang="en-US" b="1" baseline="0" dirty="0" smtClean="0"/>
              <a:t> </a:t>
            </a:r>
            <a:r>
              <a:rPr lang="en-US" b="1" baseline="0" dirty="0" err="1" smtClean="0"/>
              <a:t>nos</a:t>
            </a:r>
            <a:r>
              <a:rPr lang="en-US" b="1" baseline="0" dirty="0" smtClean="0"/>
              <a:t> </a:t>
            </a:r>
            <a:r>
              <a:rPr lang="en-US" b="1" baseline="0" dirty="0" err="1" smtClean="0"/>
              <a:t>enviaron</a:t>
            </a:r>
            <a:r>
              <a:rPr lang="en-US" b="1" baseline="0" dirty="0" smtClean="0"/>
              <a:t>, </a:t>
            </a:r>
            <a:r>
              <a:rPr lang="en-US" b="1" baseline="0" dirty="0" err="1" smtClean="0"/>
              <a:t>preparamos</a:t>
            </a:r>
            <a:r>
              <a:rPr lang="en-US" b="1" baseline="0" dirty="0" smtClean="0"/>
              <a:t> </a:t>
            </a:r>
            <a:r>
              <a:rPr lang="en-US" b="1" baseline="0" dirty="0" err="1" smtClean="0"/>
              <a:t>perfiles</a:t>
            </a:r>
            <a:r>
              <a:rPr lang="en-US" b="1" baseline="0" dirty="0" smtClean="0"/>
              <a:t> </a:t>
            </a:r>
            <a:r>
              <a:rPr lang="en-US" b="1" baseline="0" dirty="0" err="1" smtClean="0"/>
              <a:t>nacionales</a:t>
            </a:r>
            <a:r>
              <a:rPr lang="en-US" b="1" baseline="0" dirty="0" smtClean="0"/>
              <a:t>. La </a:t>
            </a:r>
            <a:r>
              <a:rPr lang="en-US" b="1" baseline="0" dirty="0" err="1" smtClean="0"/>
              <a:t>próxima</a:t>
            </a:r>
            <a:r>
              <a:rPr lang="en-US" b="1" baseline="0" dirty="0" smtClean="0"/>
              <a:t> </a:t>
            </a:r>
            <a:r>
              <a:rPr lang="en-US" b="1" baseline="0" dirty="0" err="1" smtClean="0"/>
              <a:t>tarea</a:t>
            </a:r>
            <a:r>
              <a:rPr lang="en-US" b="1" baseline="0" dirty="0" smtClean="0"/>
              <a:t> </a:t>
            </a:r>
            <a:r>
              <a:rPr lang="en-US" b="1" baseline="0" dirty="0" err="1" smtClean="0"/>
              <a:t>sería</a:t>
            </a:r>
            <a:r>
              <a:rPr lang="en-US" b="1" baseline="0" dirty="0" smtClean="0"/>
              <a:t> </a:t>
            </a:r>
            <a:r>
              <a:rPr lang="en-US" b="1" baseline="0" dirty="0" err="1" smtClean="0"/>
              <a:t>revisar</a:t>
            </a:r>
            <a:r>
              <a:rPr lang="en-US" b="1" baseline="0" dirty="0" smtClean="0"/>
              <a:t>/</a:t>
            </a:r>
            <a:r>
              <a:rPr lang="en-US" b="1" baseline="0" dirty="0" err="1" smtClean="0"/>
              <a:t>actualizar</a:t>
            </a:r>
            <a:r>
              <a:rPr lang="en-US" b="1" baseline="0" dirty="0" smtClean="0"/>
              <a:t> </a:t>
            </a:r>
            <a:r>
              <a:rPr lang="en-US" b="1" baseline="0" dirty="0" err="1" smtClean="0"/>
              <a:t>esta</a:t>
            </a:r>
            <a:r>
              <a:rPr lang="en-US" b="1" baseline="0" dirty="0" smtClean="0"/>
              <a:t> </a:t>
            </a:r>
            <a:r>
              <a:rPr lang="en-US" b="1" baseline="0" dirty="0" err="1" smtClean="0"/>
              <a:t>información</a:t>
            </a:r>
            <a:r>
              <a:rPr lang="en-US" b="1" baseline="0" dirty="0" smtClean="0"/>
              <a:t>.</a:t>
            </a:r>
            <a:endParaRPr lang="en-US" b="1" dirty="0" smtClean="0"/>
          </a:p>
          <a:p>
            <a:pPr lvl="1">
              <a:buFont typeface="Wingdings" pitchFamily="2" charset="2"/>
              <a:buNone/>
            </a:pPr>
            <a:endParaRPr lang="en-US" dirty="0" smtClean="0"/>
          </a:p>
          <a:p>
            <a:pPr lvl="1">
              <a:buFont typeface="Wingdings" pitchFamily="2" charset="2"/>
              <a:buNone/>
            </a:pPr>
            <a:endParaRPr lang="en-US" dirty="0" smtClean="0"/>
          </a:p>
        </p:txBody>
      </p:sp>
      <p:sp>
        <p:nvSpPr>
          <p:cNvPr id="4" name="Slide Number Placeholder 3"/>
          <p:cNvSpPr>
            <a:spLocks noGrp="1"/>
          </p:cNvSpPr>
          <p:nvPr>
            <p:ph type="sldNum" idx="10"/>
          </p:nvPr>
        </p:nvSpPr>
        <p:spPr/>
        <p:txBody>
          <a:bodyPr/>
          <a:lstStyle/>
          <a:p>
            <a:pPr algn="r"/>
            <a:fld id="{BE23E6E1-9C91-45F6-9125-4F4EDCA699C6}" type="slidenum">
              <a:rPr lang="es-MX" smtClean="0"/>
              <a:pPr algn="r"/>
              <a:t>2</a:t>
            </a:fld>
            <a:endParaRPr lang="es-MX" dirty="0"/>
          </a:p>
        </p:txBody>
      </p:sp>
    </p:spTree>
    <p:extLst>
      <p:ext uri="{BB962C8B-B14F-4D97-AF65-F5344CB8AC3E}">
        <p14:creationId xmlns:p14="http://schemas.microsoft.com/office/powerpoint/2010/main" val="1833380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r>
              <a:rPr lang="en-US" b="1" dirty="0" smtClean="0"/>
              <a:t>Mensajes </a:t>
            </a:r>
            <a:r>
              <a:rPr lang="en-US" b="1" dirty="0" err="1" smtClean="0"/>
              <a:t>principales</a:t>
            </a:r>
            <a:r>
              <a:rPr lang="en-US" b="1" dirty="0" smtClean="0"/>
              <a:t>:</a:t>
            </a:r>
          </a:p>
          <a:p>
            <a:endParaRPr lang="en-US" b="1" dirty="0" smtClean="0"/>
          </a:p>
          <a:p>
            <a:pPr>
              <a:buFont typeface="Wingdings" pitchFamily="2" charset="2"/>
              <a:buChar char="v"/>
            </a:pPr>
            <a:r>
              <a:rPr lang="en-US" b="1" dirty="0" smtClean="0"/>
              <a:t>En base a la </a:t>
            </a:r>
            <a:r>
              <a:rPr lang="en-US" b="1" dirty="0" err="1" smtClean="0"/>
              <a:t>información</a:t>
            </a:r>
            <a:r>
              <a:rPr lang="en-US" b="1" baseline="0" dirty="0" smtClean="0"/>
              <a:t> </a:t>
            </a:r>
            <a:r>
              <a:rPr lang="en-US" b="1" baseline="0" dirty="0" err="1" smtClean="0"/>
              <a:t>estadística</a:t>
            </a:r>
            <a:r>
              <a:rPr lang="en-US" b="1" baseline="0" dirty="0" smtClean="0"/>
              <a:t> </a:t>
            </a:r>
            <a:r>
              <a:rPr lang="en-US" b="1" baseline="0" dirty="0" err="1" smtClean="0"/>
              <a:t>que</a:t>
            </a:r>
            <a:r>
              <a:rPr lang="en-US" b="1" baseline="0" dirty="0" smtClean="0"/>
              <a:t> </a:t>
            </a:r>
            <a:r>
              <a:rPr lang="en-US" b="1" baseline="0" dirty="0" err="1" smtClean="0"/>
              <a:t>nos</a:t>
            </a:r>
            <a:r>
              <a:rPr lang="en-US" b="1" baseline="0" dirty="0" smtClean="0"/>
              <a:t> </a:t>
            </a:r>
            <a:r>
              <a:rPr lang="en-US" b="1" baseline="0" dirty="0" err="1" smtClean="0"/>
              <a:t>enviaron</a:t>
            </a:r>
            <a:r>
              <a:rPr lang="en-US" b="1" baseline="0" dirty="0" smtClean="0"/>
              <a:t>, </a:t>
            </a:r>
            <a:r>
              <a:rPr lang="en-US" b="1" baseline="0" dirty="0" err="1" smtClean="0"/>
              <a:t>preparamos</a:t>
            </a:r>
            <a:r>
              <a:rPr lang="en-US" b="1" baseline="0" dirty="0" smtClean="0"/>
              <a:t> </a:t>
            </a:r>
            <a:r>
              <a:rPr lang="en-US" b="1" baseline="0" dirty="0" err="1" smtClean="0"/>
              <a:t>perfiles</a:t>
            </a:r>
            <a:r>
              <a:rPr lang="en-US" b="1" baseline="0" dirty="0" smtClean="0"/>
              <a:t> </a:t>
            </a:r>
            <a:r>
              <a:rPr lang="en-US" b="1" baseline="0" dirty="0" err="1" smtClean="0"/>
              <a:t>nacionales</a:t>
            </a:r>
            <a:r>
              <a:rPr lang="en-US" b="1" baseline="0" dirty="0" smtClean="0"/>
              <a:t>. La </a:t>
            </a:r>
            <a:r>
              <a:rPr lang="en-US" b="1" baseline="0" dirty="0" err="1" smtClean="0"/>
              <a:t>próxima</a:t>
            </a:r>
            <a:r>
              <a:rPr lang="en-US" b="1" baseline="0" dirty="0" smtClean="0"/>
              <a:t> </a:t>
            </a:r>
            <a:r>
              <a:rPr lang="en-US" b="1" baseline="0" dirty="0" err="1" smtClean="0"/>
              <a:t>tarea</a:t>
            </a:r>
            <a:r>
              <a:rPr lang="en-US" b="1" baseline="0" dirty="0" smtClean="0"/>
              <a:t> </a:t>
            </a:r>
            <a:r>
              <a:rPr lang="en-US" b="1" baseline="0" dirty="0" err="1" smtClean="0"/>
              <a:t>sería</a:t>
            </a:r>
            <a:r>
              <a:rPr lang="en-US" b="1" baseline="0" dirty="0" smtClean="0"/>
              <a:t> </a:t>
            </a:r>
            <a:r>
              <a:rPr lang="en-US" b="1" baseline="0" dirty="0" err="1" smtClean="0"/>
              <a:t>revisar</a:t>
            </a:r>
            <a:r>
              <a:rPr lang="en-US" b="1" baseline="0" dirty="0" smtClean="0"/>
              <a:t>/</a:t>
            </a:r>
            <a:r>
              <a:rPr lang="en-US" b="1" baseline="0" dirty="0" err="1" smtClean="0"/>
              <a:t>actualizar</a:t>
            </a:r>
            <a:r>
              <a:rPr lang="en-US" b="1" baseline="0" dirty="0" smtClean="0"/>
              <a:t> </a:t>
            </a:r>
            <a:r>
              <a:rPr lang="en-US" b="1" baseline="0" dirty="0" err="1" smtClean="0"/>
              <a:t>esta</a:t>
            </a:r>
            <a:r>
              <a:rPr lang="en-US" b="1" baseline="0" dirty="0" smtClean="0"/>
              <a:t> </a:t>
            </a:r>
            <a:r>
              <a:rPr lang="en-US" b="1" baseline="0" dirty="0" err="1" smtClean="0"/>
              <a:t>información</a:t>
            </a:r>
            <a:endParaRPr lang="en-US" b="1" dirty="0" smtClean="0"/>
          </a:p>
          <a:p>
            <a:pPr lvl="1">
              <a:buFont typeface="Wingdings" pitchFamily="2" charset="2"/>
              <a:buNone/>
            </a:pPr>
            <a:endParaRPr lang="en-US" dirty="0" smtClean="0"/>
          </a:p>
          <a:p>
            <a:pPr lvl="1">
              <a:buFont typeface="Wingdings" pitchFamily="2" charset="2"/>
              <a:buNone/>
            </a:pPr>
            <a:endParaRPr lang="en-US" dirty="0" smtClean="0"/>
          </a:p>
        </p:txBody>
      </p:sp>
      <p:sp>
        <p:nvSpPr>
          <p:cNvPr id="4" name="Slide Number Placeholder 3"/>
          <p:cNvSpPr>
            <a:spLocks noGrp="1"/>
          </p:cNvSpPr>
          <p:nvPr>
            <p:ph type="sldNum" idx="10"/>
          </p:nvPr>
        </p:nvSpPr>
        <p:spPr/>
        <p:txBody>
          <a:bodyPr/>
          <a:lstStyle/>
          <a:p>
            <a:pPr algn="r"/>
            <a:fld id="{BE23E6E1-9C91-45F6-9125-4F4EDCA699C6}" type="slidenum">
              <a:rPr lang="es-MX" smtClean="0"/>
              <a:pPr algn="r"/>
              <a:t>3</a:t>
            </a:fld>
            <a:endParaRPr lang="es-MX"/>
          </a:p>
        </p:txBody>
      </p:sp>
    </p:spTree>
    <p:extLst>
      <p:ext uri="{BB962C8B-B14F-4D97-AF65-F5344CB8AC3E}">
        <p14:creationId xmlns:p14="http://schemas.microsoft.com/office/powerpoint/2010/main" val="1370377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r>
              <a:rPr lang="en-US" b="1" dirty="0" smtClean="0"/>
              <a:t>Mensajes </a:t>
            </a:r>
            <a:r>
              <a:rPr lang="en-US" b="1" dirty="0" err="1" smtClean="0"/>
              <a:t>principales</a:t>
            </a:r>
            <a:r>
              <a:rPr lang="en-US" b="1" dirty="0" smtClean="0"/>
              <a:t>:</a:t>
            </a:r>
          </a:p>
          <a:p>
            <a:endParaRPr lang="en-US" b="1" dirty="0" smtClean="0"/>
          </a:p>
          <a:p>
            <a:pPr>
              <a:buFont typeface="Wingdings" pitchFamily="2" charset="2"/>
              <a:buChar char="v"/>
            </a:pPr>
            <a:r>
              <a:rPr lang="en-US" b="1" dirty="0" smtClean="0"/>
              <a:t>En base a la </a:t>
            </a:r>
            <a:r>
              <a:rPr lang="en-US" b="1" dirty="0" err="1" smtClean="0"/>
              <a:t>información</a:t>
            </a:r>
            <a:r>
              <a:rPr lang="en-US" b="1" baseline="0" dirty="0" smtClean="0"/>
              <a:t> </a:t>
            </a:r>
            <a:r>
              <a:rPr lang="en-US" b="1" baseline="0" dirty="0" err="1" smtClean="0"/>
              <a:t>estadística</a:t>
            </a:r>
            <a:r>
              <a:rPr lang="en-US" b="1" baseline="0" dirty="0" smtClean="0"/>
              <a:t> </a:t>
            </a:r>
            <a:r>
              <a:rPr lang="en-US" b="1" baseline="0" dirty="0" err="1" smtClean="0"/>
              <a:t>que</a:t>
            </a:r>
            <a:r>
              <a:rPr lang="en-US" b="1" baseline="0" dirty="0" smtClean="0"/>
              <a:t> </a:t>
            </a:r>
            <a:r>
              <a:rPr lang="en-US" b="1" baseline="0" dirty="0" err="1" smtClean="0"/>
              <a:t>nos</a:t>
            </a:r>
            <a:r>
              <a:rPr lang="en-US" b="1" baseline="0" dirty="0" smtClean="0"/>
              <a:t> </a:t>
            </a:r>
            <a:r>
              <a:rPr lang="en-US" b="1" baseline="0" dirty="0" err="1" smtClean="0"/>
              <a:t>enviaron</a:t>
            </a:r>
            <a:r>
              <a:rPr lang="en-US" b="1" baseline="0" dirty="0" smtClean="0"/>
              <a:t>, </a:t>
            </a:r>
            <a:r>
              <a:rPr lang="en-US" b="1" baseline="0" dirty="0" err="1" smtClean="0"/>
              <a:t>preparamos</a:t>
            </a:r>
            <a:r>
              <a:rPr lang="en-US" b="1" baseline="0" dirty="0" smtClean="0"/>
              <a:t> </a:t>
            </a:r>
            <a:r>
              <a:rPr lang="en-US" b="1" baseline="0" dirty="0" err="1" smtClean="0"/>
              <a:t>perfiles</a:t>
            </a:r>
            <a:r>
              <a:rPr lang="en-US" b="1" baseline="0" dirty="0" smtClean="0"/>
              <a:t> </a:t>
            </a:r>
            <a:r>
              <a:rPr lang="en-US" b="1" baseline="0" dirty="0" err="1" smtClean="0"/>
              <a:t>nacionales</a:t>
            </a:r>
            <a:r>
              <a:rPr lang="en-US" b="1" baseline="0" dirty="0" smtClean="0"/>
              <a:t>. La </a:t>
            </a:r>
            <a:r>
              <a:rPr lang="en-US" b="1" baseline="0" dirty="0" err="1" smtClean="0"/>
              <a:t>próxima</a:t>
            </a:r>
            <a:r>
              <a:rPr lang="en-US" b="1" baseline="0" dirty="0" smtClean="0"/>
              <a:t> </a:t>
            </a:r>
            <a:r>
              <a:rPr lang="en-US" b="1" baseline="0" dirty="0" err="1" smtClean="0"/>
              <a:t>tarea</a:t>
            </a:r>
            <a:r>
              <a:rPr lang="en-US" b="1" baseline="0" dirty="0" smtClean="0"/>
              <a:t> </a:t>
            </a:r>
            <a:r>
              <a:rPr lang="en-US" b="1" baseline="0" dirty="0" err="1" smtClean="0"/>
              <a:t>sería</a:t>
            </a:r>
            <a:r>
              <a:rPr lang="en-US" b="1" baseline="0" dirty="0" smtClean="0"/>
              <a:t> </a:t>
            </a:r>
            <a:r>
              <a:rPr lang="en-US" b="1" baseline="0" dirty="0" err="1" smtClean="0"/>
              <a:t>revisar</a:t>
            </a:r>
            <a:r>
              <a:rPr lang="en-US" b="1" baseline="0" dirty="0" smtClean="0"/>
              <a:t>/</a:t>
            </a:r>
            <a:r>
              <a:rPr lang="en-US" b="1" baseline="0" dirty="0" err="1" smtClean="0"/>
              <a:t>actualizar</a:t>
            </a:r>
            <a:r>
              <a:rPr lang="en-US" b="1" baseline="0" dirty="0" smtClean="0"/>
              <a:t> </a:t>
            </a:r>
            <a:r>
              <a:rPr lang="en-US" b="1" baseline="0" dirty="0" err="1" smtClean="0"/>
              <a:t>esta</a:t>
            </a:r>
            <a:r>
              <a:rPr lang="en-US" b="1" baseline="0" dirty="0" smtClean="0"/>
              <a:t> </a:t>
            </a:r>
            <a:r>
              <a:rPr lang="en-US" b="1" baseline="0" dirty="0" err="1" smtClean="0"/>
              <a:t>información</a:t>
            </a:r>
            <a:endParaRPr lang="en-US" b="1" dirty="0" smtClean="0"/>
          </a:p>
          <a:p>
            <a:pPr lvl="1">
              <a:buFont typeface="Wingdings" pitchFamily="2" charset="2"/>
              <a:buNone/>
            </a:pPr>
            <a:endParaRPr lang="en-US" dirty="0" smtClean="0"/>
          </a:p>
          <a:p>
            <a:pPr lvl="1">
              <a:buFont typeface="Wingdings" pitchFamily="2" charset="2"/>
              <a:buNone/>
            </a:pPr>
            <a:endParaRPr lang="en-US" dirty="0" smtClean="0"/>
          </a:p>
        </p:txBody>
      </p:sp>
      <p:sp>
        <p:nvSpPr>
          <p:cNvPr id="4" name="Slide Number Placeholder 3"/>
          <p:cNvSpPr>
            <a:spLocks noGrp="1"/>
          </p:cNvSpPr>
          <p:nvPr>
            <p:ph type="sldNum" idx="10"/>
          </p:nvPr>
        </p:nvSpPr>
        <p:spPr/>
        <p:txBody>
          <a:bodyPr/>
          <a:lstStyle/>
          <a:p>
            <a:pPr algn="r"/>
            <a:fld id="{BE23E6E1-9C91-45F6-9125-4F4EDCA699C6}" type="slidenum">
              <a:rPr lang="es-MX" smtClean="0"/>
              <a:pPr algn="r"/>
              <a:t>4</a:t>
            </a:fld>
            <a:endParaRPr lang="es-MX"/>
          </a:p>
        </p:txBody>
      </p:sp>
    </p:spTree>
    <p:extLst>
      <p:ext uri="{BB962C8B-B14F-4D97-AF65-F5344CB8AC3E}">
        <p14:creationId xmlns:p14="http://schemas.microsoft.com/office/powerpoint/2010/main" val="396864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r>
              <a:rPr lang="en-US" b="1" dirty="0" smtClean="0"/>
              <a:t>Mensajes </a:t>
            </a:r>
            <a:r>
              <a:rPr lang="en-US" b="1" dirty="0" err="1" smtClean="0"/>
              <a:t>principales</a:t>
            </a:r>
            <a:r>
              <a:rPr lang="en-US" b="1" dirty="0" smtClean="0"/>
              <a:t>:</a:t>
            </a:r>
          </a:p>
          <a:p>
            <a:endParaRPr lang="en-US" b="1" dirty="0" smtClean="0"/>
          </a:p>
          <a:p>
            <a:pPr>
              <a:buFont typeface="Wingdings" pitchFamily="2" charset="2"/>
              <a:buChar char="v"/>
            </a:pPr>
            <a:r>
              <a:rPr lang="en-US" b="1" dirty="0" smtClean="0"/>
              <a:t>En base a la </a:t>
            </a:r>
            <a:r>
              <a:rPr lang="en-US" b="1" dirty="0" err="1" smtClean="0"/>
              <a:t>información</a:t>
            </a:r>
            <a:r>
              <a:rPr lang="en-US" b="1" baseline="0" dirty="0" smtClean="0"/>
              <a:t> </a:t>
            </a:r>
            <a:r>
              <a:rPr lang="en-US" b="1" baseline="0" dirty="0" err="1" smtClean="0"/>
              <a:t>estadística</a:t>
            </a:r>
            <a:r>
              <a:rPr lang="en-US" b="1" baseline="0" dirty="0" smtClean="0"/>
              <a:t> </a:t>
            </a:r>
            <a:r>
              <a:rPr lang="en-US" b="1" baseline="0" dirty="0" err="1" smtClean="0"/>
              <a:t>que</a:t>
            </a:r>
            <a:r>
              <a:rPr lang="en-US" b="1" baseline="0" dirty="0" smtClean="0"/>
              <a:t> </a:t>
            </a:r>
            <a:r>
              <a:rPr lang="en-US" b="1" baseline="0" dirty="0" err="1" smtClean="0"/>
              <a:t>nos</a:t>
            </a:r>
            <a:r>
              <a:rPr lang="en-US" b="1" baseline="0" dirty="0" smtClean="0"/>
              <a:t> </a:t>
            </a:r>
            <a:r>
              <a:rPr lang="en-US" b="1" baseline="0" dirty="0" err="1" smtClean="0"/>
              <a:t>enviaron</a:t>
            </a:r>
            <a:r>
              <a:rPr lang="en-US" b="1" baseline="0" dirty="0" smtClean="0"/>
              <a:t>, </a:t>
            </a:r>
            <a:r>
              <a:rPr lang="en-US" b="1" baseline="0" dirty="0" err="1" smtClean="0"/>
              <a:t>preparamos</a:t>
            </a:r>
            <a:r>
              <a:rPr lang="en-US" b="1" baseline="0" dirty="0" smtClean="0"/>
              <a:t> </a:t>
            </a:r>
            <a:r>
              <a:rPr lang="en-US" b="1" baseline="0" dirty="0" err="1" smtClean="0"/>
              <a:t>perfiles</a:t>
            </a:r>
            <a:r>
              <a:rPr lang="en-US" b="1" baseline="0" dirty="0" smtClean="0"/>
              <a:t> </a:t>
            </a:r>
            <a:r>
              <a:rPr lang="en-US" b="1" baseline="0" dirty="0" err="1" smtClean="0"/>
              <a:t>nacionales</a:t>
            </a:r>
            <a:r>
              <a:rPr lang="en-US" b="1" baseline="0" dirty="0" smtClean="0"/>
              <a:t>. La </a:t>
            </a:r>
            <a:r>
              <a:rPr lang="en-US" b="1" baseline="0" dirty="0" err="1" smtClean="0"/>
              <a:t>próxima</a:t>
            </a:r>
            <a:r>
              <a:rPr lang="en-US" b="1" baseline="0" dirty="0" smtClean="0"/>
              <a:t> </a:t>
            </a:r>
            <a:r>
              <a:rPr lang="en-US" b="1" baseline="0" dirty="0" err="1" smtClean="0"/>
              <a:t>tarea</a:t>
            </a:r>
            <a:r>
              <a:rPr lang="en-US" b="1" baseline="0" dirty="0" smtClean="0"/>
              <a:t> </a:t>
            </a:r>
            <a:r>
              <a:rPr lang="en-US" b="1" baseline="0" dirty="0" err="1" smtClean="0"/>
              <a:t>sería</a:t>
            </a:r>
            <a:r>
              <a:rPr lang="en-US" b="1" baseline="0" dirty="0" smtClean="0"/>
              <a:t> </a:t>
            </a:r>
            <a:r>
              <a:rPr lang="en-US" b="1" baseline="0" dirty="0" err="1" smtClean="0"/>
              <a:t>revisar</a:t>
            </a:r>
            <a:r>
              <a:rPr lang="en-US" b="1" baseline="0" dirty="0" smtClean="0"/>
              <a:t>/</a:t>
            </a:r>
            <a:r>
              <a:rPr lang="en-US" b="1" baseline="0" dirty="0" err="1" smtClean="0"/>
              <a:t>actualizar</a:t>
            </a:r>
            <a:r>
              <a:rPr lang="en-US" b="1" baseline="0" dirty="0" smtClean="0"/>
              <a:t> </a:t>
            </a:r>
            <a:r>
              <a:rPr lang="en-US" b="1" baseline="0" dirty="0" err="1" smtClean="0"/>
              <a:t>esta</a:t>
            </a:r>
            <a:r>
              <a:rPr lang="en-US" b="1" baseline="0" dirty="0" smtClean="0"/>
              <a:t> </a:t>
            </a:r>
            <a:r>
              <a:rPr lang="en-US" b="1" baseline="0" dirty="0" err="1" smtClean="0"/>
              <a:t>información</a:t>
            </a:r>
            <a:endParaRPr lang="en-US" b="1" dirty="0" smtClean="0"/>
          </a:p>
          <a:p>
            <a:pPr lvl="1">
              <a:buFont typeface="Wingdings" pitchFamily="2" charset="2"/>
              <a:buNone/>
            </a:pPr>
            <a:endParaRPr lang="en-US" dirty="0" smtClean="0"/>
          </a:p>
          <a:p>
            <a:pPr lvl="1">
              <a:buFont typeface="Wingdings" pitchFamily="2" charset="2"/>
              <a:buNone/>
            </a:pPr>
            <a:endParaRPr lang="en-US" dirty="0" smtClean="0"/>
          </a:p>
        </p:txBody>
      </p:sp>
      <p:sp>
        <p:nvSpPr>
          <p:cNvPr id="4" name="Slide Number Placeholder 3"/>
          <p:cNvSpPr>
            <a:spLocks noGrp="1"/>
          </p:cNvSpPr>
          <p:nvPr>
            <p:ph type="sldNum" idx="10"/>
          </p:nvPr>
        </p:nvSpPr>
        <p:spPr/>
        <p:txBody>
          <a:bodyPr/>
          <a:lstStyle/>
          <a:p>
            <a:pPr algn="r"/>
            <a:fld id="{BE23E6E1-9C91-45F6-9125-4F4EDCA699C6}" type="slidenum">
              <a:rPr lang="es-MX" smtClean="0"/>
              <a:pPr algn="r"/>
              <a:t>5</a:t>
            </a:fld>
            <a:endParaRPr lang="es-MX"/>
          </a:p>
        </p:txBody>
      </p:sp>
    </p:spTree>
    <p:extLst>
      <p:ext uri="{BB962C8B-B14F-4D97-AF65-F5344CB8AC3E}">
        <p14:creationId xmlns:p14="http://schemas.microsoft.com/office/powerpoint/2010/main" val="3190385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r>
              <a:rPr lang="en-US" b="1" dirty="0" smtClean="0"/>
              <a:t>Mensajes </a:t>
            </a:r>
            <a:r>
              <a:rPr lang="en-US" b="1" dirty="0" err="1" smtClean="0"/>
              <a:t>principales</a:t>
            </a:r>
            <a:r>
              <a:rPr lang="en-US" b="1" dirty="0" smtClean="0"/>
              <a:t>:</a:t>
            </a:r>
          </a:p>
          <a:p>
            <a:endParaRPr lang="en-US" b="1" dirty="0" smtClean="0"/>
          </a:p>
          <a:p>
            <a:pPr>
              <a:buFont typeface="Wingdings" pitchFamily="2" charset="2"/>
              <a:buChar char="v"/>
            </a:pPr>
            <a:r>
              <a:rPr lang="en-US" b="1" dirty="0" smtClean="0"/>
              <a:t>En base a la </a:t>
            </a:r>
            <a:r>
              <a:rPr lang="en-US" b="1" dirty="0" err="1" smtClean="0"/>
              <a:t>información</a:t>
            </a:r>
            <a:r>
              <a:rPr lang="en-US" b="1" baseline="0" dirty="0" smtClean="0"/>
              <a:t> </a:t>
            </a:r>
            <a:r>
              <a:rPr lang="en-US" b="1" baseline="0" dirty="0" err="1" smtClean="0"/>
              <a:t>estadística</a:t>
            </a:r>
            <a:r>
              <a:rPr lang="en-US" b="1" baseline="0" dirty="0" smtClean="0"/>
              <a:t> </a:t>
            </a:r>
            <a:r>
              <a:rPr lang="en-US" b="1" baseline="0" dirty="0" err="1" smtClean="0"/>
              <a:t>que</a:t>
            </a:r>
            <a:r>
              <a:rPr lang="en-US" b="1" baseline="0" dirty="0" smtClean="0"/>
              <a:t> </a:t>
            </a:r>
            <a:r>
              <a:rPr lang="en-US" b="1" baseline="0" dirty="0" err="1" smtClean="0"/>
              <a:t>nos</a:t>
            </a:r>
            <a:r>
              <a:rPr lang="en-US" b="1" baseline="0" dirty="0" smtClean="0"/>
              <a:t> </a:t>
            </a:r>
            <a:r>
              <a:rPr lang="en-US" b="1" baseline="0" dirty="0" err="1" smtClean="0"/>
              <a:t>enviaron</a:t>
            </a:r>
            <a:r>
              <a:rPr lang="en-US" b="1" baseline="0" dirty="0" smtClean="0"/>
              <a:t>, </a:t>
            </a:r>
            <a:r>
              <a:rPr lang="en-US" b="1" baseline="0" dirty="0" err="1" smtClean="0"/>
              <a:t>preparamos</a:t>
            </a:r>
            <a:r>
              <a:rPr lang="en-US" b="1" baseline="0" dirty="0" smtClean="0"/>
              <a:t> </a:t>
            </a:r>
            <a:r>
              <a:rPr lang="en-US" b="1" baseline="0" dirty="0" err="1" smtClean="0"/>
              <a:t>perfiles</a:t>
            </a:r>
            <a:r>
              <a:rPr lang="en-US" b="1" baseline="0" dirty="0" smtClean="0"/>
              <a:t> </a:t>
            </a:r>
            <a:r>
              <a:rPr lang="en-US" b="1" baseline="0" dirty="0" err="1" smtClean="0"/>
              <a:t>nacionales</a:t>
            </a:r>
            <a:r>
              <a:rPr lang="en-US" b="1" baseline="0" dirty="0" smtClean="0"/>
              <a:t>. La </a:t>
            </a:r>
            <a:r>
              <a:rPr lang="en-US" b="1" baseline="0" dirty="0" err="1" smtClean="0"/>
              <a:t>próxima</a:t>
            </a:r>
            <a:r>
              <a:rPr lang="en-US" b="1" baseline="0" dirty="0" smtClean="0"/>
              <a:t> </a:t>
            </a:r>
            <a:r>
              <a:rPr lang="en-US" b="1" baseline="0" dirty="0" err="1" smtClean="0"/>
              <a:t>tarea</a:t>
            </a:r>
            <a:r>
              <a:rPr lang="en-US" b="1" baseline="0" dirty="0" smtClean="0"/>
              <a:t> </a:t>
            </a:r>
            <a:r>
              <a:rPr lang="en-US" b="1" baseline="0" dirty="0" err="1" smtClean="0"/>
              <a:t>sería</a:t>
            </a:r>
            <a:r>
              <a:rPr lang="en-US" b="1" baseline="0" dirty="0" smtClean="0"/>
              <a:t> </a:t>
            </a:r>
            <a:r>
              <a:rPr lang="en-US" b="1" baseline="0" dirty="0" err="1" smtClean="0"/>
              <a:t>revisar</a:t>
            </a:r>
            <a:r>
              <a:rPr lang="en-US" b="1" baseline="0" dirty="0" smtClean="0"/>
              <a:t>/</a:t>
            </a:r>
            <a:r>
              <a:rPr lang="en-US" b="1" baseline="0" dirty="0" err="1" smtClean="0"/>
              <a:t>actualizar</a:t>
            </a:r>
            <a:r>
              <a:rPr lang="en-US" b="1" baseline="0" dirty="0" smtClean="0"/>
              <a:t> </a:t>
            </a:r>
            <a:r>
              <a:rPr lang="en-US" b="1" baseline="0" dirty="0" err="1" smtClean="0"/>
              <a:t>esta</a:t>
            </a:r>
            <a:r>
              <a:rPr lang="en-US" b="1" baseline="0" dirty="0" smtClean="0"/>
              <a:t> </a:t>
            </a:r>
            <a:r>
              <a:rPr lang="en-US" b="1" baseline="0" dirty="0" err="1" smtClean="0"/>
              <a:t>información</a:t>
            </a:r>
            <a:endParaRPr lang="en-US" b="1" dirty="0" smtClean="0"/>
          </a:p>
          <a:p>
            <a:pPr lvl="1">
              <a:buFont typeface="Wingdings" pitchFamily="2" charset="2"/>
              <a:buNone/>
            </a:pPr>
            <a:endParaRPr lang="en-US" dirty="0" smtClean="0"/>
          </a:p>
          <a:p>
            <a:pPr lvl="1">
              <a:buFont typeface="Wingdings" pitchFamily="2" charset="2"/>
              <a:buNone/>
            </a:pPr>
            <a:endParaRPr lang="en-US" dirty="0" smtClean="0"/>
          </a:p>
        </p:txBody>
      </p:sp>
      <p:sp>
        <p:nvSpPr>
          <p:cNvPr id="4" name="Slide Number Placeholder 3"/>
          <p:cNvSpPr>
            <a:spLocks noGrp="1"/>
          </p:cNvSpPr>
          <p:nvPr>
            <p:ph type="sldNum" idx="10"/>
          </p:nvPr>
        </p:nvSpPr>
        <p:spPr/>
        <p:txBody>
          <a:bodyPr/>
          <a:lstStyle/>
          <a:p>
            <a:pPr algn="r"/>
            <a:fld id="{BE23E6E1-9C91-45F6-9125-4F4EDCA699C6}" type="slidenum">
              <a:rPr lang="es-MX" smtClean="0"/>
              <a:pPr algn="r"/>
              <a:t>6</a:t>
            </a:fld>
            <a:endParaRPr lang="es-MX"/>
          </a:p>
        </p:txBody>
      </p:sp>
    </p:spTree>
    <p:extLst>
      <p:ext uri="{BB962C8B-B14F-4D97-AF65-F5344CB8AC3E}">
        <p14:creationId xmlns:p14="http://schemas.microsoft.com/office/powerpoint/2010/main" val="259906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r>
              <a:rPr lang="en-US" b="1" dirty="0" smtClean="0"/>
              <a:t>Mensajes </a:t>
            </a:r>
            <a:r>
              <a:rPr lang="en-US" b="1" dirty="0" err="1" smtClean="0"/>
              <a:t>principales</a:t>
            </a:r>
            <a:r>
              <a:rPr lang="en-US" b="1" dirty="0" smtClean="0"/>
              <a:t>:</a:t>
            </a:r>
          </a:p>
          <a:p>
            <a:endParaRPr lang="en-US" b="1" dirty="0" smtClean="0"/>
          </a:p>
          <a:p>
            <a:pPr>
              <a:buFont typeface="Wingdings" pitchFamily="2" charset="2"/>
              <a:buChar char="v"/>
            </a:pPr>
            <a:r>
              <a:rPr lang="en-US" b="1" dirty="0" smtClean="0"/>
              <a:t>En base a la </a:t>
            </a:r>
            <a:r>
              <a:rPr lang="en-US" b="1" dirty="0" err="1" smtClean="0"/>
              <a:t>información</a:t>
            </a:r>
            <a:r>
              <a:rPr lang="en-US" b="1" baseline="0" dirty="0" smtClean="0"/>
              <a:t> </a:t>
            </a:r>
            <a:r>
              <a:rPr lang="en-US" b="1" baseline="0" dirty="0" err="1" smtClean="0"/>
              <a:t>estadística</a:t>
            </a:r>
            <a:r>
              <a:rPr lang="en-US" b="1" baseline="0" dirty="0" smtClean="0"/>
              <a:t> </a:t>
            </a:r>
            <a:r>
              <a:rPr lang="en-US" b="1" baseline="0" dirty="0" err="1" smtClean="0"/>
              <a:t>que</a:t>
            </a:r>
            <a:r>
              <a:rPr lang="en-US" b="1" baseline="0" dirty="0" smtClean="0"/>
              <a:t> </a:t>
            </a:r>
            <a:r>
              <a:rPr lang="en-US" b="1" baseline="0" dirty="0" err="1" smtClean="0"/>
              <a:t>nos</a:t>
            </a:r>
            <a:r>
              <a:rPr lang="en-US" b="1" baseline="0" dirty="0" smtClean="0"/>
              <a:t> </a:t>
            </a:r>
            <a:r>
              <a:rPr lang="en-US" b="1" baseline="0" dirty="0" err="1" smtClean="0"/>
              <a:t>enviaron</a:t>
            </a:r>
            <a:r>
              <a:rPr lang="en-US" b="1" baseline="0" dirty="0" smtClean="0"/>
              <a:t>, </a:t>
            </a:r>
            <a:r>
              <a:rPr lang="en-US" b="1" baseline="0" dirty="0" err="1" smtClean="0"/>
              <a:t>preparamos</a:t>
            </a:r>
            <a:r>
              <a:rPr lang="en-US" b="1" baseline="0" dirty="0" smtClean="0"/>
              <a:t> </a:t>
            </a:r>
            <a:r>
              <a:rPr lang="en-US" b="1" baseline="0" dirty="0" err="1" smtClean="0"/>
              <a:t>perfiles</a:t>
            </a:r>
            <a:r>
              <a:rPr lang="en-US" b="1" baseline="0" dirty="0" smtClean="0"/>
              <a:t> </a:t>
            </a:r>
            <a:r>
              <a:rPr lang="en-US" b="1" baseline="0" dirty="0" err="1" smtClean="0"/>
              <a:t>nacionales</a:t>
            </a:r>
            <a:r>
              <a:rPr lang="en-US" b="1" baseline="0" dirty="0" smtClean="0"/>
              <a:t>. La </a:t>
            </a:r>
            <a:r>
              <a:rPr lang="en-US" b="1" baseline="0" dirty="0" err="1" smtClean="0"/>
              <a:t>próxima</a:t>
            </a:r>
            <a:r>
              <a:rPr lang="en-US" b="1" baseline="0" dirty="0" smtClean="0"/>
              <a:t> </a:t>
            </a:r>
            <a:r>
              <a:rPr lang="en-US" b="1" baseline="0" dirty="0" err="1" smtClean="0"/>
              <a:t>tarea</a:t>
            </a:r>
            <a:r>
              <a:rPr lang="en-US" b="1" baseline="0" dirty="0" smtClean="0"/>
              <a:t> </a:t>
            </a:r>
            <a:r>
              <a:rPr lang="en-US" b="1" baseline="0" dirty="0" err="1" smtClean="0"/>
              <a:t>sería</a:t>
            </a:r>
            <a:r>
              <a:rPr lang="en-US" b="1" baseline="0" dirty="0" smtClean="0"/>
              <a:t> </a:t>
            </a:r>
            <a:r>
              <a:rPr lang="en-US" b="1" baseline="0" dirty="0" err="1" smtClean="0"/>
              <a:t>revisar</a:t>
            </a:r>
            <a:r>
              <a:rPr lang="en-US" b="1" baseline="0" dirty="0" smtClean="0"/>
              <a:t>/</a:t>
            </a:r>
            <a:r>
              <a:rPr lang="en-US" b="1" baseline="0" dirty="0" err="1" smtClean="0"/>
              <a:t>actualizar</a:t>
            </a:r>
            <a:r>
              <a:rPr lang="en-US" b="1" baseline="0" dirty="0" smtClean="0"/>
              <a:t> </a:t>
            </a:r>
            <a:r>
              <a:rPr lang="en-US" b="1" baseline="0" dirty="0" err="1" smtClean="0"/>
              <a:t>esta</a:t>
            </a:r>
            <a:r>
              <a:rPr lang="en-US" b="1" baseline="0" dirty="0" smtClean="0"/>
              <a:t> </a:t>
            </a:r>
            <a:r>
              <a:rPr lang="en-US" b="1" baseline="0" dirty="0" err="1" smtClean="0"/>
              <a:t>información</a:t>
            </a:r>
            <a:endParaRPr lang="en-US" b="1" dirty="0" smtClean="0"/>
          </a:p>
          <a:p>
            <a:pPr lvl="1">
              <a:buFont typeface="Wingdings" pitchFamily="2" charset="2"/>
              <a:buNone/>
            </a:pPr>
            <a:endParaRPr lang="en-US" dirty="0" smtClean="0"/>
          </a:p>
          <a:p>
            <a:pPr lvl="1">
              <a:buFont typeface="Wingdings" pitchFamily="2" charset="2"/>
              <a:buNone/>
            </a:pPr>
            <a:endParaRPr lang="en-US" dirty="0" smtClean="0"/>
          </a:p>
        </p:txBody>
      </p:sp>
      <p:sp>
        <p:nvSpPr>
          <p:cNvPr id="4" name="Slide Number Placeholder 3"/>
          <p:cNvSpPr>
            <a:spLocks noGrp="1"/>
          </p:cNvSpPr>
          <p:nvPr>
            <p:ph type="sldNum" idx="10"/>
          </p:nvPr>
        </p:nvSpPr>
        <p:spPr/>
        <p:txBody>
          <a:bodyPr/>
          <a:lstStyle/>
          <a:p>
            <a:pPr algn="r"/>
            <a:fld id="{BE23E6E1-9C91-45F6-9125-4F4EDCA699C6}" type="slidenum">
              <a:rPr lang="es-MX" smtClean="0"/>
              <a:pPr algn="r"/>
              <a:t>7</a:t>
            </a:fld>
            <a:endParaRPr lang="es-MX"/>
          </a:p>
        </p:txBody>
      </p:sp>
    </p:spTree>
    <p:extLst>
      <p:ext uri="{BB962C8B-B14F-4D97-AF65-F5344CB8AC3E}">
        <p14:creationId xmlns:p14="http://schemas.microsoft.com/office/powerpoint/2010/main" val="3601602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r>
              <a:rPr lang="en-US" b="1" dirty="0" smtClean="0"/>
              <a:t>Mensajes </a:t>
            </a:r>
            <a:r>
              <a:rPr lang="en-US" b="1" dirty="0" err="1" smtClean="0"/>
              <a:t>principales</a:t>
            </a:r>
            <a:r>
              <a:rPr lang="en-US" b="1" dirty="0" smtClean="0"/>
              <a:t>:</a:t>
            </a:r>
          </a:p>
          <a:p>
            <a:endParaRPr lang="en-US" b="1" dirty="0" smtClean="0"/>
          </a:p>
          <a:p>
            <a:pPr>
              <a:buFont typeface="Wingdings" pitchFamily="2" charset="2"/>
              <a:buChar char="v"/>
            </a:pPr>
            <a:r>
              <a:rPr lang="en-US" b="1" dirty="0" smtClean="0"/>
              <a:t>En base a la </a:t>
            </a:r>
            <a:r>
              <a:rPr lang="en-US" b="1" dirty="0" err="1" smtClean="0"/>
              <a:t>información</a:t>
            </a:r>
            <a:r>
              <a:rPr lang="en-US" b="1" baseline="0" dirty="0" smtClean="0"/>
              <a:t> </a:t>
            </a:r>
            <a:r>
              <a:rPr lang="en-US" b="1" baseline="0" dirty="0" err="1" smtClean="0"/>
              <a:t>estadística</a:t>
            </a:r>
            <a:r>
              <a:rPr lang="en-US" b="1" baseline="0" dirty="0" smtClean="0"/>
              <a:t> </a:t>
            </a:r>
            <a:r>
              <a:rPr lang="en-US" b="1" baseline="0" dirty="0" err="1" smtClean="0"/>
              <a:t>que</a:t>
            </a:r>
            <a:r>
              <a:rPr lang="en-US" b="1" baseline="0" dirty="0" smtClean="0"/>
              <a:t> </a:t>
            </a:r>
            <a:r>
              <a:rPr lang="en-US" b="1" baseline="0" dirty="0" err="1" smtClean="0"/>
              <a:t>nos</a:t>
            </a:r>
            <a:r>
              <a:rPr lang="en-US" b="1" baseline="0" dirty="0" smtClean="0"/>
              <a:t> </a:t>
            </a:r>
            <a:r>
              <a:rPr lang="en-US" b="1" baseline="0" dirty="0" err="1" smtClean="0"/>
              <a:t>enviaron</a:t>
            </a:r>
            <a:r>
              <a:rPr lang="en-US" b="1" baseline="0" dirty="0" smtClean="0"/>
              <a:t>, </a:t>
            </a:r>
            <a:r>
              <a:rPr lang="en-US" b="1" baseline="0" dirty="0" err="1" smtClean="0"/>
              <a:t>preparamos</a:t>
            </a:r>
            <a:r>
              <a:rPr lang="en-US" b="1" baseline="0" dirty="0" smtClean="0"/>
              <a:t> </a:t>
            </a:r>
            <a:r>
              <a:rPr lang="en-US" b="1" baseline="0" dirty="0" err="1" smtClean="0"/>
              <a:t>perfiles</a:t>
            </a:r>
            <a:r>
              <a:rPr lang="en-US" b="1" baseline="0" dirty="0" smtClean="0"/>
              <a:t> </a:t>
            </a:r>
            <a:r>
              <a:rPr lang="en-US" b="1" baseline="0" dirty="0" err="1" smtClean="0"/>
              <a:t>nacionales</a:t>
            </a:r>
            <a:r>
              <a:rPr lang="en-US" b="1" baseline="0" dirty="0" smtClean="0"/>
              <a:t>. La </a:t>
            </a:r>
            <a:r>
              <a:rPr lang="en-US" b="1" baseline="0" dirty="0" err="1" smtClean="0"/>
              <a:t>próxima</a:t>
            </a:r>
            <a:r>
              <a:rPr lang="en-US" b="1" baseline="0" dirty="0" smtClean="0"/>
              <a:t> </a:t>
            </a:r>
            <a:r>
              <a:rPr lang="en-US" b="1" baseline="0" dirty="0" err="1" smtClean="0"/>
              <a:t>tarea</a:t>
            </a:r>
            <a:r>
              <a:rPr lang="en-US" b="1" baseline="0" dirty="0" smtClean="0"/>
              <a:t> </a:t>
            </a:r>
            <a:r>
              <a:rPr lang="en-US" b="1" baseline="0" dirty="0" err="1" smtClean="0"/>
              <a:t>sería</a:t>
            </a:r>
            <a:r>
              <a:rPr lang="en-US" b="1" baseline="0" dirty="0" smtClean="0"/>
              <a:t> </a:t>
            </a:r>
            <a:r>
              <a:rPr lang="en-US" b="1" baseline="0" dirty="0" err="1" smtClean="0"/>
              <a:t>revisar</a:t>
            </a:r>
            <a:r>
              <a:rPr lang="en-US" b="1" baseline="0" dirty="0" smtClean="0"/>
              <a:t>/</a:t>
            </a:r>
            <a:r>
              <a:rPr lang="en-US" b="1" baseline="0" dirty="0" err="1" smtClean="0"/>
              <a:t>actualizar</a:t>
            </a:r>
            <a:r>
              <a:rPr lang="en-US" b="1" baseline="0" dirty="0" smtClean="0"/>
              <a:t> </a:t>
            </a:r>
            <a:r>
              <a:rPr lang="en-US" b="1" baseline="0" dirty="0" err="1" smtClean="0"/>
              <a:t>esta</a:t>
            </a:r>
            <a:r>
              <a:rPr lang="en-US" b="1" baseline="0" dirty="0" smtClean="0"/>
              <a:t> </a:t>
            </a:r>
            <a:r>
              <a:rPr lang="en-US" b="1" baseline="0" dirty="0" err="1" smtClean="0"/>
              <a:t>información</a:t>
            </a:r>
            <a:endParaRPr lang="en-US" b="1" dirty="0" smtClean="0"/>
          </a:p>
          <a:p>
            <a:pPr lvl="1">
              <a:buFont typeface="Wingdings" pitchFamily="2" charset="2"/>
              <a:buNone/>
            </a:pPr>
            <a:endParaRPr lang="en-US" dirty="0" smtClean="0"/>
          </a:p>
          <a:p>
            <a:pPr lvl="1">
              <a:buFont typeface="Wingdings" pitchFamily="2" charset="2"/>
              <a:buNone/>
            </a:pPr>
            <a:endParaRPr lang="en-US" dirty="0" smtClean="0"/>
          </a:p>
        </p:txBody>
      </p:sp>
      <p:sp>
        <p:nvSpPr>
          <p:cNvPr id="4" name="Slide Number Placeholder 3"/>
          <p:cNvSpPr>
            <a:spLocks noGrp="1"/>
          </p:cNvSpPr>
          <p:nvPr>
            <p:ph type="sldNum" idx="10"/>
          </p:nvPr>
        </p:nvSpPr>
        <p:spPr/>
        <p:txBody>
          <a:bodyPr/>
          <a:lstStyle/>
          <a:p>
            <a:pPr algn="r"/>
            <a:fld id="{BE23E6E1-9C91-45F6-9125-4F4EDCA699C6}" type="slidenum">
              <a:rPr lang="es-MX" smtClean="0"/>
              <a:pPr algn="r"/>
              <a:t>8</a:t>
            </a:fld>
            <a:endParaRPr lang="es-MX"/>
          </a:p>
        </p:txBody>
      </p:sp>
    </p:spTree>
    <p:extLst>
      <p:ext uri="{BB962C8B-B14F-4D97-AF65-F5344CB8AC3E}">
        <p14:creationId xmlns:p14="http://schemas.microsoft.com/office/powerpoint/2010/main" val="91772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3734107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88145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167120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hasCustomPrompt="1"/>
          </p:nvPr>
        </p:nvSpPr>
        <p:spPr>
          <a:xfrm>
            <a:off x="815415" y="644693"/>
            <a:ext cx="11137237" cy="2622153"/>
          </a:xfrm>
        </p:spPr>
        <p:txBody>
          <a:bodyPr/>
          <a:lstStyle>
            <a:lvl1pPr>
              <a:defRPr b="1" baseline="0">
                <a:solidFill>
                  <a:srgbClr val="002060"/>
                </a:solidFill>
                <a:latin typeface="Helvetica" pitchFamily="34" charset="0"/>
              </a:defRPr>
            </a:lvl1pPr>
          </a:lstStyle>
          <a:p>
            <a:r>
              <a:rPr lang="es-ES" dirty="0" smtClean="0"/>
              <a:t>HAGA CLIC PARA ESCRIBIR EL TÍTULO DE LA PRESENTACIÓN</a:t>
            </a:r>
            <a:endParaRPr lang="es-MX" dirty="0"/>
          </a:p>
        </p:txBody>
      </p:sp>
      <p:sp>
        <p:nvSpPr>
          <p:cNvPr id="3" name="2 Subtítulo"/>
          <p:cNvSpPr>
            <a:spLocks noGrp="1"/>
          </p:cNvSpPr>
          <p:nvPr>
            <p:ph type="subTitle" idx="1" hasCustomPrompt="1"/>
          </p:nvPr>
        </p:nvSpPr>
        <p:spPr>
          <a:xfrm>
            <a:off x="1828800" y="3429003"/>
            <a:ext cx="8534400" cy="1056117"/>
          </a:xfrm>
        </p:spPr>
        <p:txBody>
          <a:bodyPr>
            <a:normAutofit/>
          </a:bodyPr>
          <a:lstStyle>
            <a:lvl1pPr marL="0" indent="0" algn="ctr">
              <a:buNone/>
              <a:defRPr sz="2800">
                <a:solidFill>
                  <a:schemeClr val="tx1">
                    <a:tint val="75000"/>
                  </a:schemeClr>
                </a:solidFill>
                <a:latin typeface="Helvetic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escribir el subtítulo</a:t>
            </a:r>
            <a:endParaRPr lang="es-MX" dirty="0"/>
          </a:p>
        </p:txBody>
      </p:sp>
      <p:sp>
        <p:nvSpPr>
          <p:cNvPr id="4" name="3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8" name="7 Imagen" descr="logo.png"/>
          <p:cNvPicPr>
            <a:picLocks noChangeAspect="1"/>
          </p:cNvPicPr>
          <p:nvPr userDrawn="1"/>
        </p:nvPicPr>
        <p:blipFill>
          <a:blip r:embed="rId2" cstate="print"/>
          <a:stretch>
            <a:fillRect/>
          </a:stretch>
        </p:blipFill>
        <p:spPr>
          <a:xfrm>
            <a:off x="5519936"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2357941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404667"/>
            <a:ext cx="10972800" cy="562075"/>
          </a:xfrm>
        </p:spPr>
        <p:txBody>
          <a:bodyPr>
            <a:noAutofit/>
          </a:bodyPr>
          <a:lstStyle>
            <a:lvl1pPr>
              <a:defRPr sz="3600">
                <a:solidFill>
                  <a:srgbClr val="002060"/>
                </a:solidFill>
                <a:latin typeface="Helvetica" pitchFamily="34" charset="0"/>
              </a:defRPr>
            </a:lvl1pPr>
          </a:lstStyle>
          <a:p>
            <a:r>
              <a:rPr lang="es-ES" dirty="0" smtClean="0"/>
              <a:t>Haga clic para modificar el estilo de título del patrón</a:t>
            </a:r>
            <a:endParaRPr lang="es-MX" dirty="0"/>
          </a:p>
        </p:txBody>
      </p:sp>
      <p:sp>
        <p:nvSpPr>
          <p:cNvPr id="3" name="2 Marcador de contenido"/>
          <p:cNvSpPr>
            <a:spLocks noGrp="1"/>
          </p:cNvSpPr>
          <p:nvPr>
            <p:ph idx="1"/>
          </p:nvPr>
        </p:nvSpPr>
        <p:spPr>
          <a:xfrm>
            <a:off x="609600" y="1052736"/>
            <a:ext cx="10972800" cy="5040560"/>
          </a:xfrm>
        </p:spPr>
        <p:txBody>
          <a:bodyPr>
            <a:normAutofit/>
          </a:bodyPr>
          <a:lstStyle>
            <a:lvl1pPr>
              <a:defRPr sz="2800">
                <a:solidFill>
                  <a:srgbClr val="002060"/>
                </a:solidFill>
                <a:latin typeface="Helvetica" pitchFamily="34" charset="0"/>
              </a:defRPr>
            </a:lvl1pPr>
            <a:lvl2pPr>
              <a:defRPr sz="2400">
                <a:solidFill>
                  <a:srgbClr val="002060"/>
                </a:solidFill>
                <a:latin typeface="Helvetica" pitchFamily="34" charset="0"/>
              </a:defRPr>
            </a:lvl2pPr>
            <a:lvl3pPr>
              <a:defRPr sz="2000">
                <a:solidFill>
                  <a:srgbClr val="002060"/>
                </a:solidFill>
                <a:latin typeface="Helvetica" pitchFamily="34" charset="0"/>
              </a:defRPr>
            </a:lvl3pPr>
            <a:lvl4pPr>
              <a:defRPr sz="1800">
                <a:solidFill>
                  <a:srgbClr val="002060"/>
                </a:solidFill>
                <a:latin typeface="Helvetica" pitchFamily="34" charset="0"/>
              </a:defRPr>
            </a:lvl4pPr>
            <a:lvl5pPr>
              <a:defRPr sz="1800">
                <a:solidFill>
                  <a:srgbClr val="002060"/>
                </a:solidFill>
                <a:latin typeface="Helvetica" pitchFamily="34" charset="0"/>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dirty="0"/>
          </a:p>
        </p:txBody>
      </p:sp>
      <p:sp>
        <p:nvSpPr>
          <p:cNvPr id="4" name="3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8" name="7 Imagen" descr="logo.png"/>
          <p:cNvPicPr>
            <a:picLocks noChangeAspect="1"/>
          </p:cNvPicPr>
          <p:nvPr userDrawn="1"/>
        </p:nvPicPr>
        <p:blipFill>
          <a:blip r:embed="rId2" cstate="print"/>
          <a:stretch>
            <a:fillRect/>
          </a:stretch>
        </p:blipFill>
        <p:spPr>
          <a:xfrm>
            <a:off x="5519936"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3640366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hasCustomPrompt="1"/>
          </p:nvPr>
        </p:nvSpPr>
        <p:spPr>
          <a:xfrm>
            <a:off x="963084" y="3717035"/>
            <a:ext cx="10363200" cy="1362075"/>
          </a:xfrm>
        </p:spPr>
        <p:txBody>
          <a:bodyPr anchor="t">
            <a:noAutofit/>
          </a:bodyPr>
          <a:lstStyle>
            <a:lvl1pPr algn="ctr">
              <a:defRPr sz="3600" b="1" cap="all"/>
            </a:lvl1pPr>
          </a:lstStyle>
          <a:p>
            <a:r>
              <a:rPr lang="es-ES" dirty="0" smtClean="0"/>
              <a:t>Haga clic para ESCRIBIR EL título del SUBTEMA</a:t>
            </a:r>
            <a:endParaRPr lang="es-MX" dirty="0"/>
          </a:p>
        </p:txBody>
      </p:sp>
      <p:sp>
        <p:nvSpPr>
          <p:cNvPr id="3" name="2 Marcador de texto"/>
          <p:cNvSpPr>
            <a:spLocks noGrp="1"/>
          </p:cNvSpPr>
          <p:nvPr>
            <p:ph type="body" idx="1" hasCustomPrompt="1"/>
          </p:nvPr>
        </p:nvSpPr>
        <p:spPr>
          <a:xfrm>
            <a:off x="914400" y="644694"/>
            <a:ext cx="10363200" cy="1500187"/>
          </a:xfr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Haga clic para escribir subtítulo</a:t>
            </a:r>
          </a:p>
        </p:txBody>
      </p:sp>
      <p:sp>
        <p:nvSpPr>
          <p:cNvPr id="4" name="3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8" name="7 Imagen" descr="logo.png"/>
          <p:cNvPicPr>
            <a:picLocks noChangeAspect="1"/>
          </p:cNvPicPr>
          <p:nvPr userDrawn="1"/>
        </p:nvPicPr>
        <p:blipFill>
          <a:blip r:embed="rId2" cstate="print"/>
          <a:stretch>
            <a:fillRect/>
          </a:stretch>
        </p:blipFill>
        <p:spPr>
          <a:xfrm>
            <a:off x="5519936"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2769568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hasCustomPrompt="1"/>
          </p:nvPr>
        </p:nvSpPr>
        <p:spPr/>
        <p:txBody>
          <a:bodyPr vert="horz" lIns="91440" tIns="45720" rIns="91440" bIns="45720" rtlCol="0" anchor="ctr">
            <a:noAutofit/>
          </a:bodyPr>
          <a:lstStyle>
            <a:lvl1pPr algn="ctr" defTabSz="914400" rtl="0" eaLnBrk="1" latinLnBrk="0" hangingPunct="1">
              <a:spcBef>
                <a:spcPct val="0"/>
              </a:spcBef>
              <a:buNone/>
              <a:defRPr lang="es-MX" sz="3600" kern="1200" dirty="0" smtClean="0">
                <a:solidFill>
                  <a:schemeClr val="bg1"/>
                </a:solidFill>
                <a:latin typeface="Helvetica" pitchFamily="34" charset="0"/>
                <a:ea typeface="+mj-ea"/>
                <a:cs typeface="+mj-cs"/>
              </a:defRPr>
            </a:lvl1pPr>
          </a:lstStyle>
          <a:p>
            <a:r>
              <a:rPr lang="es-ES" dirty="0" smtClean="0"/>
              <a:t>Haga clic para escribir el título de la diapositiva</a:t>
            </a:r>
            <a:endParaRPr lang="es-MX" dirty="0"/>
          </a:p>
        </p:txBody>
      </p:sp>
      <p:sp>
        <p:nvSpPr>
          <p:cNvPr id="3" name="2 Marcador de contenido"/>
          <p:cNvSpPr>
            <a:spLocks noGrp="1"/>
          </p:cNvSpPr>
          <p:nvPr>
            <p:ph sz="half" idx="1"/>
          </p:nvPr>
        </p:nvSpPr>
        <p:spPr>
          <a:xfrm>
            <a:off x="609600" y="1667107"/>
            <a:ext cx="5384800" cy="416219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dirty="0"/>
          </a:p>
        </p:txBody>
      </p:sp>
      <p:sp>
        <p:nvSpPr>
          <p:cNvPr id="4" name="3 Marcador de contenido"/>
          <p:cNvSpPr>
            <a:spLocks noGrp="1"/>
          </p:cNvSpPr>
          <p:nvPr>
            <p:ph sz="half" idx="2"/>
          </p:nvPr>
        </p:nvSpPr>
        <p:spPr>
          <a:xfrm>
            <a:off x="6197600" y="1667107"/>
            <a:ext cx="5384800" cy="416219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10" name="9 Imagen" descr="logo.png"/>
          <p:cNvPicPr>
            <a:picLocks noChangeAspect="1"/>
          </p:cNvPicPr>
          <p:nvPr userDrawn="1"/>
        </p:nvPicPr>
        <p:blipFill>
          <a:blip r:embed="rId2"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1723734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3" name="2 Marcador de texto"/>
          <p:cNvSpPr>
            <a:spLocks noGrp="1"/>
          </p:cNvSpPr>
          <p:nvPr>
            <p:ph type="body" idx="1" hasCustomPrompt="1"/>
          </p:nvPr>
        </p:nvSpPr>
        <p:spPr>
          <a:xfrm>
            <a:off x="609600" y="260351"/>
            <a:ext cx="5386917" cy="1056416"/>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escribir el título de la columna</a:t>
            </a:r>
          </a:p>
        </p:txBody>
      </p:sp>
      <p:sp>
        <p:nvSpPr>
          <p:cNvPr id="4" name="3 Marcador de contenido"/>
          <p:cNvSpPr>
            <a:spLocks noGrp="1"/>
          </p:cNvSpPr>
          <p:nvPr>
            <p:ph sz="half" idx="2"/>
          </p:nvPr>
        </p:nvSpPr>
        <p:spPr>
          <a:xfrm>
            <a:off x="609600" y="1508787"/>
            <a:ext cx="5386917" cy="432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hasCustomPrompt="1"/>
          </p:nvPr>
        </p:nvSpPr>
        <p:spPr>
          <a:xfrm>
            <a:off x="6193372" y="260351"/>
            <a:ext cx="5389033" cy="1056416"/>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escribir el título de la columna</a:t>
            </a:r>
          </a:p>
        </p:txBody>
      </p:sp>
      <p:sp>
        <p:nvSpPr>
          <p:cNvPr id="6" name="5 Marcador de contenido"/>
          <p:cNvSpPr>
            <a:spLocks noGrp="1"/>
          </p:cNvSpPr>
          <p:nvPr>
            <p:ph sz="quarter" idx="4"/>
          </p:nvPr>
        </p:nvSpPr>
        <p:spPr>
          <a:xfrm>
            <a:off x="6193372" y="1508787"/>
            <a:ext cx="5389033" cy="432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12" name="11 Imagen" descr="logo.png"/>
          <p:cNvPicPr>
            <a:picLocks noChangeAspect="1"/>
          </p:cNvPicPr>
          <p:nvPr userDrawn="1"/>
        </p:nvPicPr>
        <p:blipFill>
          <a:blip r:embed="rId2"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19918703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hasCustomPrompt="1"/>
          </p:nvPr>
        </p:nvSpPr>
        <p:spPr/>
        <p:txBody>
          <a:bodyPr vert="horz" lIns="91440" tIns="45720" rIns="91440" bIns="45720" rtlCol="0" anchor="ctr">
            <a:noAutofit/>
          </a:bodyPr>
          <a:lstStyle>
            <a:lvl1pPr algn="ctr" defTabSz="914400" rtl="0" eaLnBrk="1" latinLnBrk="0" hangingPunct="1">
              <a:spcBef>
                <a:spcPct val="0"/>
              </a:spcBef>
              <a:buNone/>
              <a:defRPr lang="es-MX" sz="3600" kern="1200" smtClean="0">
                <a:solidFill>
                  <a:srgbClr val="002060"/>
                </a:solidFill>
                <a:latin typeface="Helvetica" pitchFamily="34" charset="0"/>
                <a:ea typeface="+mj-ea"/>
                <a:cs typeface="+mj-cs"/>
              </a:defRPr>
            </a:lvl1pPr>
          </a:lstStyle>
          <a:p>
            <a:r>
              <a:rPr lang="es-ES" dirty="0" smtClean="0"/>
              <a:t>Haga clic para escribir el título de la diapositiva</a:t>
            </a:r>
            <a:endParaRPr lang="es-MX" dirty="0"/>
          </a:p>
        </p:txBody>
      </p:sp>
      <p:sp>
        <p:nvSpPr>
          <p:cNvPr id="3" name="2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8" name="7 Imagen" descr="logo.png"/>
          <p:cNvPicPr>
            <a:picLocks noChangeAspect="1"/>
          </p:cNvPicPr>
          <p:nvPr userDrawn="1"/>
        </p:nvPicPr>
        <p:blipFill>
          <a:blip r:embed="rId2"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28368557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7" name="6 Imagen" descr="logo.png"/>
          <p:cNvPicPr>
            <a:picLocks noChangeAspect="1"/>
          </p:cNvPicPr>
          <p:nvPr userDrawn="1"/>
        </p:nvPicPr>
        <p:blipFill>
          <a:blip r:embed="rId2"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1598588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3" y="273052"/>
            <a:ext cx="4011084" cy="1162051"/>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766733" y="273055"/>
            <a:ext cx="6815667" cy="54826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609603" y="1435104"/>
            <a:ext cx="4011084" cy="429815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10" name="9 Imagen" descr="logo.png"/>
          <p:cNvPicPr>
            <a:picLocks noChangeAspect="1"/>
          </p:cNvPicPr>
          <p:nvPr userDrawn="1"/>
        </p:nvPicPr>
        <p:blipFill>
          <a:blip r:embed="rId2"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2570170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11742500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293099"/>
            <a:ext cx="7315200" cy="566739"/>
          </a:xfrm>
        </p:spPr>
        <p:txBody>
          <a:bodyPr anchor="ctr">
            <a:noAutofit/>
          </a:bodyPr>
          <a:lstStyle>
            <a:lvl1pPr algn="ctr">
              <a:defRPr sz="1800" b="1"/>
            </a:lvl1pPr>
          </a:lstStyle>
          <a:p>
            <a:r>
              <a:rPr lang="es-ES" smtClean="0"/>
              <a:t>Haga clic para modificar el estilo de título del patrón</a:t>
            </a:r>
            <a:endParaRPr lang="es-MX" dirty="0"/>
          </a:p>
        </p:txBody>
      </p:sp>
      <p:sp>
        <p:nvSpPr>
          <p:cNvPr id="3" name="2 Marcador de posición de imagen"/>
          <p:cNvSpPr>
            <a:spLocks noGrp="1"/>
          </p:cNvSpPr>
          <p:nvPr>
            <p:ph type="pic" idx="1"/>
          </p:nvPr>
        </p:nvSpPr>
        <p:spPr>
          <a:xfrm>
            <a:off x="2389717" y="260354"/>
            <a:ext cx="7315200" cy="3936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s-MX" dirty="0"/>
          </a:p>
        </p:txBody>
      </p:sp>
      <p:sp>
        <p:nvSpPr>
          <p:cNvPr id="4" name="3 Marcador de texto"/>
          <p:cNvSpPr>
            <a:spLocks noGrp="1"/>
          </p:cNvSpPr>
          <p:nvPr>
            <p:ph type="body" sz="half" idx="2"/>
          </p:nvPr>
        </p:nvSpPr>
        <p:spPr>
          <a:xfrm>
            <a:off x="2389717" y="4981250"/>
            <a:ext cx="7315200" cy="804863"/>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10" name="9 Imagen" descr="logo.png"/>
          <p:cNvPicPr>
            <a:picLocks noChangeAspect="1"/>
          </p:cNvPicPr>
          <p:nvPr userDrawn="1"/>
        </p:nvPicPr>
        <p:blipFill>
          <a:blip r:embed="rId2"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2970645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09600" y="1600205"/>
            <a:ext cx="10972800" cy="413305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9" name="8 Imagen" descr="logo.png"/>
          <p:cNvPicPr>
            <a:picLocks noChangeAspect="1"/>
          </p:cNvPicPr>
          <p:nvPr userDrawn="1"/>
        </p:nvPicPr>
        <p:blipFill>
          <a:blip r:embed="rId2"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2671965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06379"/>
            <a:ext cx="2743200" cy="5526881"/>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09600" y="206378"/>
            <a:ext cx="8026400" cy="552688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pic>
        <p:nvPicPr>
          <p:cNvPr id="9" name="8 Imagen" descr="logo.png"/>
          <p:cNvPicPr>
            <a:picLocks noChangeAspect="1"/>
          </p:cNvPicPr>
          <p:nvPr userDrawn="1"/>
        </p:nvPicPr>
        <p:blipFill>
          <a:blip r:embed="rId2"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27536592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alida">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sp>
        <p:nvSpPr>
          <p:cNvPr id="6" name="5 CuadroTexto"/>
          <p:cNvSpPr txBox="1"/>
          <p:nvPr userDrawn="1"/>
        </p:nvSpPr>
        <p:spPr>
          <a:xfrm>
            <a:off x="2639616" y="1316765"/>
            <a:ext cx="6528725" cy="1569660"/>
          </a:xfrm>
          <a:prstGeom prst="rect">
            <a:avLst/>
          </a:prstGeom>
          <a:noFill/>
        </p:spPr>
        <p:txBody>
          <a:bodyPr wrap="square" rtlCol="0">
            <a:spAutoFit/>
          </a:bodyPr>
          <a:lstStyle/>
          <a:p>
            <a:pPr algn="ctr">
              <a:lnSpc>
                <a:spcPct val="150000"/>
              </a:lnSpc>
            </a:pPr>
            <a:r>
              <a:rPr lang="es-MX" sz="2200" b="1" kern="1500" dirty="0">
                <a:solidFill>
                  <a:srgbClr val="002060"/>
                </a:solidFill>
                <a:latin typeface="Helvetica" pitchFamily="34" charset="0"/>
              </a:rPr>
              <a:t>Conociendo México</a:t>
            </a:r>
          </a:p>
          <a:p>
            <a:pPr algn="ctr">
              <a:lnSpc>
                <a:spcPct val="150000"/>
              </a:lnSpc>
            </a:pPr>
            <a:r>
              <a:rPr lang="es-MX" b="1" kern="1500" dirty="0">
                <a:solidFill>
                  <a:srgbClr val="002060"/>
                </a:solidFill>
                <a:latin typeface="Helvetica" pitchFamily="34" charset="0"/>
              </a:rPr>
              <a:t>01 800 111 46 34</a:t>
            </a:r>
          </a:p>
          <a:p>
            <a:pPr algn="ctr"/>
            <a:r>
              <a:rPr lang="es-MX" b="1" kern="1500" dirty="0">
                <a:solidFill>
                  <a:srgbClr val="002060"/>
                </a:solidFill>
                <a:latin typeface="Helvetica" pitchFamily="34" charset="0"/>
              </a:rPr>
              <a:t>www.inegi.org.mx</a:t>
            </a:r>
          </a:p>
          <a:p>
            <a:pPr algn="ctr"/>
            <a:r>
              <a:rPr lang="es-MX" b="1" kern="1500" dirty="0">
                <a:solidFill>
                  <a:srgbClr val="002060"/>
                </a:solidFill>
                <a:latin typeface="Helvetica" pitchFamily="34" charset="0"/>
              </a:rPr>
              <a:t>atencion.usuarios@inegi.org.mx</a:t>
            </a:r>
          </a:p>
        </p:txBody>
      </p:sp>
      <p:grpSp>
        <p:nvGrpSpPr>
          <p:cNvPr id="7" name="6 Grupo"/>
          <p:cNvGrpSpPr/>
          <p:nvPr userDrawn="1"/>
        </p:nvGrpSpPr>
        <p:grpSpPr>
          <a:xfrm>
            <a:off x="1775521" y="3813048"/>
            <a:ext cx="3552395" cy="552059"/>
            <a:chOff x="1320754" y="4725144"/>
            <a:chExt cx="2819198" cy="562825"/>
          </a:xfrm>
        </p:grpSpPr>
        <p:pic>
          <p:nvPicPr>
            <p:cNvPr id="8" name="7 Imagen" descr="twitt.png"/>
            <p:cNvPicPr>
              <a:picLocks noChangeAspect="1"/>
            </p:cNvPicPr>
            <p:nvPr userDrawn="1"/>
          </p:nvPicPr>
          <p:blipFill>
            <a:blip r:embed="rId2" cstate="print">
              <a:lum bright="-10000"/>
            </a:blip>
            <a:stretch>
              <a:fillRect/>
            </a:stretch>
          </p:blipFill>
          <p:spPr>
            <a:xfrm>
              <a:off x="1320754" y="4725144"/>
              <a:ext cx="566777" cy="562825"/>
            </a:xfrm>
            <a:prstGeom prst="rect">
              <a:avLst/>
            </a:prstGeom>
          </p:spPr>
        </p:pic>
        <p:sp>
          <p:nvSpPr>
            <p:cNvPr id="9" name="8 CuadroTexto"/>
            <p:cNvSpPr txBox="1"/>
            <p:nvPr userDrawn="1"/>
          </p:nvSpPr>
          <p:spPr>
            <a:xfrm>
              <a:off x="1835696" y="4858274"/>
              <a:ext cx="2304256" cy="376535"/>
            </a:xfrm>
            <a:prstGeom prst="rect">
              <a:avLst/>
            </a:prstGeom>
            <a:noFill/>
          </p:spPr>
          <p:txBody>
            <a:bodyPr wrap="square" rtlCol="0">
              <a:spAutoFit/>
            </a:bodyPr>
            <a:lstStyle/>
            <a:p>
              <a:r>
                <a:rPr lang="es-MX" b="1" kern="1500" dirty="0">
                  <a:solidFill>
                    <a:srgbClr val="002060"/>
                  </a:solidFill>
                  <a:latin typeface="Helvetica" pitchFamily="34" charset="0"/>
                </a:rPr>
                <a:t>@inegi_informa</a:t>
              </a:r>
            </a:p>
          </p:txBody>
        </p:sp>
      </p:grpSp>
      <p:grpSp>
        <p:nvGrpSpPr>
          <p:cNvPr id="10" name="9 Grupo"/>
          <p:cNvGrpSpPr/>
          <p:nvPr userDrawn="1"/>
        </p:nvGrpSpPr>
        <p:grpSpPr>
          <a:xfrm>
            <a:off x="7632173" y="3813048"/>
            <a:ext cx="3651561" cy="552059"/>
            <a:chOff x="5652120" y="4725144"/>
            <a:chExt cx="2897898" cy="562825"/>
          </a:xfrm>
        </p:grpSpPr>
        <p:pic>
          <p:nvPicPr>
            <p:cNvPr id="11" name="10 Imagen" descr="face.png"/>
            <p:cNvPicPr>
              <a:picLocks noChangeAspect="1"/>
            </p:cNvPicPr>
            <p:nvPr userDrawn="1"/>
          </p:nvPicPr>
          <p:blipFill>
            <a:blip r:embed="rId3" cstate="print">
              <a:lum bright="-10000"/>
            </a:blip>
            <a:stretch>
              <a:fillRect/>
            </a:stretch>
          </p:blipFill>
          <p:spPr>
            <a:xfrm>
              <a:off x="5652120" y="4725144"/>
              <a:ext cx="568358" cy="562825"/>
            </a:xfrm>
            <a:prstGeom prst="rect">
              <a:avLst/>
            </a:prstGeom>
          </p:spPr>
        </p:pic>
        <p:sp>
          <p:nvSpPr>
            <p:cNvPr id="12" name="11 CuadroTexto"/>
            <p:cNvSpPr txBox="1"/>
            <p:nvPr userDrawn="1"/>
          </p:nvSpPr>
          <p:spPr>
            <a:xfrm>
              <a:off x="6245762" y="4887848"/>
              <a:ext cx="2304256" cy="376535"/>
            </a:xfrm>
            <a:prstGeom prst="rect">
              <a:avLst/>
            </a:prstGeom>
            <a:noFill/>
          </p:spPr>
          <p:txBody>
            <a:bodyPr wrap="square" rtlCol="0">
              <a:spAutoFit/>
            </a:bodyPr>
            <a:lstStyle/>
            <a:p>
              <a:r>
                <a:rPr lang="es-MX" b="1" kern="1500" dirty="0">
                  <a:solidFill>
                    <a:srgbClr val="002060"/>
                  </a:solidFill>
                  <a:latin typeface="Helvetica" pitchFamily="34" charset="0"/>
                </a:rPr>
                <a:t>INEGI Informa</a:t>
              </a:r>
            </a:p>
          </p:txBody>
        </p:sp>
      </p:grpSp>
      <p:pic>
        <p:nvPicPr>
          <p:cNvPr id="14" name="13 Imagen" descr="logo.png"/>
          <p:cNvPicPr>
            <a:picLocks noChangeAspect="1"/>
          </p:cNvPicPr>
          <p:nvPr userDrawn="1"/>
        </p:nvPicPr>
        <p:blipFill>
          <a:blip r:embed="rId4" cstate="print"/>
          <a:stretch>
            <a:fillRect/>
          </a:stretch>
        </p:blipFill>
        <p:spPr>
          <a:xfrm>
            <a:off x="5423927" y="6093296"/>
            <a:ext cx="1344149" cy="648072"/>
          </a:xfrm>
          <a:prstGeom prst="rect">
            <a:avLst/>
          </a:prstGeom>
          <a:effectLst>
            <a:glow rad="228600">
              <a:srgbClr val="002060">
                <a:alpha val="40000"/>
              </a:srgbClr>
            </a:glow>
          </a:effectLst>
        </p:spPr>
      </p:pic>
    </p:spTree>
    <p:extLst>
      <p:ext uri="{BB962C8B-B14F-4D97-AF65-F5344CB8AC3E}">
        <p14:creationId xmlns:p14="http://schemas.microsoft.com/office/powerpoint/2010/main" val="22499946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Diapositiva de salida">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2" name="6 Imagen" descr="logo.png"/>
          <p:cNvPicPr>
            <a:picLocks noChangeAspect="1"/>
          </p:cNvPicPr>
          <p:nvPr userDrawn="1"/>
        </p:nvPicPr>
        <p:blipFill>
          <a:blip r:embed="rId3" cstate="print"/>
          <a:srcRect/>
          <a:stretch>
            <a:fillRect/>
          </a:stretch>
        </p:blipFill>
        <p:spPr bwMode="auto">
          <a:xfrm>
            <a:off x="4656667" y="4789489"/>
            <a:ext cx="3145367" cy="1303337"/>
          </a:xfrm>
          <a:prstGeom prst="rect">
            <a:avLst/>
          </a:prstGeom>
          <a:noFill/>
          <a:ln w="9525">
            <a:noFill/>
            <a:miter lim="800000"/>
            <a:headEnd/>
            <a:tailEnd/>
          </a:ln>
        </p:spPr>
      </p:pic>
      <p:sp>
        <p:nvSpPr>
          <p:cNvPr id="3" name="2 CuadroTexto"/>
          <p:cNvSpPr txBox="1"/>
          <p:nvPr userDrawn="1"/>
        </p:nvSpPr>
        <p:spPr>
          <a:xfrm>
            <a:off x="2571752" y="1628775"/>
            <a:ext cx="6913033" cy="1570038"/>
          </a:xfrm>
          <a:prstGeom prst="rect">
            <a:avLst/>
          </a:prstGeom>
          <a:noFill/>
        </p:spPr>
        <p:txBody>
          <a:bodyPr>
            <a:spAutoFit/>
          </a:bodyPr>
          <a:lstStyle/>
          <a:p>
            <a:pPr algn="ctr">
              <a:lnSpc>
                <a:spcPct val="150000"/>
              </a:lnSpc>
              <a:defRPr/>
            </a:pPr>
            <a:r>
              <a:rPr lang="es-MX" sz="2200" b="1" kern="1500" dirty="0">
                <a:solidFill>
                  <a:srgbClr val="002060"/>
                </a:solidFill>
                <a:latin typeface="Helvetica" pitchFamily="34" charset="0"/>
              </a:rPr>
              <a:t>Conociendo México</a:t>
            </a:r>
          </a:p>
          <a:p>
            <a:pPr algn="ctr">
              <a:lnSpc>
                <a:spcPct val="150000"/>
              </a:lnSpc>
              <a:defRPr/>
            </a:pPr>
            <a:r>
              <a:rPr lang="es-MX" b="1" kern="1500" dirty="0">
                <a:solidFill>
                  <a:srgbClr val="002060"/>
                </a:solidFill>
                <a:latin typeface="Helvetica" pitchFamily="34" charset="0"/>
              </a:rPr>
              <a:t>01 800 111 46 34</a:t>
            </a:r>
          </a:p>
          <a:p>
            <a:pPr algn="ctr">
              <a:defRPr/>
            </a:pPr>
            <a:r>
              <a:rPr lang="es-MX" b="1" kern="1500" dirty="0">
                <a:solidFill>
                  <a:srgbClr val="002060"/>
                </a:solidFill>
                <a:latin typeface="Helvetica" pitchFamily="34" charset="0"/>
              </a:rPr>
              <a:t>www.inegi.org.mx</a:t>
            </a:r>
          </a:p>
          <a:p>
            <a:pPr algn="ctr">
              <a:defRPr/>
            </a:pPr>
            <a:r>
              <a:rPr lang="es-MX" b="1" kern="1500" dirty="0">
                <a:solidFill>
                  <a:srgbClr val="002060"/>
                </a:solidFill>
                <a:latin typeface="Helvetica" pitchFamily="34" charset="0"/>
              </a:rPr>
              <a:t>atencion.usuarios@inegi.org.mx</a:t>
            </a:r>
          </a:p>
        </p:txBody>
      </p:sp>
      <p:grpSp>
        <p:nvGrpSpPr>
          <p:cNvPr id="4" name="21 Grupo"/>
          <p:cNvGrpSpPr>
            <a:grpSpLocks/>
          </p:cNvGrpSpPr>
          <p:nvPr userDrawn="1"/>
        </p:nvGrpSpPr>
        <p:grpSpPr bwMode="auto">
          <a:xfrm>
            <a:off x="1775885" y="3716338"/>
            <a:ext cx="3744383" cy="563562"/>
            <a:chOff x="1331640" y="4725144"/>
            <a:chExt cx="2808312" cy="562825"/>
          </a:xfrm>
        </p:grpSpPr>
        <p:pic>
          <p:nvPicPr>
            <p:cNvPr id="5" name="9 Imagen" descr="twitt.png"/>
            <p:cNvPicPr>
              <a:picLocks noChangeAspect="1"/>
            </p:cNvPicPr>
            <p:nvPr userDrawn="1"/>
          </p:nvPicPr>
          <p:blipFill>
            <a:blip r:embed="rId4" cstate="print">
              <a:lum contrast="10000"/>
            </a:blip>
            <a:srcRect/>
            <a:stretch>
              <a:fillRect/>
            </a:stretch>
          </p:blipFill>
          <p:spPr bwMode="auto">
            <a:xfrm>
              <a:off x="1331640" y="4725144"/>
              <a:ext cx="566777" cy="562825"/>
            </a:xfrm>
            <a:prstGeom prst="rect">
              <a:avLst/>
            </a:prstGeom>
            <a:noFill/>
            <a:ln w="9525">
              <a:noFill/>
              <a:miter lim="800000"/>
              <a:headEnd/>
              <a:tailEnd/>
            </a:ln>
          </p:spPr>
        </p:pic>
        <p:sp>
          <p:nvSpPr>
            <p:cNvPr id="6" name="5 CuadroTexto"/>
            <p:cNvSpPr txBox="1"/>
            <p:nvPr userDrawn="1"/>
          </p:nvSpPr>
          <p:spPr>
            <a:xfrm>
              <a:off x="1836469" y="4858320"/>
              <a:ext cx="2303483" cy="369403"/>
            </a:xfrm>
            <a:prstGeom prst="rect">
              <a:avLst/>
            </a:prstGeom>
            <a:noFill/>
          </p:spPr>
          <p:txBody>
            <a:bodyPr>
              <a:spAutoFit/>
            </a:bodyPr>
            <a:lstStyle/>
            <a:p>
              <a:pPr>
                <a:defRPr/>
              </a:pPr>
              <a:r>
                <a:rPr lang="es-MX" b="1" kern="1500" dirty="0">
                  <a:solidFill>
                    <a:srgbClr val="002060"/>
                  </a:solidFill>
                  <a:latin typeface="Helvetica" pitchFamily="34" charset="0"/>
                </a:rPr>
                <a:t>@inegi_informa</a:t>
              </a:r>
            </a:p>
          </p:txBody>
        </p:sp>
      </p:grpSp>
      <p:grpSp>
        <p:nvGrpSpPr>
          <p:cNvPr id="7" name="22 Grupo"/>
          <p:cNvGrpSpPr>
            <a:grpSpLocks/>
          </p:cNvGrpSpPr>
          <p:nvPr userDrawn="1"/>
        </p:nvGrpSpPr>
        <p:grpSpPr bwMode="auto">
          <a:xfrm>
            <a:off x="7535334" y="3716338"/>
            <a:ext cx="3865033" cy="563562"/>
            <a:chOff x="5652120" y="4725144"/>
            <a:chExt cx="2897898" cy="562825"/>
          </a:xfrm>
        </p:grpSpPr>
        <p:pic>
          <p:nvPicPr>
            <p:cNvPr id="8" name="12 Imagen" descr="face.png"/>
            <p:cNvPicPr>
              <a:picLocks noChangeAspect="1"/>
            </p:cNvPicPr>
            <p:nvPr userDrawn="1"/>
          </p:nvPicPr>
          <p:blipFill>
            <a:blip r:embed="rId5" cstate="print">
              <a:lum bright="-10000" contrast="-10000"/>
            </a:blip>
            <a:srcRect/>
            <a:stretch>
              <a:fillRect/>
            </a:stretch>
          </p:blipFill>
          <p:spPr bwMode="auto">
            <a:xfrm>
              <a:off x="5652120" y="4725144"/>
              <a:ext cx="568358" cy="562825"/>
            </a:xfrm>
            <a:prstGeom prst="rect">
              <a:avLst/>
            </a:prstGeom>
            <a:noFill/>
            <a:ln w="9525">
              <a:noFill/>
              <a:miter lim="800000"/>
              <a:headEnd/>
              <a:tailEnd/>
            </a:ln>
          </p:spPr>
        </p:pic>
        <p:sp>
          <p:nvSpPr>
            <p:cNvPr id="9" name="8 CuadroTexto"/>
            <p:cNvSpPr txBox="1"/>
            <p:nvPr userDrawn="1"/>
          </p:nvSpPr>
          <p:spPr>
            <a:xfrm>
              <a:off x="6245665" y="4847221"/>
              <a:ext cx="2304353" cy="369404"/>
            </a:xfrm>
            <a:prstGeom prst="rect">
              <a:avLst/>
            </a:prstGeom>
            <a:noFill/>
          </p:spPr>
          <p:txBody>
            <a:bodyPr>
              <a:spAutoFit/>
            </a:bodyPr>
            <a:lstStyle/>
            <a:p>
              <a:pPr>
                <a:defRPr/>
              </a:pPr>
              <a:r>
                <a:rPr lang="es-MX" b="1" kern="1500" dirty="0">
                  <a:solidFill>
                    <a:srgbClr val="002060"/>
                  </a:solidFill>
                  <a:latin typeface="Helvetica" pitchFamily="34" charset="0"/>
                </a:rPr>
                <a:t>INEGI Informa</a:t>
              </a:r>
            </a:p>
          </p:txBody>
        </p:sp>
      </p:grpSp>
    </p:spTree>
    <p:extLst>
      <p:ext uri="{BB962C8B-B14F-4D97-AF65-F5344CB8AC3E}">
        <p14:creationId xmlns:p14="http://schemas.microsoft.com/office/powerpoint/2010/main" val="248056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178326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2059962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2747258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418207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2984037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920013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C4BF5FB-ECFC-484F-AEE8-69B1D938ADB4}" type="datetimeFigureOut">
              <a:rPr lang="es-MX" smtClean="0"/>
              <a:pPr/>
              <a:t>26/04/2016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7144283-4951-47AF-8513-BD9EE56DD9C5}" type="slidenum">
              <a:rPr lang="es-MX" smtClean="0"/>
              <a:pPr/>
              <a:t>‹Nº›</a:t>
            </a:fld>
            <a:endParaRPr lang="es-MX"/>
          </a:p>
        </p:txBody>
      </p:sp>
    </p:spTree>
    <p:extLst>
      <p:ext uri="{BB962C8B-B14F-4D97-AF65-F5344CB8AC3E}">
        <p14:creationId xmlns:p14="http://schemas.microsoft.com/office/powerpoint/2010/main" val="28920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4BF5FB-ECFC-484F-AEE8-69B1D938ADB4}" type="datetimeFigureOut">
              <a:rPr lang="es-MX" smtClean="0"/>
              <a:pPr/>
              <a:t>26/04/2016</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44283-4951-47AF-8513-BD9EE56DD9C5}" type="slidenum">
              <a:rPr lang="es-MX" smtClean="0"/>
              <a:pPr/>
              <a:t>‹Nº›</a:t>
            </a:fld>
            <a:endParaRPr lang="es-MX"/>
          </a:p>
        </p:txBody>
      </p:sp>
    </p:spTree>
    <p:extLst>
      <p:ext uri="{BB962C8B-B14F-4D97-AF65-F5344CB8AC3E}">
        <p14:creationId xmlns:p14="http://schemas.microsoft.com/office/powerpoint/2010/main" val="2173321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609600" y="1600205"/>
            <a:ext cx="10972800" cy="4229065"/>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fecha"/>
          <p:cNvSpPr>
            <a:spLocks noGrp="1"/>
          </p:cNvSpPr>
          <p:nvPr>
            <p:ph type="dt" sz="half" idx="2"/>
          </p:nvPr>
        </p:nvSpPr>
        <p:spPr>
          <a:xfrm>
            <a:off x="609600" y="6356354"/>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BA0E2-91EA-4CA1-A686-B7537AAAA90E}" type="datetimeFigureOut">
              <a:rPr lang="es-MX" smtClean="0">
                <a:solidFill>
                  <a:prstClr val="black">
                    <a:tint val="75000"/>
                  </a:prstClr>
                </a:solidFill>
              </a:rPr>
              <a:pPr/>
              <a:t>26/04/2016</a:t>
            </a:fld>
            <a:endParaRPr lang="es-MX" dirty="0">
              <a:solidFill>
                <a:prstClr val="black">
                  <a:tint val="75000"/>
                </a:prstClr>
              </a:solidFill>
            </a:endParaRPr>
          </a:p>
        </p:txBody>
      </p:sp>
      <p:sp>
        <p:nvSpPr>
          <p:cNvPr id="5" name="4 Marcador de pie de página"/>
          <p:cNvSpPr>
            <a:spLocks noGrp="1"/>
          </p:cNvSpPr>
          <p:nvPr>
            <p:ph type="ftr" sz="quarter" idx="3"/>
          </p:nvPr>
        </p:nvSpPr>
        <p:spPr>
          <a:xfrm>
            <a:off x="4165600" y="6356354"/>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solidFill>
                <a:prstClr val="black">
                  <a:tint val="75000"/>
                </a:prstClr>
              </a:solidFill>
            </a:endParaRPr>
          </a:p>
        </p:txBody>
      </p:sp>
      <p:sp>
        <p:nvSpPr>
          <p:cNvPr id="6" name="5 Marcador de número de diapositiva"/>
          <p:cNvSpPr>
            <a:spLocks noGrp="1"/>
          </p:cNvSpPr>
          <p:nvPr>
            <p:ph type="sldNum" sz="quarter" idx="4"/>
          </p:nvPr>
        </p:nvSpPr>
        <p:spPr>
          <a:xfrm>
            <a:off x="8737600" y="6356354"/>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DEE76-20D1-401A-8AAC-2934CE8E22A3}"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549589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3600" kern="1200">
          <a:solidFill>
            <a:srgbClr val="002060"/>
          </a:solidFill>
          <a:latin typeface="Helvetic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rgbClr val="002060"/>
          </a:solidFill>
          <a:latin typeface="Helvetica"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rgbClr val="002060"/>
          </a:solidFill>
          <a:latin typeface="Helvetica"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002060"/>
          </a:solidFill>
          <a:latin typeface="Helvetic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002060"/>
          </a:solidFill>
          <a:latin typeface="Helvetica"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002060"/>
          </a:solidFill>
          <a:latin typeface="Helvetic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 name="Picture 2"/>
          <p:cNvPicPr/>
          <p:nvPr/>
        </p:nvPicPr>
        <p:blipFill>
          <a:blip r:embed="rId2" cstate="print"/>
          <a:srcRect b="15751"/>
          <a:stretch>
            <a:fillRect/>
          </a:stretch>
        </p:blipFill>
        <p:spPr>
          <a:xfrm>
            <a:off x="0" y="5850000"/>
            <a:ext cx="12192000" cy="1007640"/>
          </a:xfrm>
          <a:prstGeom prst="rect">
            <a:avLst/>
          </a:prstGeom>
          <a:ln w="9360">
            <a:noFill/>
          </a:ln>
        </p:spPr>
      </p:pic>
      <p:pic>
        <p:nvPicPr>
          <p:cNvPr id="195" name="Picture 3"/>
          <p:cNvPicPr/>
          <p:nvPr/>
        </p:nvPicPr>
        <p:blipFill>
          <a:blip r:embed="rId3" cstate="print"/>
          <a:stretch>
            <a:fillRect/>
          </a:stretch>
        </p:blipFill>
        <p:spPr>
          <a:xfrm>
            <a:off x="10665680" y="188640"/>
            <a:ext cx="1190160" cy="704520"/>
          </a:xfrm>
          <a:prstGeom prst="rect">
            <a:avLst/>
          </a:prstGeom>
          <a:ln w="9360">
            <a:noFill/>
          </a:ln>
        </p:spPr>
      </p:pic>
      <p:sp>
        <p:nvSpPr>
          <p:cNvPr id="196" name="Line 1"/>
          <p:cNvSpPr/>
          <p:nvPr/>
        </p:nvSpPr>
        <p:spPr>
          <a:xfrm flipV="1">
            <a:off x="407368" y="1052640"/>
            <a:ext cx="10260632" cy="96"/>
          </a:xfrm>
          <a:prstGeom prst="line">
            <a:avLst/>
          </a:prstGeom>
          <a:ln w="38160">
            <a:solidFill>
              <a:srgbClr val="4F81BD"/>
            </a:solidFill>
            <a:round/>
          </a:ln>
        </p:spPr>
      </p:sp>
      <p:sp>
        <p:nvSpPr>
          <p:cNvPr id="197" name="CustomShape 2"/>
          <p:cNvSpPr/>
          <p:nvPr/>
        </p:nvSpPr>
        <p:spPr>
          <a:xfrm>
            <a:off x="2385616" y="1451185"/>
            <a:ext cx="6912768" cy="1619416"/>
          </a:xfrm>
          <a:prstGeom prst="rect">
            <a:avLst/>
          </a:prstGeom>
          <a:noFill/>
          <a:ln>
            <a:noFill/>
          </a:ln>
        </p:spPr>
        <p:txBody>
          <a:bodyPr lIns="90000" tIns="45000" rIns="90000" bIns="45000"/>
          <a:lstStyle/>
          <a:p>
            <a:pPr algn="ctr">
              <a:lnSpc>
                <a:spcPct val="100000"/>
              </a:lnSpc>
            </a:pPr>
            <a:r>
              <a:rPr lang="es-MX" sz="3200" b="1" dirty="0" err="1"/>
              <a:t>Task</a:t>
            </a:r>
            <a:r>
              <a:rPr lang="es-MX" sz="3200" b="1" dirty="0"/>
              <a:t> </a:t>
            </a:r>
            <a:r>
              <a:rPr lang="es-MX" sz="3200" b="1" dirty="0" err="1"/>
              <a:t>Force</a:t>
            </a:r>
            <a:r>
              <a:rPr lang="es-MX" sz="3200" b="1" dirty="0"/>
              <a:t> </a:t>
            </a:r>
            <a:r>
              <a:rPr lang="es-MX" sz="3200" b="1" dirty="0" err="1"/>
              <a:t>on</a:t>
            </a:r>
            <a:r>
              <a:rPr lang="es-MX" sz="3200" b="1" dirty="0"/>
              <a:t> </a:t>
            </a:r>
            <a:r>
              <a:rPr lang="es-MX" sz="3200" b="1" dirty="0" err="1"/>
              <a:t>Disability</a:t>
            </a:r>
            <a:r>
              <a:rPr lang="es-MX" sz="3200" b="1" dirty="0"/>
              <a:t> </a:t>
            </a:r>
            <a:r>
              <a:rPr lang="es-MX" sz="3200" b="1" dirty="0" err="1"/>
              <a:t>Measurement</a:t>
            </a:r>
            <a:r>
              <a:rPr lang="es-MX" sz="3200" b="1" dirty="0"/>
              <a:t> </a:t>
            </a:r>
            <a:r>
              <a:rPr lang="es-MX" sz="3200" b="1" dirty="0" smtClean="0"/>
              <a:t>SCA </a:t>
            </a:r>
            <a:r>
              <a:rPr lang="es-MX" sz="3200" b="1" dirty="0"/>
              <a:t>- ECLAC </a:t>
            </a:r>
            <a:endParaRPr lang="es-MX" sz="3200" b="1" dirty="0">
              <a:solidFill>
                <a:schemeClr val="tx2">
                  <a:lumMod val="75000"/>
                </a:schemeClr>
              </a:solidFill>
            </a:endParaRPr>
          </a:p>
        </p:txBody>
      </p:sp>
      <p:sp>
        <p:nvSpPr>
          <p:cNvPr id="199" name="CustomShape 4"/>
          <p:cNvSpPr/>
          <p:nvPr/>
        </p:nvSpPr>
        <p:spPr>
          <a:xfrm>
            <a:off x="6979112" y="3371580"/>
            <a:ext cx="4281648" cy="395280"/>
          </a:xfrm>
          <a:prstGeom prst="rect">
            <a:avLst/>
          </a:prstGeom>
          <a:noFill/>
          <a:ln>
            <a:noFill/>
          </a:ln>
        </p:spPr>
        <p:txBody>
          <a:bodyPr lIns="90000" tIns="45000" rIns="90000" bIns="45000"/>
          <a:lstStyle/>
          <a:p>
            <a:r>
              <a:rPr lang="es-MX" sz="2000" b="1" dirty="0" err="1">
                <a:latin typeface="Arial"/>
              </a:rPr>
              <a:t>Coordinator</a:t>
            </a:r>
            <a:r>
              <a:rPr lang="es-MX" sz="2000" b="1" dirty="0">
                <a:latin typeface="Arial"/>
              </a:rPr>
              <a:t> </a:t>
            </a:r>
            <a:r>
              <a:rPr lang="es-MX" sz="2000" b="1" dirty="0" smtClean="0">
                <a:latin typeface="Arial"/>
              </a:rPr>
              <a:t> México</a:t>
            </a:r>
          </a:p>
          <a:p>
            <a:endParaRPr lang="es-MX" sz="2000" b="1" dirty="0" smtClean="0">
              <a:latin typeface="Arial"/>
            </a:endParaRPr>
          </a:p>
          <a:p>
            <a:r>
              <a:rPr lang="es-MX" sz="2000" b="1" dirty="0" err="1" smtClean="0">
                <a:latin typeface="Arial"/>
              </a:rPr>
              <a:t>Take</a:t>
            </a:r>
            <a:r>
              <a:rPr lang="es-MX" sz="2000" b="1" dirty="0" smtClean="0">
                <a:latin typeface="Arial"/>
              </a:rPr>
              <a:t> </a:t>
            </a:r>
            <a:r>
              <a:rPr lang="es-MX" sz="2000" b="1" dirty="0" err="1" smtClean="0">
                <a:latin typeface="Arial"/>
              </a:rPr>
              <a:t>part</a:t>
            </a:r>
            <a:r>
              <a:rPr lang="es-MX" sz="2000" b="1" dirty="0" smtClean="0">
                <a:latin typeface="Arial"/>
              </a:rPr>
              <a:t>: Costra Rica, Cuba, Ecuador y República Dominicana</a:t>
            </a:r>
            <a:endParaRPr b="1" dirty="0"/>
          </a:p>
        </p:txBody>
      </p:sp>
      <p:sp>
        <p:nvSpPr>
          <p:cNvPr id="2" name="CuadroTexto 1"/>
          <p:cNvSpPr txBox="1"/>
          <p:nvPr/>
        </p:nvSpPr>
        <p:spPr>
          <a:xfrm>
            <a:off x="5842000" y="4999603"/>
            <a:ext cx="6013840" cy="1354217"/>
          </a:xfrm>
          <a:prstGeom prst="rect">
            <a:avLst/>
          </a:prstGeom>
          <a:noFill/>
        </p:spPr>
        <p:txBody>
          <a:bodyPr wrap="square" rtlCol="0">
            <a:spAutoFit/>
          </a:bodyPr>
          <a:lstStyle/>
          <a:p>
            <a:pPr algn="r"/>
            <a:r>
              <a:rPr lang="es-MX" dirty="0" smtClean="0"/>
              <a:t>M.D. Héctor Javier García Contreras</a:t>
            </a:r>
          </a:p>
          <a:p>
            <a:pPr algn="r"/>
            <a:r>
              <a:rPr lang="en-US" sz="1600" dirty="0"/>
              <a:t>National Institute of Statistic and </a:t>
            </a:r>
            <a:r>
              <a:rPr lang="en-US" sz="1600" dirty="0" smtClean="0"/>
              <a:t>Geography (INEGI). México</a:t>
            </a:r>
            <a:endParaRPr lang="es-MX" sz="1600" dirty="0" smtClean="0"/>
          </a:p>
          <a:p>
            <a:pPr algn="r"/>
            <a:r>
              <a:rPr lang="es-MX" sz="1600" dirty="0" smtClean="0"/>
              <a:t>2nd </a:t>
            </a:r>
            <a:r>
              <a:rPr lang="es-MX" sz="1600" dirty="0"/>
              <a:t>meeting of </a:t>
            </a:r>
            <a:r>
              <a:rPr lang="es-MX" sz="1600" dirty="0" err="1"/>
              <a:t>the</a:t>
            </a:r>
            <a:r>
              <a:rPr lang="es-MX" sz="1600" dirty="0"/>
              <a:t> Global Network </a:t>
            </a:r>
            <a:r>
              <a:rPr lang="es-MX" sz="1600" dirty="0" err="1"/>
              <a:t>for</a:t>
            </a:r>
            <a:r>
              <a:rPr lang="es-MX" sz="1600" dirty="0"/>
              <a:t> </a:t>
            </a:r>
            <a:r>
              <a:rPr lang="es-MX" sz="1600" dirty="0" err="1"/>
              <a:t>Monitoring</a:t>
            </a:r>
            <a:r>
              <a:rPr lang="es-MX" sz="1600" dirty="0"/>
              <a:t> and </a:t>
            </a:r>
            <a:r>
              <a:rPr lang="es-MX" sz="1600" dirty="0" err="1"/>
              <a:t>Evaluation</a:t>
            </a:r>
            <a:r>
              <a:rPr lang="es-MX" sz="1600" dirty="0"/>
              <a:t> </a:t>
            </a:r>
            <a:r>
              <a:rPr lang="es-MX" sz="1600" dirty="0" err="1"/>
              <a:t>for</a:t>
            </a:r>
            <a:r>
              <a:rPr lang="es-MX" sz="1600" dirty="0"/>
              <a:t> </a:t>
            </a:r>
            <a:r>
              <a:rPr lang="es-MX" sz="1600" dirty="0" err="1"/>
              <a:t>Disability</a:t>
            </a:r>
            <a:r>
              <a:rPr lang="es-MX" sz="1600" dirty="0"/>
              <a:t>-inclusive </a:t>
            </a:r>
            <a:r>
              <a:rPr lang="es-MX" sz="1600" dirty="0" err="1"/>
              <a:t>Development</a:t>
            </a:r>
            <a:r>
              <a:rPr lang="es-MX" sz="1600" dirty="0"/>
              <a:t> (MEDD), </a:t>
            </a:r>
            <a:endParaRPr lang="es-MX" sz="1600" dirty="0" smtClean="0"/>
          </a:p>
          <a:p>
            <a:pPr algn="r"/>
            <a:r>
              <a:rPr lang="es-MX" sz="1600" dirty="0" smtClean="0"/>
              <a:t>3-4 </a:t>
            </a:r>
            <a:r>
              <a:rPr lang="es-MX" sz="1600" dirty="0" err="1"/>
              <a:t>May</a:t>
            </a:r>
            <a:r>
              <a:rPr lang="es-MX" sz="1600" dirty="0"/>
              <a:t> </a:t>
            </a:r>
            <a:r>
              <a:rPr lang="es-MX" sz="1600" dirty="0" smtClean="0"/>
              <a:t>2016; New York. U.S.A.</a:t>
            </a:r>
            <a:endParaRPr lang="es-MX" sz="1600" dirty="0"/>
          </a:p>
        </p:txBody>
      </p:sp>
    </p:spTree>
    <p:extLst>
      <p:ext uri="{BB962C8B-B14F-4D97-AF65-F5344CB8AC3E}">
        <p14:creationId xmlns:p14="http://schemas.microsoft.com/office/powerpoint/2010/main" val="28184116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Picture 2"/>
          <p:cNvPicPr/>
          <p:nvPr/>
        </p:nvPicPr>
        <p:blipFill>
          <a:blip r:embed="rId3" cstate="print"/>
          <a:srcRect b="15751"/>
          <a:stretch>
            <a:fillRect/>
          </a:stretch>
        </p:blipFill>
        <p:spPr>
          <a:xfrm>
            <a:off x="0" y="5850000"/>
            <a:ext cx="12192000" cy="1007640"/>
          </a:xfrm>
          <a:prstGeom prst="rect">
            <a:avLst/>
          </a:prstGeom>
          <a:ln w="9360">
            <a:noFill/>
          </a:ln>
        </p:spPr>
      </p:pic>
      <p:pic>
        <p:nvPicPr>
          <p:cNvPr id="203" name="Picture 3"/>
          <p:cNvPicPr/>
          <p:nvPr/>
        </p:nvPicPr>
        <p:blipFill>
          <a:blip r:embed="rId4" cstate="print"/>
          <a:stretch>
            <a:fillRect/>
          </a:stretch>
        </p:blipFill>
        <p:spPr>
          <a:xfrm>
            <a:off x="11064552" y="112129"/>
            <a:ext cx="974136" cy="540583"/>
          </a:xfrm>
          <a:prstGeom prst="rect">
            <a:avLst/>
          </a:prstGeom>
          <a:ln w="9360">
            <a:noFill/>
          </a:ln>
        </p:spPr>
      </p:pic>
      <p:sp>
        <p:nvSpPr>
          <p:cNvPr id="9" name="CustomShape 1"/>
          <p:cNvSpPr/>
          <p:nvPr/>
        </p:nvSpPr>
        <p:spPr>
          <a:xfrm>
            <a:off x="263352" y="0"/>
            <a:ext cx="10801200" cy="1412360"/>
          </a:xfrm>
          <a:prstGeom prst="rect">
            <a:avLst/>
          </a:prstGeom>
          <a:noFill/>
          <a:ln w="9360">
            <a:noFill/>
          </a:ln>
        </p:spPr>
        <p:txBody>
          <a:bodyPr lIns="0" tIns="0" rIns="0" bIns="0" anchor="b"/>
          <a:lstStyle/>
          <a:p>
            <a:pPr algn="ctr">
              <a:lnSpc>
                <a:spcPct val="100000"/>
              </a:lnSpc>
            </a:pPr>
            <a:endParaRPr sz="2800" dirty="0">
              <a:solidFill>
                <a:schemeClr val="accent1">
                  <a:lumMod val="75000"/>
                </a:schemeClr>
              </a:solidFill>
            </a:endParaRPr>
          </a:p>
        </p:txBody>
      </p:sp>
      <p:sp>
        <p:nvSpPr>
          <p:cNvPr id="11" name="CustomShape 1"/>
          <p:cNvSpPr/>
          <p:nvPr/>
        </p:nvSpPr>
        <p:spPr>
          <a:xfrm>
            <a:off x="523502" y="138636"/>
            <a:ext cx="10801200" cy="374695"/>
          </a:xfrm>
          <a:prstGeom prst="rect">
            <a:avLst/>
          </a:prstGeom>
          <a:noFill/>
          <a:ln w="9360">
            <a:noFill/>
          </a:ln>
        </p:spPr>
        <p:txBody>
          <a:bodyPr lIns="0" tIns="0" rIns="0" bIns="0" anchor="b"/>
          <a:lstStyle/>
          <a:p>
            <a:pPr>
              <a:lnSpc>
                <a:spcPct val="100000"/>
              </a:lnSpc>
            </a:pPr>
            <a:endParaRPr sz="2500" dirty="0"/>
          </a:p>
        </p:txBody>
      </p:sp>
      <p:sp>
        <p:nvSpPr>
          <p:cNvPr id="2" name="CuadroTexto 1"/>
          <p:cNvSpPr txBox="1"/>
          <p:nvPr/>
        </p:nvSpPr>
        <p:spPr>
          <a:xfrm>
            <a:off x="523502" y="1037235"/>
            <a:ext cx="11017224" cy="4965462"/>
          </a:xfrm>
          <a:prstGeom prst="rect">
            <a:avLst/>
          </a:prstGeom>
          <a:noFill/>
        </p:spPr>
        <p:txBody>
          <a:bodyPr wrap="square" rtlCol="0">
            <a:spAutoFit/>
          </a:bodyPr>
          <a:lstStyle/>
          <a:p>
            <a:pPr algn="just"/>
            <a:r>
              <a:rPr lang="en-US" dirty="0" smtClean="0">
                <a:latin typeface="Arial" panose="020B0604020202020204" pitchFamily="34" charset="0"/>
                <a:cs typeface="Arial" panose="020B0604020202020204" pitchFamily="34" charset="0"/>
              </a:rPr>
              <a:t>During the thirteenth meeting in August of 2014, the Executive Committee of the SCA-ECLAC decided to reorganize the working group on disability measurement.</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Members States of this reorganized group are: Costa Rica, Cuba, Ecuador, Mexico and the Dominican Republic. </a:t>
            </a: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Mexico was designated group coordinator, and as such INEGI assumed responsibility for planning activities to complete the following objectives:</a:t>
            </a:r>
          </a:p>
          <a:p>
            <a:pPr algn="just"/>
            <a:endParaRPr lang="en-US" dirty="0" smtClean="0">
              <a:latin typeface="Arial" panose="020B0604020202020204" pitchFamily="34" charset="0"/>
              <a:cs typeface="Arial" panose="020B0604020202020204" pitchFamily="34" charset="0"/>
            </a:endParaRPr>
          </a:p>
          <a:p>
            <a:pPr marL="285750" indent="-285750" algn="just">
              <a:spcAft>
                <a:spcPts val="100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Encourage the creation of a regional information system on populations with disabilities for planning, implementation and evaluation of public policies</a:t>
            </a:r>
            <a:r>
              <a:rPr lang="en-US" dirty="0" smtClean="0">
                <a:solidFill>
                  <a:srgbClr val="FF0000"/>
                </a:solidFill>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 </a:t>
            </a:r>
          </a:p>
          <a:p>
            <a:pPr marL="285750" indent="-285750" algn="just">
              <a:spcAft>
                <a:spcPts val="100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Promote the adoption of homologous concepts and methodologies for measuring disability in the region, based on the International Classification of Functioning, Disability and Health (ICF), as well as the recommendations of the Washington Group (WG).</a:t>
            </a:r>
          </a:p>
          <a:p>
            <a:pPr marL="285750" lvl="0" indent="-285750" algn="just">
              <a:spcAft>
                <a:spcPts val="1000"/>
              </a:spcAft>
              <a:buFont typeface="Arial" panose="020B0604020202020204" pitchFamily="34" charset="0"/>
              <a:buChar char="•"/>
            </a:pPr>
            <a:r>
              <a:rPr lang="en-US" dirty="0" smtClean="0">
                <a:latin typeface="Arial" panose="020B0604020202020204" pitchFamily="34" charset="0"/>
                <a:cs typeface="Arial" panose="020B0604020202020204" pitchFamily="34" charset="0"/>
              </a:rPr>
              <a:t>Improve the technical capacity of countries in LAC region to collect and disseminate data on disability based on ICF, WG, UNICEF, WHO, ILO an others. </a:t>
            </a:r>
            <a:endParaRPr lang="en-US" dirty="0">
              <a:latin typeface="Arial" panose="020B0604020202020204" pitchFamily="34" charset="0"/>
              <a:cs typeface="Arial" panose="020B0604020202020204" pitchFamily="34" charset="0"/>
            </a:endParaRPr>
          </a:p>
        </p:txBody>
      </p:sp>
      <p:sp>
        <p:nvSpPr>
          <p:cNvPr id="7" name="Line 1"/>
          <p:cNvSpPr/>
          <p:nvPr/>
        </p:nvSpPr>
        <p:spPr>
          <a:xfrm flipV="1">
            <a:off x="679202" y="706180"/>
            <a:ext cx="10260632" cy="96"/>
          </a:xfrm>
          <a:prstGeom prst="line">
            <a:avLst/>
          </a:prstGeom>
          <a:ln w="38160">
            <a:solidFill>
              <a:srgbClr val="4F81BD"/>
            </a:solidFill>
            <a:round/>
          </a:ln>
        </p:spPr>
      </p:sp>
      <p:sp>
        <p:nvSpPr>
          <p:cNvPr id="8" name="CustomShape 1"/>
          <p:cNvSpPr/>
          <p:nvPr/>
        </p:nvSpPr>
        <p:spPr>
          <a:xfrm>
            <a:off x="263352" y="161200"/>
            <a:ext cx="10801200" cy="392379"/>
          </a:xfrm>
          <a:prstGeom prst="rect">
            <a:avLst/>
          </a:prstGeom>
          <a:noFill/>
          <a:ln w="9360">
            <a:noFill/>
          </a:ln>
        </p:spPr>
        <p:txBody>
          <a:bodyPr lIns="0" tIns="0" rIns="0" bIns="0" anchor="b"/>
          <a:lstStyle/>
          <a:p>
            <a:pPr algn="ctr"/>
            <a:r>
              <a:rPr lang="en-US" sz="2600" b="1" dirty="0" smtClean="0">
                <a:solidFill>
                  <a:schemeClr val="accent1">
                    <a:lumMod val="75000"/>
                  </a:schemeClr>
                </a:solidFill>
                <a:latin typeface="Arial" panose="020B0604020202020204" pitchFamily="34" charset="0"/>
                <a:cs typeface="Arial" panose="020B0604020202020204" pitchFamily="34" charset="0"/>
              </a:rPr>
              <a:t>Working </a:t>
            </a:r>
            <a:r>
              <a:rPr lang="en-US" sz="2600" b="1" dirty="0">
                <a:solidFill>
                  <a:schemeClr val="accent1">
                    <a:lumMod val="75000"/>
                  </a:schemeClr>
                </a:solidFill>
                <a:latin typeface="Arial" panose="020B0604020202020204" pitchFamily="34" charset="0"/>
                <a:cs typeface="Arial" panose="020B0604020202020204" pitchFamily="34" charset="0"/>
              </a:rPr>
              <a:t>Group on Disability Measurement</a:t>
            </a:r>
            <a:endParaRPr sz="2600" b="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233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Picture 2"/>
          <p:cNvPicPr/>
          <p:nvPr/>
        </p:nvPicPr>
        <p:blipFill>
          <a:blip r:embed="rId3" cstate="print"/>
          <a:srcRect b="15751"/>
          <a:stretch>
            <a:fillRect/>
          </a:stretch>
        </p:blipFill>
        <p:spPr>
          <a:xfrm>
            <a:off x="0" y="5850000"/>
            <a:ext cx="12192000" cy="1007640"/>
          </a:xfrm>
          <a:prstGeom prst="rect">
            <a:avLst/>
          </a:prstGeom>
          <a:ln w="9360">
            <a:noFill/>
          </a:ln>
        </p:spPr>
      </p:pic>
      <p:pic>
        <p:nvPicPr>
          <p:cNvPr id="203" name="Picture 3"/>
          <p:cNvPicPr/>
          <p:nvPr/>
        </p:nvPicPr>
        <p:blipFill>
          <a:blip r:embed="rId4" cstate="print"/>
          <a:stretch>
            <a:fillRect/>
          </a:stretch>
        </p:blipFill>
        <p:spPr>
          <a:xfrm>
            <a:off x="11064552" y="112129"/>
            <a:ext cx="974136" cy="540583"/>
          </a:xfrm>
          <a:prstGeom prst="rect">
            <a:avLst/>
          </a:prstGeom>
          <a:ln w="9360">
            <a:noFill/>
          </a:ln>
        </p:spPr>
      </p:pic>
      <p:sp>
        <p:nvSpPr>
          <p:cNvPr id="11" name="CustomShape 1"/>
          <p:cNvSpPr/>
          <p:nvPr/>
        </p:nvSpPr>
        <p:spPr>
          <a:xfrm>
            <a:off x="523502" y="138636"/>
            <a:ext cx="10801200" cy="374695"/>
          </a:xfrm>
          <a:prstGeom prst="rect">
            <a:avLst/>
          </a:prstGeom>
          <a:noFill/>
          <a:ln w="9360">
            <a:noFill/>
          </a:ln>
        </p:spPr>
        <p:txBody>
          <a:bodyPr lIns="0" tIns="0" rIns="0" bIns="0" anchor="b"/>
          <a:lstStyle/>
          <a:p>
            <a:pPr algn="ctr"/>
            <a:r>
              <a:rPr lang="en-US" sz="2600" b="1" dirty="0" smtClean="0">
                <a:solidFill>
                  <a:schemeClr val="accent1">
                    <a:lumMod val="75000"/>
                  </a:schemeClr>
                </a:solidFill>
                <a:latin typeface="Arial" panose="020B0604020202020204" pitchFamily="34" charset="0"/>
                <a:cs typeface="Arial" panose="020B0604020202020204" pitchFamily="34" charset="0"/>
              </a:rPr>
              <a:t>Working </a:t>
            </a:r>
            <a:r>
              <a:rPr lang="en-US" sz="2600" b="1" dirty="0">
                <a:solidFill>
                  <a:schemeClr val="accent1">
                    <a:lumMod val="75000"/>
                  </a:schemeClr>
                </a:solidFill>
                <a:latin typeface="Arial" panose="020B0604020202020204" pitchFamily="34" charset="0"/>
                <a:cs typeface="Arial" panose="020B0604020202020204" pitchFamily="34" charset="0"/>
              </a:rPr>
              <a:t>Group on Disability </a:t>
            </a:r>
            <a:r>
              <a:rPr lang="en-US" sz="2600" b="1" dirty="0" smtClean="0">
                <a:solidFill>
                  <a:schemeClr val="accent1">
                    <a:lumMod val="75000"/>
                  </a:schemeClr>
                </a:solidFill>
                <a:latin typeface="Arial" panose="020B0604020202020204" pitchFamily="34" charset="0"/>
                <a:cs typeface="Arial" panose="020B0604020202020204" pitchFamily="34" charset="0"/>
              </a:rPr>
              <a:t>Measurement 2016</a:t>
            </a:r>
            <a:endParaRPr lang="en-US" sz="2600" b="1" dirty="0">
              <a:solidFill>
                <a:schemeClr val="accent1">
                  <a:lumMod val="75000"/>
                </a:schemeClr>
              </a:solidFill>
              <a:latin typeface="Arial" panose="020B0604020202020204" pitchFamily="34" charset="0"/>
              <a:cs typeface="Arial" panose="020B0604020202020204" pitchFamily="34" charset="0"/>
            </a:endParaRPr>
          </a:p>
        </p:txBody>
      </p:sp>
      <p:sp>
        <p:nvSpPr>
          <p:cNvPr id="6" name="CuadroTexto 5"/>
          <p:cNvSpPr txBox="1"/>
          <p:nvPr/>
        </p:nvSpPr>
        <p:spPr>
          <a:xfrm>
            <a:off x="679202" y="1196752"/>
            <a:ext cx="10097318" cy="3754874"/>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As of April </a:t>
            </a:r>
            <a:r>
              <a:rPr lang="en-US" sz="2000" dirty="0">
                <a:latin typeface="Arial" panose="020B0604020202020204" pitchFamily="34" charset="0"/>
                <a:cs typeface="Arial" panose="020B0604020202020204" pitchFamily="34" charset="0"/>
              </a:rPr>
              <a:t>2016 </a:t>
            </a:r>
            <a:r>
              <a:rPr lang="en-US" sz="2000" dirty="0" smtClean="0">
                <a:latin typeface="Arial" panose="020B0604020202020204" pitchFamily="34" charset="0"/>
                <a:cs typeface="Arial" panose="020B0604020202020204" pitchFamily="34" charset="0"/>
              </a:rPr>
              <a:t>work has </a:t>
            </a:r>
            <a:r>
              <a:rPr lang="en-US" sz="2000" dirty="0">
                <a:latin typeface="Arial" panose="020B0604020202020204" pitchFamily="34" charset="0"/>
                <a:cs typeface="Arial" panose="020B0604020202020204" pitchFamily="34" charset="0"/>
              </a:rPr>
              <a:t>been developed </a:t>
            </a:r>
            <a:r>
              <a:rPr lang="en-US" sz="2000" dirty="0" smtClean="0">
                <a:latin typeface="Arial" panose="020B0604020202020204" pitchFamily="34" charset="0"/>
                <a:cs typeface="Arial" panose="020B0604020202020204" pitchFamily="34" charset="0"/>
              </a:rPr>
              <a:t>on the following:</a:t>
            </a:r>
          </a:p>
          <a:p>
            <a:endParaRPr lang="es-ES" sz="2000" dirty="0">
              <a:latin typeface="Arial" panose="020B0604020202020204" pitchFamily="34" charset="0"/>
              <a:cs typeface="Arial" panose="020B0604020202020204" pitchFamily="34" charset="0"/>
            </a:endParaRPr>
          </a:p>
          <a:p>
            <a:pPr marL="542925" indent="-285750" algn="just">
              <a:buFont typeface="Arial" panose="020B0604020202020204" pitchFamily="34" charset="0"/>
              <a:buChar char="•"/>
            </a:pPr>
            <a:r>
              <a:rPr lang="en-US" sz="2000" dirty="0">
                <a:latin typeface="Arial" panose="020B0604020202020204" pitchFamily="34" charset="0"/>
                <a:cs typeface="Arial" panose="020B0604020202020204" pitchFamily="34" charset="0"/>
              </a:rPr>
              <a:t>Data collection from agencies responsible for planning, generating and disseminate disability statistics in Latin </a:t>
            </a:r>
            <a:r>
              <a:rPr lang="en-US" sz="2000" dirty="0" smtClean="0">
                <a:latin typeface="Arial" panose="020B0604020202020204" pitchFamily="34" charset="0"/>
                <a:cs typeface="Arial" panose="020B0604020202020204" pitchFamily="34" charset="0"/>
              </a:rPr>
              <a:t>America and Caribbean;</a:t>
            </a:r>
          </a:p>
          <a:p>
            <a:pPr marL="542925" indent="-285750" algn="just">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542925" indent="-285750" algn="just">
              <a:buFont typeface="Arial" panose="020B0604020202020204" pitchFamily="34" charset="0"/>
              <a:buChar char="•"/>
            </a:pPr>
            <a:r>
              <a:rPr lang="en-US" sz="2000" dirty="0" smtClean="0">
                <a:latin typeface="Arial" panose="020B0604020202020204" pitchFamily="34" charset="0"/>
                <a:cs typeface="Arial" panose="020B0604020202020204" pitchFamily="34" charset="0"/>
              </a:rPr>
              <a:t>Answer from 17 countries, missing 15 countries (Haiti, Honduras, Brazil, etc.)</a:t>
            </a:r>
          </a:p>
          <a:p>
            <a:pPr marL="257175" algn="just"/>
            <a:endParaRPr lang="es-ES" sz="2000" dirty="0" smtClean="0">
              <a:latin typeface="Arial" panose="020B0604020202020204" pitchFamily="34" charset="0"/>
              <a:cs typeface="Arial" panose="020B0604020202020204" pitchFamily="34" charset="0"/>
            </a:endParaRPr>
          </a:p>
          <a:p>
            <a:pPr marL="542925" indent="-285750" algn="just">
              <a:buFont typeface="Arial" panose="020B0604020202020204" pitchFamily="34" charset="0"/>
              <a:buChar char="•"/>
            </a:pPr>
            <a:r>
              <a:rPr lang="en-US" sz="2000" dirty="0">
                <a:latin typeface="Arial" panose="020B0604020202020204" pitchFamily="34" charset="0"/>
                <a:cs typeface="Arial" panose="020B0604020202020204" pitchFamily="34" charset="0"/>
              </a:rPr>
              <a:t>Planning a </a:t>
            </a:r>
            <a:r>
              <a:rPr lang="en-US" sz="2000" dirty="0" smtClean="0">
                <a:latin typeface="Arial" panose="020B0604020202020204" pitchFamily="34" charset="0"/>
                <a:cs typeface="Arial" panose="020B0604020202020204" pitchFamily="34" charset="0"/>
              </a:rPr>
              <a:t>seminar-workshop, September 20-23, to </a:t>
            </a:r>
            <a:r>
              <a:rPr lang="en-US" sz="2000" dirty="0">
                <a:latin typeface="Arial" panose="020B0604020202020204" pitchFamily="34" charset="0"/>
                <a:cs typeface="Arial" panose="020B0604020202020204" pitchFamily="34" charset="0"/>
              </a:rPr>
              <a:t>disseminate the latest international recommendations </a:t>
            </a:r>
            <a:r>
              <a:rPr lang="en-US" sz="2000" dirty="0" smtClean="0">
                <a:latin typeface="Arial" panose="020B0604020202020204" pitchFamily="34" charset="0"/>
                <a:cs typeface="Arial" panose="020B0604020202020204" pitchFamily="34" charset="0"/>
              </a:rPr>
              <a:t>for collecting data on populations </a:t>
            </a:r>
            <a:r>
              <a:rPr lang="en-US" sz="2000" dirty="0">
                <a:latin typeface="Arial" panose="020B0604020202020204" pitchFamily="34" charset="0"/>
                <a:cs typeface="Arial" panose="020B0604020202020204" pitchFamily="34" charset="0"/>
              </a:rPr>
              <a:t>with disabilities through population census, administrative records, sampling </a:t>
            </a:r>
            <a:r>
              <a:rPr lang="en-US" sz="2000" dirty="0" smtClean="0">
                <a:latin typeface="Arial" panose="020B0604020202020204" pitchFamily="34" charset="0"/>
                <a:cs typeface="Arial" panose="020B0604020202020204" pitchFamily="34" charset="0"/>
              </a:rPr>
              <a:t>surveys, </a:t>
            </a:r>
            <a:r>
              <a:rPr lang="en-US" sz="2000" dirty="0">
                <a:latin typeface="Arial" panose="020B0604020202020204" pitchFamily="34" charset="0"/>
                <a:cs typeface="Arial" panose="020B0604020202020204" pitchFamily="34" charset="0"/>
              </a:rPr>
              <a:t>or some other means of data collection.</a:t>
            </a:r>
            <a:endParaRPr lang="es-ES" dirty="0" smtClean="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p:txBody>
      </p:sp>
      <p:sp>
        <p:nvSpPr>
          <p:cNvPr id="7" name="CustomShape 1"/>
          <p:cNvSpPr/>
          <p:nvPr/>
        </p:nvSpPr>
        <p:spPr>
          <a:xfrm>
            <a:off x="523502" y="138636"/>
            <a:ext cx="10801200" cy="374695"/>
          </a:xfrm>
          <a:prstGeom prst="rect">
            <a:avLst/>
          </a:prstGeom>
          <a:noFill/>
          <a:ln w="9360">
            <a:noFill/>
          </a:ln>
        </p:spPr>
        <p:txBody>
          <a:bodyPr lIns="0" tIns="0" rIns="0" bIns="0" anchor="b"/>
          <a:lstStyle/>
          <a:p>
            <a:pPr>
              <a:lnSpc>
                <a:spcPct val="100000"/>
              </a:lnSpc>
            </a:pPr>
            <a:endParaRPr sz="2500" dirty="0"/>
          </a:p>
        </p:txBody>
      </p:sp>
      <p:sp>
        <p:nvSpPr>
          <p:cNvPr id="8" name="Line 1"/>
          <p:cNvSpPr/>
          <p:nvPr/>
        </p:nvSpPr>
        <p:spPr>
          <a:xfrm flipV="1">
            <a:off x="679202" y="706180"/>
            <a:ext cx="10260632" cy="96"/>
          </a:xfrm>
          <a:prstGeom prst="line">
            <a:avLst/>
          </a:prstGeom>
          <a:ln w="38160">
            <a:solidFill>
              <a:srgbClr val="4F81BD"/>
            </a:solidFill>
            <a:round/>
          </a:ln>
        </p:spPr>
      </p:sp>
    </p:spTree>
    <p:extLst>
      <p:ext uri="{BB962C8B-B14F-4D97-AF65-F5344CB8AC3E}">
        <p14:creationId xmlns:p14="http://schemas.microsoft.com/office/powerpoint/2010/main" val="2763526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Picture 2"/>
          <p:cNvPicPr/>
          <p:nvPr/>
        </p:nvPicPr>
        <p:blipFill>
          <a:blip r:embed="rId3" cstate="print"/>
          <a:srcRect b="15751"/>
          <a:stretch>
            <a:fillRect/>
          </a:stretch>
        </p:blipFill>
        <p:spPr>
          <a:xfrm>
            <a:off x="0" y="5850000"/>
            <a:ext cx="12192000" cy="1007640"/>
          </a:xfrm>
          <a:prstGeom prst="rect">
            <a:avLst/>
          </a:prstGeom>
          <a:ln w="9360">
            <a:noFill/>
          </a:ln>
        </p:spPr>
      </p:pic>
      <p:pic>
        <p:nvPicPr>
          <p:cNvPr id="203" name="Picture 3"/>
          <p:cNvPicPr/>
          <p:nvPr/>
        </p:nvPicPr>
        <p:blipFill>
          <a:blip r:embed="rId4" cstate="print"/>
          <a:stretch>
            <a:fillRect/>
          </a:stretch>
        </p:blipFill>
        <p:spPr>
          <a:xfrm>
            <a:off x="11064552" y="112129"/>
            <a:ext cx="974136" cy="540583"/>
          </a:xfrm>
          <a:prstGeom prst="rect">
            <a:avLst/>
          </a:prstGeom>
          <a:ln w="9360">
            <a:noFill/>
          </a:ln>
        </p:spPr>
      </p:pic>
      <p:sp>
        <p:nvSpPr>
          <p:cNvPr id="11" name="CustomShape 1"/>
          <p:cNvSpPr/>
          <p:nvPr/>
        </p:nvSpPr>
        <p:spPr>
          <a:xfrm>
            <a:off x="523502" y="138636"/>
            <a:ext cx="10801200" cy="374695"/>
          </a:xfrm>
          <a:prstGeom prst="rect">
            <a:avLst/>
          </a:prstGeom>
          <a:noFill/>
          <a:ln w="9360">
            <a:noFill/>
          </a:ln>
        </p:spPr>
        <p:txBody>
          <a:bodyPr lIns="0" tIns="0" rIns="0" bIns="0" anchor="b"/>
          <a:lstStyle/>
          <a:p>
            <a:pPr algn="ctr"/>
            <a:r>
              <a:rPr lang="en-US" sz="2600" b="1" dirty="0" smtClean="0">
                <a:solidFill>
                  <a:schemeClr val="accent1">
                    <a:lumMod val="75000"/>
                  </a:schemeClr>
                </a:solidFill>
                <a:latin typeface="Arial" panose="020B0604020202020204" pitchFamily="34" charset="0"/>
                <a:cs typeface="Arial" panose="020B0604020202020204" pitchFamily="34" charset="0"/>
              </a:rPr>
              <a:t>Working </a:t>
            </a:r>
            <a:r>
              <a:rPr lang="en-US" sz="2600" b="1" dirty="0">
                <a:solidFill>
                  <a:schemeClr val="accent1">
                    <a:lumMod val="75000"/>
                  </a:schemeClr>
                </a:solidFill>
                <a:latin typeface="Arial" panose="020B0604020202020204" pitchFamily="34" charset="0"/>
                <a:cs typeface="Arial" panose="020B0604020202020204" pitchFamily="34" charset="0"/>
              </a:rPr>
              <a:t>Group on Disability </a:t>
            </a:r>
            <a:r>
              <a:rPr lang="en-US" sz="2600" b="1" dirty="0" smtClean="0">
                <a:solidFill>
                  <a:schemeClr val="accent1">
                    <a:lumMod val="75000"/>
                  </a:schemeClr>
                </a:solidFill>
                <a:latin typeface="Arial" panose="020B0604020202020204" pitchFamily="34" charset="0"/>
                <a:cs typeface="Arial" panose="020B0604020202020204" pitchFamily="34" charset="0"/>
              </a:rPr>
              <a:t>Measurement 2016</a:t>
            </a:r>
            <a:endParaRPr lang="en-US" sz="2600" b="1" dirty="0">
              <a:solidFill>
                <a:schemeClr val="accent1">
                  <a:lumMod val="75000"/>
                </a:schemeClr>
              </a:solidFill>
              <a:latin typeface="Arial" panose="020B0604020202020204" pitchFamily="34" charset="0"/>
              <a:cs typeface="Arial" panose="020B0604020202020204" pitchFamily="34" charset="0"/>
            </a:endParaRPr>
          </a:p>
        </p:txBody>
      </p:sp>
      <p:sp>
        <p:nvSpPr>
          <p:cNvPr id="6" name="CuadroTexto 5"/>
          <p:cNvSpPr txBox="1"/>
          <p:nvPr/>
        </p:nvSpPr>
        <p:spPr>
          <a:xfrm>
            <a:off x="703667" y="1048686"/>
            <a:ext cx="10784665" cy="4801314"/>
          </a:xfrm>
          <a:prstGeom prst="rect">
            <a:avLst/>
          </a:prstGeom>
          <a:noFill/>
        </p:spPr>
        <p:txBody>
          <a:bodyPr wrap="square" rtlCol="0">
            <a:spAutoFit/>
          </a:bodyPr>
          <a:lstStyle/>
          <a:p>
            <a:r>
              <a:rPr lang="en-US" u="sng" dirty="0" smtClean="0">
                <a:latin typeface="Arial" panose="020B0604020202020204" pitchFamily="34" charset="0"/>
                <a:cs typeface="Arial" panose="020B0604020202020204" pitchFamily="34" charset="0"/>
              </a:rPr>
              <a:t>Participants</a:t>
            </a:r>
            <a:r>
              <a:rPr lang="en-US" dirty="0">
                <a:latin typeface="Arial" panose="020B0604020202020204" pitchFamily="34" charset="0"/>
                <a:cs typeface="Arial" panose="020B0604020202020204" pitchFamily="34" charset="0"/>
              </a:rPr>
              <a:t>: National Institute of Statistics (INE) countries, state </a:t>
            </a:r>
            <a:r>
              <a:rPr lang="en-US" dirty="0" smtClean="0">
                <a:latin typeface="Arial" panose="020B0604020202020204" pitchFamily="34" charset="0"/>
                <a:cs typeface="Arial" panose="020B0604020202020204" pitchFamily="34" charset="0"/>
              </a:rPr>
              <a:t>unit or </a:t>
            </a:r>
            <a:r>
              <a:rPr lang="en-US" dirty="0">
                <a:latin typeface="Arial" panose="020B0604020202020204" pitchFamily="34" charset="0"/>
                <a:cs typeface="Arial" panose="020B0604020202020204" pitchFamily="34" charset="0"/>
              </a:rPr>
              <a:t>ministry </a:t>
            </a:r>
            <a:r>
              <a:rPr lang="en-US" dirty="0" smtClean="0">
                <a:latin typeface="Arial" panose="020B0604020202020204" pitchFamily="34" charset="0"/>
                <a:cs typeface="Arial" panose="020B0604020202020204" pitchFamily="34" charset="0"/>
              </a:rPr>
              <a:t>responsible </a:t>
            </a:r>
            <a:r>
              <a:rPr lang="en-US" dirty="0">
                <a:latin typeface="Arial" panose="020B0604020202020204" pitchFamily="34" charset="0"/>
                <a:cs typeface="Arial" panose="020B0604020202020204" pitchFamily="34" charset="0"/>
              </a:rPr>
              <a:t>for producing data on the population with disabilities or, where appropriate, Council disability </a:t>
            </a:r>
            <a:r>
              <a:rPr lang="en-US" dirty="0" smtClean="0">
                <a:latin typeface="Arial" panose="020B0604020202020204" pitchFamily="34" charset="0"/>
                <a:cs typeface="Arial" panose="020B0604020202020204" pitchFamily="34" charset="0"/>
              </a:rPr>
              <a:t>country.</a:t>
            </a:r>
            <a:endParaRPr lang="es-MX" dirty="0">
              <a:latin typeface="Arial" panose="020B0604020202020204" pitchFamily="34" charset="0"/>
              <a:cs typeface="Arial" panose="020B0604020202020204" pitchFamily="34" charset="0"/>
            </a:endParaRPr>
          </a:p>
          <a:p>
            <a:endParaRPr lang="es-MX" u="sng" dirty="0" smtClean="0">
              <a:latin typeface="Arial" panose="020B0604020202020204" pitchFamily="34" charset="0"/>
              <a:cs typeface="Arial" panose="020B0604020202020204" pitchFamily="34" charset="0"/>
            </a:endParaRPr>
          </a:p>
          <a:p>
            <a:r>
              <a:rPr lang="en-US" u="sng" dirty="0">
                <a:latin typeface="Arial" panose="020B0604020202020204" pitchFamily="34" charset="0"/>
                <a:cs typeface="Arial" panose="020B0604020202020204" pitchFamily="34" charset="0"/>
              </a:rPr>
              <a:t>Speakers</a:t>
            </a:r>
            <a:r>
              <a:rPr lang="en-US" dirty="0">
                <a:latin typeface="Arial" panose="020B0604020202020204" pitchFamily="34" charset="0"/>
                <a:cs typeface="Arial" panose="020B0604020202020204" pitchFamily="34" charset="0"/>
              </a:rPr>
              <a:t>: WG, UNICEF, PAHO / WHO, UN (Convention), UNSD, ECLAC and countries with experience in the measurement</a:t>
            </a:r>
            <a:r>
              <a:rPr lang="en-US" dirty="0" smtClean="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s-MX" u="sng" dirty="0" err="1" smtClean="0">
                <a:latin typeface="Arial" panose="020B0604020202020204" pitchFamily="34" charset="0"/>
                <a:cs typeface="Arial" panose="020B0604020202020204" pitchFamily="34" charset="0"/>
              </a:rPr>
              <a:t>Headquarter</a:t>
            </a:r>
            <a:r>
              <a:rPr lang="es-MX" dirty="0" smtClean="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Mexico</a:t>
            </a:r>
            <a:r>
              <a:rPr lang="es-MX" dirty="0">
                <a:latin typeface="Arial" panose="020B0604020202020204" pitchFamily="34" charset="0"/>
                <a:cs typeface="Arial" panose="020B0604020202020204" pitchFamily="34" charset="0"/>
              </a:rPr>
              <a:t> City, </a:t>
            </a:r>
            <a:r>
              <a:rPr lang="es-MX" dirty="0" err="1" smtClean="0">
                <a:latin typeface="Arial" panose="020B0604020202020204" pitchFamily="34" charset="0"/>
                <a:cs typeface="Arial" panose="020B0604020202020204" pitchFamily="34" charset="0"/>
              </a:rPr>
              <a:t>Mexico</a:t>
            </a:r>
            <a:r>
              <a:rPr lang="es-MX" dirty="0" smtClean="0">
                <a:solidFill>
                  <a:srgbClr val="FF0000"/>
                </a:solidFill>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TOPIC 1: Introduction to the International Classification of Functioning, Disability and Health (ICF</a:t>
            </a:r>
            <a:r>
              <a:rPr lang="en-US" dirty="0" smtClean="0">
                <a:latin typeface="Arial" panose="020B0604020202020204" pitchFamily="34" charset="0"/>
                <a:cs typeface="Arial" panose="020B0604020202020204" pitchFamily="34" charset="0"/>
              </a:rPr>
              <a:t>)</a:t>
            </a:r>
            <a:r>
              <a:rPr lang="en-US" dirty="0" smtClean="0">
                <a:solidFill>
                  <a:srgbClr val="FF0000"/>
                </a:solidFill>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TOPIC 2: Process standardization in the generation of statistics on disability (experience of the Washington Group and UNICEF</a:t>
            </a:r>
            <a:r>
              <a:rPr lang="en-US" dirty="0" smtClean="0">
                <a:latin typeface="Arial" panose="020B0604020202020204" pitchFamily="34" charset="0"/>
                <a:cs typeface="Arial" panose="020B0604020202020204" pitchFamily="34" charset="0"/>
              </a:rPr>
              <a:t>)</a:t>
            </a:r>
            <a:r>
              <a:rPr lang="en-US" dirty="0" smtClean="0">
                <a:solidFill>
                  <a:srgbClr val="FF0000"/>
                </a:solidFill>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TOPIC 3</a:t>
            </a:r>
            <a:r>
              <a:rPr lang="en-US" dirty="0">
                <a:latin typeface="Arial" panose="020B0604020202020204" pitchFamily="34" charset="0"/>
                <a:cs typeface="Arial" panose="020B0604020202020204" pitchFamily="34" charset="0"/>
              </a:rPr>
              <a:t>: The application of </a:t>
            </a:r>
            <a:r>
              <a:rPr lang="en-US" dirty="0" smtClean="0">
                <a:latin typeface="Arial" panose="020B0604020202020204" pitchFamily="34" charset="0"/>
                <a:cs typeface="Arial" panose="020B0604020202020204" pitchFamily="34" charset="0"/>
              </a:rPr>
              <a:t>ICF </a:t>
            </a:r>
            <a:r>
              <a:rPr lang="en-US" dirty="0">
                <a:latin typeface="Arial" panose="020B0604020202020204" pitchFamily="34" charset="0"/>
                <a:cs typeface="Arial" panose="020B0604020202020204" pitchFamily="34" charset="0"/>
              </a:rPr>
              <a:t>in the generation of information on disability, experience of </a:t>
            </a:r>
            <a:r>
              <a:rPr lang="en-US" dirty="0" smtClean="0">
                <a:latin typeface="Arial" panose="020B0604020202020204" pitchFamily="34" charset="0"/>
                <a:cs typeface="Arial" panose="020B0604020202020204" pitchFamily="34" charset="0"/>
              </a:rPr>
              <a:t>WHO, WG </a:t>
            </a:r>
            <a:r>
              <a:rPr lang="en-US" dirty="0">
                <a:latin typeface="Arial" panose="020B0604020202020204" pitchFamily="34" charset="0"/>
                <a:cs typeface="Arial" panose="020B0604020202020204" pitchFamily="34" charset="0"/>
              </a:rPr>
              <a:t>and </a:t>
            </a:r>
            <a:r>
              <a:rPr lang="en-US" dirty="0" smtClean="0">
                <a:latin typeface="Arial" panose="020B0604020202020204" pitchFamily="34" charset="0"/>
                <a:cs typeface="Arial" panose="020B0604020202020204" pitchFamily="34" charset="0"/>
              </a:rPr>
              <a:t>UNICEF</a:t>
            </a:r>
            <a:r>
              <a:rPr lang="en-US" dirty="0" smtClean="0">
                <a:solidFill>
                  <a:srgbClr val="FF0000"/>
                </a:solidFill>
                <a:latin typeface="Arial" panose="020B0604020202020204" pitchFamily="34" charset="0"/>
                <a:cs typeface="Arial" panose="020B0604020202020204" pitchFamily="34" charset="0"/>
              </a:rPr>
              <a:t>.</a:t>
            </a:r>
          </a:p>
          <a:p>
            <a:endParaRPr lang="es-MX"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TOPIC </a:t>
            </a:r>
            <a:r>
              <a:rPr lang="en-US" dirty="0">
                <a:latin typeface="Arial" panose="020B0604020202020204" pitchFamily="34" charset="0"/>
                <a:cs typeface="Arial" panose="020B0604020202020204" pitchFamily="34" charset="0"/>
              </a:rPr>
              <a:t>4: The generation of information on disability in Latin America and the </a:t>
            </a:r>
            <a:r>
              <a:rPr lang="en-US" dirty="0" smtClean="0">
                <a:latin typeface="Arial" panose="020B0604020202020204" pitchFamily="34" charset="0"/>
                <a:cs typeface="Arial" panose="020B0604020202020204" pitchFamily="34" charset="0"/>
              </a:rPr>
              <a:t>Caribbean</a:t>
            </a:r>
            <a:r>
              <a:rPr lang="en-US" dirty="0" smtClean="0">
                <a:solidFill>
                  <a:srgbClr val="FF0000"/>
                </a:solidFill>
                <a:latin typeface="Arial" panose="020B0604020202020204" pitchFamily="34" charset="0"/>
                <a:cs typeface="Arial" panose="020B0604020202020204" pitchFamily="34" charset="0"/>
              </a:rPr>
              <a:t>.</a:t>
            </a:r>
            <a:endParaRPr lang="es-MX" dirty="0" smtClean="0">
              <a:solidFill>
                <a:srgbClr val="FF0000"/>
              </a:solidFill>
              <a:latin typeface="Arial" panose="020B0604020202020204" pitchFamily="34" charset="0"/>
              <a:cs typeface="Arial" panose="020B0604020202020204" pitchFamily="34" charset="0"/>
            </a:endParaRPr>
          </a:p>
        </p:txBody>
      </p:sp>
      <p:sp>
        <p:nvSpPr>
          <p:cNvPr id="7" name="CustomShape 1"/>
          <p:cNvSpPr/>
          <p:nvPr/>
        </p:nvSpPr>
        <p:spPr>
          <a:xfrm>
            <a:off x="523502" y="138636"/>
            <a:ext cx="10801200" cy="374695"/>
          </a:xfrm>
          <a:prstGeom prst="rect">
            <a:avLst/>
          </a:prstGeom>
          <a:noFill/>
          <a:ln w="9360">
            <a:noFill/>
          </a:ln>
        </p:spPr>
        <p:txBody>
          <a:bodyPr lIns="0" tIns="0" rIns="0" bIns="0" anchor="b"/>
          <a:lstStyle/>
          <a:p>
            <a:pPr>
              <a:lnSpc>
                <a:spcPct val="100000"/>
              </a:lnSpc>
            </a:pPr>
            <a:endParaRPr sz="2500" dirty="0"/>
          </a:p>
        </p:txBody>
      </p:sp>
      <p:sp>
        <p:nvSpPr>
          <p:cNvPr id="8" name="Line 1"/>
          <p:cNvSpPr/>
          <p:nvPr/>
        </p:nvSpPr>
        <p:spPr>
          <a:xfrm flipV="1">
            <a:off x="679202" y="706180"/>
            <a:ext cx="10260632" cy="96"/>
          </a:xfrm>
          <a:prstGeom prst="line">
            <a:avLst/>
          </a:prstGeom>
          <a:ln w="38160">
            <a:solidFill>
              <a:srgbClr val="4F81BD"/>
            </a:solidFill>
            <a:round/>
          </a:ln>
        </p:spPr>
      </p:sp>
    </p:spTree>
    <p:extLst>
      <p:ext uri="{BB962C8B-B14F-4D97-AF65-F5344CB8AC3E}">
        <p14:creationId xmlns:p14="http://schemas.microsoft.com/office/powerpoint/2010/main" val="2057988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Picture 2"/>
          <p:cNvPicPr/>
          <p:nvPr/>
        </p:nvPicPr>
        <p:blipFill>
          <a:blip r:embed="rId3" cstate="print"/>
          <a:srcRect b="15751"/>
          <a:stretch>
            <a:fillRect/>
          </a:stretch>
        </p:blipFill>
        <p:spPr>
          <a:xfrm>
            <a:off x="0" y="5850000"/>
            <a:ext cx="12192000" cy="1007640"/>
          </a:xfrm>
          <a:prstGeom prst="rect">
            <a:avLst/>
          </a:prstGeom>
          <a:ln w="9360">
            <a:noFill/>
          </a:ln>
        </p:spPr>
      </p:pic>
      <p:pic>
        <p:nvPicPr>
          <p:cNvPr id="203" name="Picture 3"/>
          <p:cNvPicPr/>
          <p:nvPr/>
        </p:nvPicPr>
        <p:blipFill>
          <a:blip r:embed="rId4" cstate="print"/>
          <a:stretch>
            <a:fillRect/>
          </a:stretch>
        </p:blipFill>
        <p:spPr>
          <a:xfrm>
            <a:off x="11064552" y="112129"/>
            <a:ext cx="974136" cy="540583"/>
          </a:xfrm>
          <a:prstGeom prst="rect">
            <a:avLst/>
          </a:prstGeom>
          <a:ln w="9360">
            <a:noFill/>
          </a:ln>
        </p:spPr>
      </p:pic>
      <p:sp>
        <p:nvSpPr>
          <p:cNvPr id="11" name="CustomShape 1"/>
          <p:cNvSpPr/>
          <p:nvPr/>
        </p:nvSpPr>
        <p:spPr>
          <a:xfrm>
            <a:off x="523502" y="138636"/>
            <a:ext cx="10801200" cy="374695"/>
          </a:xfrm>
          <a:prstGeom prst="rect">
            <a:avLst/>
          </a:prstGeom>
          <a:noFill/>
          <a:ln w="9360">
            <a:noFill/>
          </a:ln>
        </p:spPr>
        <p:txBody>
          <a:bodyPr lIns="0" tIns="0" rIns="0" bIns="0" anchor="b"/>
          <a:lstStyle/>
          <a:p>
            <a:pPr algn="ctr"/>
            <a:r>
              <a:rPr lang="en-US" sz="2600" b="1" dirty="0" smtClean="0">
                <a:solidFill>
                  <a:schemeClr val="accent1">
                    <a:lumMod val="75000"/>
                  </a:schemeClr>
                </a:solidFill>
                <a:latin typeface="Arial" panose="020B0604020202020204" pitchFamily="34" charset="0"/>
                <a:cs typeface="Arial" panose="020B0604020202020204" pitchFamily="34" charset="0"/>
              </a:rPr>
              <a:t>Working </a:t>
            </a:r>
            <a:r>
              <a:rPr lang="en-US" sz="2600" b="1" dirty="0">
                <a:solidFill>
                  <a:schemeClr val="accent1">
                    <a:lumMod val="75000"/>
                  </a:schemeClr>
                </a:solidFill>
                <a:latin typeface="Arial" panose="020B0604020202020204" pitchFamily="34" charset="0"/>
                <a:cs typeface="Arial" panose="020B0604020202020204" pitchFamily="34" charset="0"/>
              </a:rPr>
              <a:t>Group on Disability </a:t>
            </a:r>
            <a:r>
              <a:rPr lang="en-US" sz="2600" b="1" dirty="0" smtClean="0">
                <a:solidFill>
                  <a:schemeClr val="accent1">
                    <a:lumMod val="75000"/>
                  </a:schemeClr>
                </a:solidFill>
                <a:latin typeface="Arial" panose="020B0604020202020204" pitchFamily="34" charset="0"/>
                <a:cs typeface="Arial" panose="020B0604020202020204" pitchFamily="34" charset="0"/>
              </a:rPr>
              <a:t>Measurement 2016</a:t>
            </a:r>
            <a:endParaRPr lang="en-US" sz="2600" b="1" dirty="0">
              <a:solidFill>
                <a:schemeClr val="accent1">
                  <a:lumMod val="75000"/>
                </a:schemeClr>
              </a:solidFill>
              <a:latin typeface="Arial" panose="020B0604020202020204" pitchFamily="34" charset="0"/>
              <a:cs typeface="Arial" panose="020B0604020202020204" pitchFamily="34" charset="0"/>
            </a:endParaRPr>
          </a:p>
        </p:txBody>
      </p:sp>
      <p:sp>
        <p:nvSpPr>
          <p:cNvPr id="6" name="CuadroTexto 5"/>
          <p:cNvSpPr txBox="1"/>
          <p:nvPr/>
        </p:nvSpPr>
        <p:spPr>
          <a:xfrm>
            <a:off x="703667" y="1039734"/>
            <a:ext cx="10784665" cy="4524315"/>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TOPIC </a:t>
            </a:r>
            <a:r>
              <a:rPr lang="en-US" dirty="0">
                <a:latin typeface="Arial" panose="020B0604020202020204" pitchFamily="34" charset="0"/>
                <a:cs typeface="Arial" panose="020B0604020202020204" pitchFamily="34" charset="0"/>
              </a:rPr>
              <a:t>5: Needs and recommendations on disability measurement and its application in the generation of information on </a:t>
            </a:r>
            <a:r>
              <a:rPr lang="en-US" dirty="0" smtClean="0">
                <a:latin typeface="Arial" panose="020B0604020202020204" pitchFamily="34" charset="0"/>
                <a:cs typeface="Arial" panose="020B0604020202020204" pitchFamily="34" charset="0"/>
              </a:rPr>
              <a:t>disability</a:t>
            </a:r>
            <a:r>
              <a:rPr lang="en-US" dirty="0" smtClean="0">
                <a:solidFill>
                  <a:srgbClr val="FF0000"/>
                </a:solidFill>
                <a:latin typeface="Arial" panose="020B0604020202020204" pitchFamily="34" charset="0"/>
                <a:cs typeface="Arial" panose="020B0604020202020204" pitchFamily="34" charset="0"/>
              </a:rPr>
              <a:t>.</a:t>
            </a: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	</a:t>
            </a:r>
            <a:endParaRPr lang="es-MX" dirty="0" smtClean="0">
              <a:latin typeface="Arial" panose="020B0604020202020204" pitchFamily="34" charset="0"/>
              <a:cs typeface="Arial" panose="020B0604020202020204" pitchFamily="34" charset="0"/>
            </a:endParaRPr>
          </a:p>
          <a:p>
            <a:endParaRPr lang="es-MX"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TOPIC </a:t>
            </a:r>
            <a:r>
              <a:rPr lang="en-US" dirty="0">
                <a:latin typeface="Arial" panose="020B0604020202020204" pitchFamily="34" charset="0"/>
                <a:cs typeface="Arial" panose="020B0604020202020204" pitchFamily="34" charset="0"/>
              </a:rPr>
              <a:t>6: Regional Workshop on Disability Statistics (TRMD</a:t>
            </a:r>
            <a:r>
              <a:rPr lang="en-US" dirty="0" smtClean="0">
                <a:latin typeface="Arial" panose="020B0604020202020204" pitchFamily="34" charset="0"/>
                <a:cs typeface="Arial" panose="020B0604020202020204" pitchFamily="34" charset="0"/>
              </a:rPr>
              <a:t>)</a:t>
            </a:r>
            <a:r>
              <a:rPr lang="en-US" dirty="0" smtClean="0">
                <a:solidFill>
                  <a:srgbClr val="FF0000"/>
                </a:solidFill>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Objective: </a:t>
            </a:r>
            <a:r>
              <a:rPr lang="en-US" dirty="0" smtClean="0">
                <a:latin typeface="Arial" panose="020B0604020202020204" pitchFamily="34" charset="0"/>
                <a:cs typeface="Arial" panose="020B0604020202020204" pitchFamily="34" charset="0"/>
              </a:rPr>
              <a:t>To promote the adoption of a concept and a unified system for measuring disability in the region, based on the ICF and the recommendations of WG.</a:t>
            </a:r>
          </a:p>
          <a:p>
            <a:endParaRPr lang="es-MX"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TABLE 1: Construction of operational definitions of disability based on the </a:t>
            </a:r>
            <a:r>
              <a:rPr lang="en-US" dirty="0" smtClean="0">
                <a:latin typeface="Arial" panose="020B0604020202020204" pitchFamily="34" charset="0"/>
                <a:cs typeface="Arial" panose="020B0604020202020204" pitchFamily="34" charset="0"/>
              </a:rPr>
              <a:t>ICF.</a:t>
            </a:r>
            <a:r>
              <a:rPr lang="es-MX" dirty="0" smtClean="0">
                <a:latin typeface="Arial" panose="020B0604020202020204" pitchFamily="34" charset="0"/>
                <a:cs typeface="Arial" panose="020B0604020202020204" pitchFamily="34" charset="0"/>
              </a:rPr>
              <a:t> </a:t>
            </a:r>
          </a:p>
          <a:p>
            <a:endParaRPr lang="es-MX"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TABLE 2: Integration of international guidelines on statistical procedures, challenges and needs</a:t>
            </a:r>
            <a:r>
              <a:rPr lang="en-US" dirty="0" smtClean="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TABLE 3: Integration of </a:t>
            </a:r>
            <a:r>
              <a:rPr lang="en-US" dirty="0" smtClean="0">
                <a:latin typeface="Arial" panose="020B0604020202020204" pitchFamily="34" charset="0"/>
                <a:cs typeface="Arial" panose="020B0604020202020204" pitchFamily="34" charset="0"/>
              </a:rPr>
              <a:t>WG </a:t>
            </a:r>
            <a:r>
              <a:rPr lang="en-US" dirty="0">
                <a:latin typeface="Arial" panose="020B0604020202020204" pitchFamily="34" charset="0"/>
                <a:cs typeface="Arial" panose="020B0604020202020204" pitchFamily="34" charset="0"/>
              </a:rPr>
              <a:t>questions in measuring instruments, real possibilities</a:t>
            </a:r>
            <a:r>
              <a:rPr lang="en-US" dirty="0" smtClean="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TABLE 4: Elements for an integrated information system on disability in the region, </a:t>
            </a:r>
            <a:r>
              <a:rPr lang="en-US" dirty="0" smtClean="0">
                <a:latin typeface="Arial" panose="020B0604020202020204" pitchFamily="34" charset="0"/>
                <a:cs typeface="Arial" panose="020B0604020202020204" pitchFamily="34" charset="0"/>
              </a:rPr>
              <a:t>advantages, limitations</a:t>
            </a:r>
            <a:r>
              <a:rPr lang="en-US" dirty="0">
                <a:latin typeface="Arial" panose="020B0604020202020204" pitchFamily="34" charset="0"/>
                <a:cs typeface="Arial" panose="020B0604020202020204" pitchFamily="34" charset="0"/>
              </a:rPr>
              <a:t>, needs and challenges to promote their use as input for the development of public policies.</a:t>
            </a:r>
            <a:endParaRPr lang="es-ES" dirty="0">
              <a:latin typeface="Arial" panose="020B0604020202020204" pitchFamily="34" charset="0"/>
              <a:cs typeface="Arial" panose="020B0604020202020204" pitchFamily="34" charset="0"/>
            </a:endParaRPr>
          </a:p>
        </p:txBody>
      </p:sp>
      <p:sp>
        <p:nvSpPr>
          <p:cNvPr id="7" name="CustomShape 1"/>
          <p:cNvSpPr/>
          <p:nvPr/>
        </p:nvSpPr>
        <p:spPr>
          <a:xfrm>
            <a:off x="523502" y="138636"/>
            <a:ext cx="10801200" cy="374695"/>
          </a:xfrm>
          <a:prstGeom prst="rect">
            <a:avLst/>
          </a:prstGeom>
          <a:noFill/>
          <a:ln w="9360">
            <a:noFill/>
          </a:ln>
        </p:spPr>
        <p:txBody>
          <a:bodyPr lIns="0" tIns="0" rIns="0" bIns="0" anchor="b"/>
          <a:lstStyle/>
          <a:p>
            <a:pPr>
              <a:lnSpc>
                <a:spcPct val="100000"/>
              </a:lnSpc>
            </a:pPr>
            <a:endParaRPr sz="2500" dirty="0"/>
          </a:p>
        </p:txBody>
      </p:sp>
      <p:sp>
        <p:nvSpPr>
          <p:cNvPr id="8" name="Line 1"/>
          <p:cNvSpPr/>
          <p:nvPr/>
        </p:nvSpPr>
        <p:spPr>
          <a:xfrm flipV="1">
            <a:off x="679202" y="706180"/>
            <a:ext cx="10260632" cy="96"/>
          </a:xfrm>
          <a:prstGeom prst="line">
            <a:avLst/>
          </a:prstGeom>
          <a:ln w="38160">
            <a:solidFill>
              <a:srgbClr val="4F81BD"/>
            </a:solidFill>
            <a:round/>
          </a:ln>
        </p:spPr>
      </p:sp>
    </p:spTree>
    <p:extLst>
      <p:ext uri="{BB962C8B-B14F-4D97-AF65-F5344CB8AC3E}">
        <p14:creationId xmlns:p14="http://schemas.microsoft.com/office/powerpoint/2010/main" val="809979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Picture 2"/>
          <p:cNvPicPr/>
          <p:nvPr/>
        </p:nvPicPr>
        <p:blipFill>
          <a:blip r:embed="rId3" cstate="print"/>
          <a:srcRect b="15751"/>
          <a:stretch>
            <a:fillRect/>
          </a:stretch>
        </p:blipFill>
        <p:spPr>
          <a:xfrm>
            <a:off x="0" y="5850000"/>
            <a:ext cx="12192000" cy="1007640"/>
          </a:xfrm>
          <a:prstGeom prst="rect">
            <a:avLst/>
          </a:prstGeom>
          <a:ln w="9360">
            <a:noFill/>
          </a:ln>
        </p:spPr>
      </p:pic>
      <p:pic>
        <p:nvPicPr>
          <p:cNvPr id="203" name="Picture 3"/>
          <p:cNvPicPr/>
          <p:nvPr/>
        </p:nvPicPr>
        <p:blipFill>
          <a:blip r:embed="rId4" cstate="print"/>
          <a:stretch>
            <a:fillRect/>
          </a:stretch>
        </p:blipFill>
        <p:spPr>
          <a:xfrm>
            <a:off x="11064552" y="112129"/>
            <a:ext cx="974136" cy="540583"/>
          </a:xfrm>
          <a:prstGeom prst="rect">
            <a:avLst/>
          </a:prstGeom>
          <a:ln w="9360">
            <a:noFill/>
          </a:ln>
        </p:spPr>
      </p:pic>
      <p:sp>
        <p:nvSpPr>
          <p:cNvPr id="11" name="CustomShape 1"/>
          <p:cNvSpPr/>
          <p:nvPr/>
        </p:nvSpPr>
        <p:spPr>
          <a:xfrm>
            <a:off x="523502" y="138636"/>
            <a:ext cx="10801200" cy="374695"/>
          </a:xfrm>
          <a:prstGeom prst="rect">
            <a:avLst/>
          </a:prstGeom>
          <a:noFill/>
          <a:ln w="9360">
            <a:noFill/>
          </a:ln>
        </p:spPr>
        <p:txBody>
          <a:bodyPr lIns="0" tIns="0" rIns="0" bIns="0" anchor="b"/>
          <a:lstStyle/>
          <a:p>
            <a:pPr algn="ctr"/>
            <a:r>
              <a:rPr lang="en-US" sz="2600" b="1" dirty="0" smtClean="0">
                <a:solidFill>
                  <a:schemeClr val="accent1">
                    <a:lumMod val="75000"/>
                  </a:schemeClr>
                </a:solidFill>
                <a:latin typeface="Arial" panose="020B0604020202020204" pitchFamily="34" charset="0"/>
                <a:cs typeface="Arial" panose="020B0604020202020204" pitchFamily="34" charset="0"/>
              </a:rPr>
              <a:t>Working </a:t>
            </a:r>
            <a:r>
              <a:rPr lang="en-US" sz="2600" b="1" dirty="0">
                <a:solidFill>
                  <a:schemeClr val="accent1">
                    <a:lumMod val="75000"/>
                  </a:schemeClr>
                </a:solidFill>
                <a:latin typeface="Arial" panose="020B0604020202020204" pitchFamily="34" charset="0"/>
                <a:cs typeface="Arial" panose="020B0604020202020204" pitchFamily="34" charset="0"/>
              </a:rPr>
              <a:t>Group on Disability </a:t>
            </a:r>
            <a:r>
              <a:rPr lang="en-US" sz="2600" b="1" dirty="0" smtClean="0">
                <a:solidFill>
                  <a:schemeClr val="accent1">
                    <a:lumMod val="75000"/>
                  </a:schemeClr>
                </a:solidFill>
                <a:latin typeface="Arial" panose="020B0604020202020204" pitchFamily="34" charset="0"/>
                <a:cs typeface="Arial" panose="020B0604020202020204" pitchFamily="34" charset="0"/>
              </a:rPr>
              <a:t>Measurement 2016</a:t>
            </a:r>
            <a:endParaRPr lang="en-US" sz="2600" b="1" dirty="0">
              <a:solidFill>
                <a:schemeClr val="accent1">
                  <a:lumMod val="75000"/>
                </a:schemeClr>
              </a:solidFill>
              <a:latin typeface="Arial" panose="020B0604020202020204" pitchFamily="34" charset="0"/>
              <a:cs typeface="Arial" panose="020B0604020202020204" pitchFamily="34" charset="0"/>
            </a:endParaRPr>
          </a:p>
        </p:txBody>
      </p:sp>
      <p:sp>
        <p:nvSpPr>
          <p:cNvPr id="6" name="CuadroTexto 5"/>
          <p:cNvSpPr txBox="1"/>
          <p:nvPr/>
        </p:nvSpPr>
        <p:spPr>
          <a:xfrm>
            <a:off x="540037" y="899125"/>
            <a:ext cx="10784665" cy="4524315"/>
          </a:xfrm>
          <a:prstGeom prst="rect">
            <a:avLst/>
          </a:prstGeom>
          <a:noFill/>
        </p:spPr>
        <p:txBody>
          <a:bodyPr wrap="square" rtlCol="0">
            <a:spAutoFit/>
          </a:bodyPr>
          <a:lstStyle/>
          <a:p>
            <a:r>
              <a:rPr lang="es-ES" b="1" dirty="0" err="1" smtClean="0">
                <a:latin typeface="Arial" panose="020B0604020202020204" pitchFamily="34" charset="0"/>
                <a:cs typeface="Arial" panose="020B0604020202020204" pitchFamily="34" charset="0"/>
              </a:rPr>
              <a:t>Results</a:t>
            </a:r>
            <a:r>
              <a:rPr lang="es-ES" b="1" dirty="0" smtClean="0">
                <a:latin typeface="Arial" panose="020B0604020202020204" pitchFamily="34" charset="0"/>
                <a:cs typeface="Arial" panose="020B0604020202020204" pitchFamily="34" charset="0"/>
              </a:rPr>
              <a:t>:</a:t>
            </a:r>
          </a:p>
          <a:p>
            <a:endParaRPr lang="es-E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Integrating an exchange network to share experiences and disseminate among the participants a document </a:t>
            </a:r>
            <a:r>
              <a:rPr lang="en-US" dirty="0" smtClean="0">
                <a:latin typeface="Arial" panose="020B0604020202020204" pitchFamily="34" charset="0"/>
                <a:cs typeface="Arial" panose="020B0604020202020204" pitchFamily="34" charset="0"/>
              </a:rPr>
              <a:t>containing:</a:t>
            </a:r>
          </a:p>
          <a:p>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A detailed diagnosis of the situation of disability measurement in </a:t>
            </a: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region</a:t>
            </a:r>
            <a:r>
              <a:rPr lang="en-US" dirty="0" smtClean="0">
                <a:latin typeface="Arial" panose="020B0604020202020204" pitchFamily="34" charset="0"/>
                <a:cs typeface="Arial" panose="020B0604020202020204" pitchFamily="34" charset="0"/>
              </a:rPr>
              <a:t>;</a:t>
            </a:r>
          </a:p>
          <a:p>
            <a:r>
              <a:rPr lang="es-MX" dirty="0" smtClean="0">
                <a:latin typeface="Arial" panose="020B0604020202020204" pitchFamily="34" charset="0"/>
                <a:cs typeface="Arial" panose="020B0604020202020204" pitchFamily="34" charset="0"/>
              </a:rPr>
              <a:t> </a:t>
            </a:r>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Regional guidelines for measuring disability, including examples of different cutoffs that can be used to estimate the prevalence rates of disability and a recommendation for the cut to be used for the presentation of internationally comparable reports</a:t>
            </a:r>
            <a:r>
              <a:rPr lang="en-US" dirty="0" smtClean="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Needs advice for countries to acquire technical and analytical skills they need to implement the standard model disability measurement for the </a:t>
            </a:r>
            <a:r>
              <a:rPr lang="en-US" dirty="0" smtClean="0">
                <a:latin typeface="Arial" panose="020B0604020202020204" pitchFamily="34" charset="0"/>
                <a:cs typeface="Arial" panose="020B0604020202020204" pitchFamily="34" charset="0"/>
              </a:rPr>
              <a:t>region;</a:t>
            </a:r>
          </a:p>
          <a:p>
            <a:pPr marL="285750" indent="-285750">
              <a:buFont typeface="Wingdings" panose="05000000000000000000" pitchFamily="2" charset="2"/>
              <a:buChar char="ü"/>
            </a:pPr>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Position or proposal statistics offices to extend and promote the appropriate use of information on people with disabilities; and sensitize decision-makers on their proper use for planning public policy.</a:t>
            </a:r>
            <a:endParaRPr lang="es-ES" dirty="0">
              <a:latin typeface="Arial" panose="020B0604020202020204" pitchFamily="34" charset="0"/>
              <a:cs typeface="Arial" panose="020B0604020202020204" pitchFamily="34" charset="0"/>
            </a:endParaRPr>
          </a:p>
        </p:txBody>
      </p:sp>
      <p:sp>
        <p:nvSpPr>
          <p:cNvPr id="7" name="CustomShape 1"/>
          <p:cNvSpPr/>
          <p:nvPr/>
        </p:nvSpPr>
        <p:spPr>
          <a:xfrm>
            <a:off x="523502" y="138636"/>
            <a:ext cx="10801200" cy="374695"/>
          </a:xfrm>
          <a:prstGeom prst="rect">
            <a:avLst/>
          </a:prstGeom>
          <a:noFill/>
          <a:ln w="9360">
            <a:noFill/>
          </a:ln>
        </p:spPr>
        <p:txBody>
          <a:bodyPr lIns="0" tIns="0" rIns="0" bIns="0" anchor="b"/>
          <a:lstStyle/>
          <a:p>
            <a:pPr>
              <a:lnSpc>
                <a:spcPct val="100000"/>
              </a:lnSpc>
            </a:pPr>
            <a:endParaRPr sz="2500" dirty="0"/>
          </a:p>
        </p:txBody>
      </p:sp>
      <p:sp>
        <p:nvSpPr>
          <p:cNvPr id="8" name="Line 1"/>
          <p:cNvSpPr/>
          <p:nvPr/>
        </p:nvSpPr>
        <p:spPr>
          <a:xfrm flipV="1">
            <a:off x="679202" y="706180"/>
            <a:ext cx="10260632" cy="96"/>
          </a:xfrm>
          <a:prstGeom prst="line">
            <a:avLst/>
          </a:prstGeom>
          <a:ln w="38160">
            <a:solidFill>
              <a:srgbClr val="4F81BD"/>
            </a:solidFill>
            <a:round/>
          </a:ln>
        </p:spPr>
      </p:sp>
    </p:spTree>
    <p:extLst>
      <p:ext uri="{BB962C8B-B14F-4D97-AF65-F5344CB8AC3E}">
        <p14:creationId xmlns:p14="http://schemas.microsoft.com/office/powerpoint/2010/main" val="9162463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Picture 2"/>
          <p:cNvPicPr/>
          <p:nvPr/>
        </p:nvPicPr>
        <p:blipFill>
          <a:blip r:embed="rId3" cstate="print"/>
          <a:srcRect b="15751"/>
          <a:stretch>
            <a:fillRect/>
          </a:stretch>
        </p:blipFill>
        <p:spPr>
          <a:xfrm>
            <a:off x="0" y="5850000"/>
            <a:ext cx="12192000" cy="1007640"/>
          </a:xfrm>
          <a:prstGeom prst="rect">
            <a:avLst/>
          </a:prstGeom>
          <a:ln w="9360">
            <a:noFill/>
          </a:ln>
        </p:spPr>
      </p:pic>
      <p:pic>
        <p:nvPicPr>
          <p:cNvPr id="203" name="Picture 3"/>
          <p:cNvPicPr/>
          <p:nvPr/>
        </p:nvPicPr>
        <p:blipFill>
          <a:blip r:embed="rId4" cstate="print"/>
          <a:stretch>
            <a:fillRect/>
          </a:stretch>
        </p:blipFill>
        <p:spPr>
          <a:xfrm>
            <a:off x="11064552" y="112129"/>
            <a:ext cx="974136" cy="540583"/>
          </a:xfrm>
          <a:prstGeom prst="rect">
            <a:avLst/>
          </a:prstGeom>
          <a:ln w="9360">
            <a:noFill/>
          </a:ln>
        </p:spPr>
      </p:pic>
      <p:sp>
        <p:nvSpPr>
          <p:cNvPr id="11" name="CustomShape 1"/>
          <p:cNvSpPr/>
          <p:nvPr/>
        </p:nvSpPr>
        <p:spPr>
          <a:xfrm>
            <a:off x="523502" y="138636"/>
            <a:ext cx="10801200" cy="374695"/>
          </a:xfrm>
          <a:prstGeom prst="rect">
            <a:avLst/>
          </a:prstGeom>
          <a:noFill/>
          <a:ln w="9360">
            <a:noFill/>
          </a:ln>
        </p:spPr>
        <p:txBody>
          <a:bodyPr lIns="0" tIns="0" rIns="0" bIns="0" anchor="b"/>
          <a:lstStyle/>
          <a:p>
            <a:pPr algn="ctr"/>
            <a:r>
              <a:rPr lang="en-US" sz="2600" b="1" dirty="0" smtClean="0">
                <a:solidFill>
                  <a:schemeClr val="accent1">
                    <a:lumMod val="75000"/>
                  </a:schemeClr>
                </a:solidFill>
                <a:latin typeface="Arial" panose="020B0604020202020204" pitchFamily="34" charset="0"/>
                <a:cs typeface="Arial" panose="020B0604020202020204" pitchFamily="34" charset="0"/>
              </a:rPr>
              <a:t>Working </a:t>
            </a:r>
            <a:r>
              <a:rPr lang="en-US" sz="2600" b="1" dirty="0">
                <a:solidFill>
                  <a:schemeClr val="accent1">
                    <a:lumMod val="75000"/>
                  </a:schemeClr>
                </a:solidFill>
                <a:latin typeface="Arial" panose="020B0604020202020204" pitchFamily="34" charset="0"/>
                <a:cs typeface="Arial" panose="020B0604020202020204" pitchFamily="34" charset="0"/>
              </a:rPr>
              <a:t>Group on Disability </a:t>
            </a:r>
            <a:r>
              <a:rPr lang="en-US" sz="2600" b="1" dirty="0" smtClean="0">
                <a:solidFill>
                  <a:schemeClr val="accent1">
                    <a:lumMod val="75000"/>
                  </a:schemeClr>
                </a:solidFill>
                <a:latin typeface="Arial" panose="020B0604020202020204" pitchFamily="34" charset="0"/>
                <a:cs typeface="Arial" panose="020B0604020202020204" pitchFamily="34" charset="0"/>
              </a:rPr>
              <a:t>Measurement 2017</a:t>
            </a:r>
            <a:endParaRPr lang="en-US" sz="2600" b="1" dirty="0">
              <a:solidFill>
                <a:schemeClr val="accent1">
                  <a:lumMod val="75000"/>
                </a:schemeClr>
              </a:solidFill>
              <a:latin typeface="Arial" panose="020B0604020202020204" pitchFamily="34" charset="0"/>
              <a:cs typeface="Arial" panose="020B0604020202020204" pitchFamily="34" charset="0"/>
            </a:endParaRPr>
          </a:p>
        </p:txBody>
      </p:sp>
      <p:sp>
        <p:nvSpPr>
          <p:cNvPr id="6" name="CuadroTexto 5"/>
          <p:cNvSpPr txBox="1"/>
          <p:nvPr/>
        </p:nvSpPr>
        <p:spPr>
          <a:xfrm>
            <a:off x="540037" y="998508"/>
            <a:ext cx="10784665" cy="4801314"/>
          </a:xfrm>
          <a:prstGeom prst="rect">
            <a:avLst/>
          </a:prstGeom>
          <a:noFill/>
        </p:spPr>
        <p:txBody>
          <a:bodyPr wrap="square" rtlCol="0">
            <a:spAutoFit/>
          </a:bodyPr>
          <a:lstStyle/>
          <a:p>
            <a:r>
              <a:rPr lang="en-US" b="1" i="1" dirty="0">
                <a:latin typeface="Arial" panose="020B0604020202020204" pitchFamily="34" charset="0"/>
                <a:cs typeface="Arial" panose="020B0604020202020204" pitchFamily="34" charset="0"/>
              </a:rPr>
              <a:t>Second seminar (2017) - Regional workshop on </a:t>
            </a:r>
            <a:r>
              <a:rPr lang="en-US" b="1" i="1" dirty="0" smtClean="0">
                <a:latin typeface="Arial" panose="020B0604020202020204" pitchFamily="34" charset="0"/>
                <a:cs typeface="Arial" panose="020B0604020202020204" pitchFamily="34" charset="0"/>
              </a:rPr>
              <a:t>ICF </a:t>
            </a:r>
            <a:r>
              <a:rPr lang="en-US" b="1" i="1" dirty="0">
                <a:latin typeface="Arial" panose="020B0604020202020204" pitchFamily="34" charset="0"/>
                <a:cs typeface="Arial" panose="020B0604020202020204" pitchFamily="34" charset="0"/>
              </a:rPr>
              <a:t>and its implementation in the collection and analysis of data on </a:t>
            </a:r>
            <a:r>
              <a:rPr lang="en-US" b="1" i="1" dirty="0" smtClean="0">
                <a:latin typeface="Arial" panose="020B0604020202020204" pitchFamily="34" charset="0"/>
                <a:cs typeface="Arial" panose="020B0604020202020204" pitchFamily="34" charset="0"/>
              </a:rPr>
              <a:t>disability</a:t>
            </a:r>
          </a:p>
          <a:p>
            <a:endParaRPr lang="es-MX" b="1" i="1" dirty="0">
              <a:latin typeface="Arial" panose="020B0604020202020204" pitchFamily="34" charset="0"/>
              <a:cs typeface="Arial" panose="020B0604020202020204" pitchFamily="34" charset="0"/>
            </a:endParaRPr>
          </a:p>
          <a:p>
            <a:r>
              <a:rPr lang="es-MX" b="1" i="1" dirty="0" err="1">
                <a:latin typeface="Arial" panose="020B0604020202020204" pitchFamily="34" charset="0"/>
                <a:cs typeface="Arial" panose="020B0604020202020204" pitchFamily="34" charset="0"/>
              </a:rPr>
              <a:t>Goals</a:t>
            </a:r>
            <a:r>
              <a:rPr lang="es-MX" b="1" i="1" dirty="0" smtClean="0">
                <a:latin typeface="Arial" panose="020B0604020202020204" pitchFamily="34" charset="0"/>
                <a:cs typeface="Arial" panose="020B0604020202020204" pitchFamily="34" charset="0"/>
              </a:rPr>
              <a:t>:</a:t>
            </a:r>
          </a:p>
          <a:p>
            <a:endParaRPr lang="es-MX" b="1" i="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Improve the technical capacity of countries in the region to collect and disseminate data on disability based on </a:t>
            </a:r>
            <a:r>
              <a:rPr lang="en-US" dirty="0" smtClean="0">
                <a:latin typeface="Arial" panose="020B0604020202020204" pitchFamily="34" charset="0"/>
                <a:cs typeface="Arial" panose="020B0604020202020204" pitchFamily="34" charset="0"/>
              </a:rPr>
              <a:t>ICF.</a:t>
            </a:r>
          </a:p>
          <a:p>
            <a:pPr marL="285750" indent="-285750">
              <a:buFont typeface="Wingdings" panose="05000000000000000000" pitchFamily="2" charset="2"/>
              <a:buChar char="ü"/>
            </a:pPr>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Develop regional standards for the implementation of the ICF approach in the collection, analysis and dissemination of data on disability</a:t>
            </a:r>
            <a:r>
              <a:rPr lang="es-MX" dirty="0" smtClean="0">
                <a:latin typeface="Arial" panose="020B0604020202020204" pitchFamily="34" charset="0"/>
                <a:cs typeface="Arial" panose="020B0604020202020204" pitchFamily="34" charset="0"/>
              </a:rPr>
              <a:t>. </a:t>
            </a:r>
          </a:p>
          <a:p>
            <a:pPr marL="285750" indent="-285750">
              <a:buFont typeface="Wingdings" panose="05000000000000000000" pitchFamily="2" charset="2"/>
              <a:buChar char="ü"/>
            </a:pPr>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Promote the construction of a methodological proposal related to the design and implementation of projects using administrative records to generate statistics on disability in the countries of the region</a:t>
            </a:r>
            <a:r>
              <a:rPr lang="en-US" dirty="0" smtClean="0">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Build a support network between institutions, experts, users and generators of information to implement a single information system and identification of people with disabilities in the region</a:t>
            </a:r>
            <a:r>
              <a:rPr lang="en-US" dirty="0" smtClean="0">
                <a:latin typeface="Arial" panose="020B0604020202020204" pitchFamily="34" charset="0"/>
                <a:cs typeface="Arial" panose="020B0604020202020204" pitchFamily="34" charset="0"/>
              </a:rPr>
              <a:t>.</a:t>
            </a:r>
            <a:r>
              <a:rPr lang="es-MX" dirty="0" smtClean="0">
                <a:latin typeface="Arial" panose="020B0604020202020204" pitchFamily="34" charset="0"/>
                <a:cs typeface="Arial" panose="020B0604020202020204" pitchFamily="34" charset="0"/>
              </a:rPr>
              <a:t> </a:t>
            </a:r>
            <a:endParaRPr lang="es-MX" dirty="0">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p:txBody>
      </p:sp>
      <p:sp>
        <p:nvSpPr>
          <p:cNvPr id="7" name="CustomShape 1"/>
          <p:cNvSpPr/>
          <p:nvPr/>
        </p:nvSpPr>
        <p:spPr>
          <a:xfrm>
            <a:off x="523502" y="138636"/>
            <a:ext cx="10801200" cy="374695"/>
          </a:xfrm>
          <a:prstGeom prst="rect">
            <a:avLst/>
          </a:prstGeom>
          <a:noFill/>
          <a:ln w="9360">
            <a:noFill/>
          </a:ln>
        </p:spPr>
        <p:txBody>
          <a:bodyPr lIns="0" tIns="0" rIns="0" bIns="0" anchor="b"/>
          <a:lstStyle/>
          <a:p>
            <a:pPr>
              <a:lnSpc>
                <a:spcPct val="100000"/>
              </a:lnSpc>
            </a:pPr>
            <a:endParaRPr sz="2500" dirty="0"/>
          </a:p>
        </p:txBody>
      </p:sp>
      <p:sp>
        <p:nvSpPr>
          <p:cNvPr id="8" name="Line 1"/>
          <p:cNvSpPr/>
          <p:nvPr/>
        </p:nvSpPr>
        <p:spPr>
          <a:xfrm flipV="1">
            <a:off x="679202" y="706180"/>
            <a:ext cx="10260632" cy="96"/>
          </a:xfrm>
          <a:prstGeom prst="line">
            <a:avLst/>
          </a:prstGeom>
          <a:ln w="38160">
            <a:solidFill>
              <a:srgbClr val="4F81BD"/>
            </a:solidFill>
            <a:round/>
          </a:ln>
        </p:spPr>
      </p:sp>
    </p:spTree>
    <p:extLst>
      <p:ext uri="{BB962C8B-B14F-4D97-AF65-F5344CB8AC3E}">
        <p14:creationId xmlns:p14="http://schemas.microsoft.com/office/powerpoint/2010/main" val="12837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Picture 2"/>
          <p:cNvPicPr/>
          <p:nvPr/>
        </p:nvPicPr>
        <p:blipFill>
          <a:blip r:embed="rId3" cstate="print"/>
          <a:srcRect b="15751"/>
          <a:stretch>
            <a:fillRect/>
          </a:stretch>
        </p:blipFill>
        <p:spPr>
          <a:xfrm>
            <a:off x="0" y="5850000"/>
            <a:ext cx="12192000" cy="1007640"/>
          </a:xfrm>
          <a:prstGeom prst="rect">
            <a:avLst/>
          </a:prstGeom>
          <a:ln w="9360">
            <a:noFill/>
          </a:ln>
        </p:spPr>
      </p:pic>
      <p:pic>
        <p:nvPicPr>
          <p:cNvPr id="203" name="Picture 3"/>
          <p:cNvPicPr/>
          <p:nvPr/>
        </p:nvPicPr>
        <p:blipFill>
          <a:blip r:embed="rId4" cstate="print"/>
          <a:stretch>
            <a:fillRect/>
          </a:stretch>
        </p:blipFill>
        <p:spPr>
          <a:xfrm>
            <a:off x="11064552" y="112129"/>
            <a:ext cx="974136" cy="540583"/>
          </a:xfrm>
          <a:prstGeom prst="rect">
            <a:avLst/>
          </a:prstGeom>
          <a:ln w="9360">
            <a:noFill/>
          </a:ln>
        </p:spPr>
      </p:pic>
      <p:sp>
        <p:nvSpPr>
          <p:cNvPr id="11" name="CustomShape 1"/>
          <p:cNvSpPr/>
          <p:nvPr/>
        </p:nvSpPr>
        <p:spPr>
          <a:xfrm>
            <a:off x="523502" y="138636"/>
            <a:ext cx="10801200" cy="374695"/>
          </a:xfrm>
          <a:prstGeom prst="rect">
            <a:avLst/>
          </a:prstGeom>
          <a:noFill/>
          <a:ln w="9360">
            <a:noFill/>
          </a:ln>
        </p:spPr>
        <p:txBody>
          <a:bodyPr lIns="0" tIns="0" rIns="0" bIns="0" anchor="b"/>
          <a:lstStyle/>
          <a:p>
            <a:pPr algn="ctr"/>
            <a:endParaRPr lang="en-US" sz="2600" b="1" dirty="0">
              <a:solidFill>
                <a:schemeClr val="accent1">
                  <a:lumMod val="75000"/>
                </a:schemeClr>
              </a:solidFill>
              <a:latin typeface="Arial" panose="020B0604020202020204" pitchFamily="34" charset="0"/>
              <a:cs typeface="Arial" panose="020B0604020202020204" pitchFamily="34" charset="0"/>
            </a:endParaRPr>
          </a:p>
          <a:p>
            <a:pPr algn="ctr"/>
            <a:r>
              <a:rPr lang="en-US" sz="2600" b="1" dirty="0" smtClean="0">
                <a:solidFill>
                  <a:schemeClr val="accent1">
                    <a:lumMod val="75000"/>
                  </a:schemeClr>
                </a:solidFill>
                <a:latin typeface="Arial" panose="020B0604020202020204" pitchFamily="34" charset="0"/>
                <a:cs typeface="Arial" panose="020B0604020202020204" pitchFamily="34" charset="0"/>
              </a:rPr>
              <a:t>Working </a:t>
            </a:r>
            <a:r>
              <a:rPr lang="en-US" sz="2600" b="1" dirty="0">
                <a:solidFill>
                  <a:schemeClr val="accent1">
                    <a:lumMod val="75000"/>
                  </a:schemeClr>
                </a:solidFill>
                <a:latin typeface="Arial" panose="020B0604020202020204" pitchFamily="34" charset="0"/>
                <a:cs typeface="Arial" panose="020B0604020202020204" pitchFamily="34" charset="0"/>
              </a:rPr>
              <a:t>Group on Disability </a:t>
            </a:r>
            <a:r>
              <a:rPr lang="en-US" sz="2600" b="1" dirty="0" smtClean="0">
                <a:solidFill>
                  <a:schemeClr val="accent1">
                    <a:lumMod val="75000"/>
                  </a:schemeClr>
                </a:solidFill>
                <a:latin typeface="Arial" panose="020B0604020202020204" pitchFamily="34" charset="0"/>
                <a:cs typeface="Arial" panose="020B0604020202020204" pitchFamily="34" charset="0"/>
              </a:rPr>
              <a:t>Measurement 2017</a:t>
            </a:r>
            <a:endParaRPr lang="en-US" sz="2600" b="1" dirty="0">
              <a:solidFill>
                <a:schemeClr val="accent1">
                  <a:lumMod val="75000"/>
                </a:schemeClr>
              </a:solidFill>
              <a:latin typeface="Arial" panose="020B0604020202020204" pitchFamily="34" charset="0"/>
              <a:cs typeface="Arial" panose="020B0604020202020204" pitchFamily="34" charset="0"/>
            </a:endParaRPr>
          </a:p>
        </p:txBody>
      </p:sp>
      <p:sp>
        <p:nvSpPr>
          <p:cNvPr id="6" name="CuadroTexto 5"/>
          <p:cNvSpPr txBox="1"/>
          <p:nvPr/>
        </p:nvSpPr>
        <p:spPr>
          <a:xfrm>
            <a:off x="679202" y="899125"/>
            <a:ext cx="10784665" cy="4801314"/>
          </a:xfrm>
          <a:prstGeom prst="rect">
            <a:avLst/>
          </a:prstGeom>
          <a:noFill/>
        </p:spPr>
        <p:txBody>
          <a:bodyPr wrap="square" rtlCol="0">
            <a:spAutoFit/>
          </a:bodyPr>
          <a:lstStyle/>
          <a:p>
            <a:r>
              <a:rPr lang="es-MX" b="1" dirty="0" err="1">
                <a:latin typeface="Arial" panose="020B0604020202020204" pitchFamily="34" charset="0"/>
                <a:cs typeface="Arial" panose="020B0604020202020204" pitchFamily="34" charset="0"/>
              </a:rPr>
              <a:t>Participants</a:t>
            </a:r>
            <a:r>
              <a:rPr lang="es-MX" b="1"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National </a:t>
            </a:r>
            <a:r>
              <a:rPr lang="en-US" dirty="0">
                <a:latin typeface="Arial" panose="020B0604020202020204" pitchFamily="34" charset="0"/>
                <a:cs typeface="Arial" panose="020B0604020202020204" pitchFamily="34" charset="0"/>
              </a:rPr>
              <a:t>Institute of Statistics (INE) countries, state unit or ministry responsible for producing data on the population with disabilities or, where appropriate, Council disability </a:t>
            </a:r>
            <a:r>
              <a:rPr lang="en-US" dirty="0" smtClean="0">
                <a:latin typeface="Arial" panose="020B0604020202020204" pitchFamily="34" charset="0"/>
                <a:cs typeface="Arial" panose="020B0604020202020204" pitchFamily="34" charset="0"/>
              </a:rPr>
              <a:t>country and </a:t>
            </a:r>
            <a:r>
              <a:rPr lang="es-MX" dirty="0" smtClean="0">
                <a:latin typeface="Arial" panose="020B0604020202020204" pitchFamily="34" charset="0"/>
                <a:cs typeface="Arial" panose="020B0604020202020204" pitchFamily="34" charset="0"/>
              </a:rPr>
              <a:t>ECLAC</a:t>
            </a:r>
            <a:r>
              <a:rPr lang="es-MX" dirty="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PAHO</a:t>
            </a:r>
            <a:r>
              <a:rPr lang="es-MX" dirty="0" smtClean="0">
                <a:solidFill>
                  <a:srgbClr val="FF0000"/>
                </a:solidFill>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r>
              <a:rPr lang="es-MX" b="1" dirty="0" err="1">
                <a:latin typeface="Arial" panose="020B0604020202020204" pitchFamily="34" charset="0"/>
                <a:cs typeface="Arial" panose="020B0604020202020204" pitchFamily="34" charset="0"/>
              </a:rPr>
              <a:t>Proposed</a:t>
            </a:r>
            <a:r>
              <a:rPr lang="es-MX" b="1" dirty="0">
                <a:latin typeface="Arial" panose="020B0604020202020204" pitchFamily="34" charset="0"/>
                <a:cs typeface="Arial" panose="020B0604020202020204" pitchFamily="34" charset="0"/>
              </a:rPr>
              <a:t> </a:t>
            </a:r>
            <a:r>
              <a:rPr lang="es-MX" b="1" dirty="0" err="1" smtClean="0">
                <a:latin typeface="Arial" panose="020B0604020202020204" pitchFamily="34" charset="0"/>
                <a:cs typeface="Arial" panose="020B0604020202020204" pitchFamily="34" charset="0"/>
              </a:rPr>
              <a:t>topics</a:t>
            </a:r>
            <a:endParaRPr lang="es-MX" b="1" dirty="0" smtClean="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The use of the concept of disability in the measurement procedures in the </a:t>
            </a:r>
            <a:r>
              <a:rPr lang="en-US" dirty="0" smtClean="0">
                <a:latin typeface="Arial" panose="020B0604020202020204" pitchFamily="34" charset="0"/>
                <a:cs typeface="Arial" panose="020B0604020202020204" pitchFamily="34" charset="0"/>
              </a:rPr>
              <a:t>region</a:t>
            </a:r>
            <a:r>
              <a:rPr lang="en-US" dirty="0" smtClean="0">
                <a:solidFill>
                  <a:srgbClr val="FF0000"/>
                </a:solidFill>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pPr marL="355600"/>
            <a:r>
              <a:rPr lang="en-US" dirty="0">
                <a:latin typeface="Arial" panose="020B0604020202020204" pitchFamily="34" charset="0"/>
                <a:cs typeface="Arial" panose="020B0604020202020204" pitchFamily="34" charset="0"/>
              </a:rPr>
              <a:t>- The operationalization and analysis of the new conceptualization of disability</a:t>
            </a:r>
          </a:p>
          <a:p>
            <a:pPr marL="641350" indent="-285750">
              <a:buFontTx/>
              <a:buChar char="-"/>
            </a:pPr>
            <a:r>
              <a:rPr lang="en-US" dirty="0" smtClean="0">
                <a:latin typeface="Arial" panose="020B0604020202020204" pitchFamily="34" charset="0"/>
                <a:cs typeface="Arial" panose="020B0604020202020204" pitchFamily="34" charset="0"/>
              </a:rPr>
              <a:t>Agreement </a:t>
            </a:r>
            <a:r>
              <a:rPr lang="en-US" dirty="0">
                <a:latin typeface="Arial" panose="020B0604020202020204" pitchFamily="34" charset="0"/>
                <a:cs typeface="Arial" panose="020B0604020202020204" pitchFamily="34" charset="0"/>
              </a:rPr>
              <a:t>between the conceptual framework and collection of </a:t>
            </a:r>
            <a:r>
              <a:rPr lang="en-US" dirty="0" smtClean="0">
                <a:latin typeface="Arial" panose="020B0604020202020204" pitchFamily="34" charset="0"/>
                <a:cs typeface="Arial" panose="020B0604020202020204" pitchFamily="34" charset="0"/>
              </a:rPr>
              <a:t>data</a:t>
            </a:r>
            <a:r>
              <a:rPr lang="en-US" dirty="0" smtClean="0">
                <a:solidFill>
                  <a:srgbClr val="FF0000"/>
                </a:solidFill>
                <a:latin typeface="Arial" panose="020B0604020202020204" pitchFamily="34" charset="0"/>
                <a:cs typeface="Arial" panose="020B0604020202020204" pitchFamily="34" charset="0"/>
              </a:rPr>
              <a:t>.</a:t>
            </a:r>
          </a:p>
          <a:p>
            <a:pPr marL="355600"/>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The measurement of disability in the statistical production processes of the countries of the region, methodological </a:t>
            </a:r>
            <a:r>
              <a:rPr lang="en-US" dirty="0" smtClean="0">
                <a:latin typeface="Arial" panose="020B0604020202020204" pitchFamily="34" charset="0"/>
                <a:cs typeface="Arial" panose="020B0604020202020204" pitchFamily="34" charset="0"/>
              </a:rPr>
              <a:t>proposal</a:t>
            </a:r>
            <a:r>
              <a:rPr lang="en-US" dirty="0" smtClean="0">
                <a:solidFill>
                  <a:srgbClr val="FF0000"/>
                </a:solidFill>
                <a:latin typeface="Arial" panose="020B0604020202020204" pitchFamily="34" charset="0"/>
                <a:cs typeface="Arial" panose="020B0604020202020204" pitchFamily="34" charset="0"/>
              </a:rPr>
              <a:t>.</a:t>
            </a:r>
          </a:p>
          <a:p>
            <a:pPr marL="285750" indent="-285750">
              <a:buFont typeface="Wingdings" panose="05000000000000000000" pitchFamily="2" charset="2"/>
              <a:buChar char="Ø"/>
            </a:pPr>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Projects using administrative records to generate statistics on </a:t>
            </a:r>
            <a:r>
              <a:rPr lang="en-US" dirty="0" smtClean="0">
                <a:latin typeface="Arial" panose="020B0604020202020204" pitchFamily="34" charset="0"/>
                <a:cs typeface="Arial" panose="020B0604020202020204" pitchFamily="34" charset="0"/>
              </a:rPr>
              <a:t>disability</a:t>
            </a:r>
            <a:r>
              <a:rPr lang="en-US" dirty="0" smtClean="0">
                <a:solidFill>
                  <a:srgbClr val="FF0000"/>
                </a:solidFill>
                <a:latin typeface="Arial" panose="020B0604020202020204" pitchFamily="34" charset="0"/>
                <a:cs typeface="Arial" panose="020B0604020202020204" pitchFamily="34" charset="0"/>
              </a:rPr>
              <a:t>.</a:t>
            </a:r>
          </a:p>
          <a:p>
            <a:endParaRPr lang="es-MX"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smtClean="0">
                <a:latin typeface="Arial" panose="020B0604020202020204" pitchFamily="34" charset="0"/>
                <a:cs typeface="Arial" panose="020B0604020202020204" pitchFamily="34" charset="0"/>
              </a:rPr>
              <a:t>National </a:t>
            </a:r>
            <a:r>
              <a:rPr lang="en-US" dirty="0">
                <a:latin typeface="Arial" panose="020B0604020202020204" pitchFamily="34" charset="0"/>
                <a:cs typeface="Arial" panose="020B0604020202020204" pitchFamily="34" charset="0"/>
              </a:rPr>
              <a:t>and regional information systems and identification of the population with </a:t>
            </a:r>
            <a:r>
              <a:rPr lang="en-US" dirty="0" smtClean="0">
                <a:latin typeface="Arial" panose="020B0604020202020204" pitchFamily="34" charset="0"/>
                <a:cs typeface="Arial" panose="020B0604020202020204" pitchFamily="34" charset="0"/>
              </a:rPr>
              <a:t>disabilities</a:t>
            </a:r>
            <a:r>
              <a:rPr lang="en-US" dirty="0" smtClean="0">
                <a:solidFill>
                  <a:srgbClr val="FF0000"/>
                </a:solidFill>
                <a:latin typeface="Arial" panose="020B0604020202020204" pitchFamily="34" charset="0"/>
                <a:cs typeface="Arial" panose="020B0604020202020204" pitchFamily="34" charset="0"/>
              </a:rPr>
              <a:t>.</a:t>
            </a:r>
            <a:endParaRPr lang="es-MX" dirty="0">
              <a:solidFill>
                <a:srgbClr val="FF0000"/>
              </a:solidFill>
              <a:latin typeface="Arial" panose="020B0604020202020204" pitchFamily="34" charset="0"/>
              <a:cs typeface="Arial" panose="020B0604020202020204" pitchFamily="34" charset="0"/>
            </a:endParaRPr>
          </a:p>
        </p:txBody>
      </p:sp>
      <p:sp>
        <p:nvSpPr>
          <p:cNvPr id="7" name="CustomShape 1"/>
          <p:cNvSpPr/>
          <p:nvPr/>
        </p:nvSpPr>
        <p:spPr>
          <a:xfrm>
            <a:off x="523502" y="138636"/>
            <a:ext cx="10801200" cy="374695"/>
          </a:xfrm>
          <a:prstGeom prst="rect">
            <a:avLst/>
          </a:prstGeom>
          <a:noFill/>
          <a:ln w="9360">
            <a:noFill/>
          </a:ln>
        </p:spPr>
        <p:txBody>
          <a:bodyPr lIns="0" tIns="0" rIns="0" bIns="0" anchor="b"/>
          <a:lstStyle/>
          <a:p>
            <a:pPr>
              <a:lnSpc>
                <a:spcPct val="100000"/>
              </a:lnSpc>
            </a:pPr>
            <a:endParaRPr sz="2500" dirty="0"/>
          </a:p>
        </p:txBody>
      </p:sp>
      <p:sp>
        <p:nvSpPr>
          <p:cNvPr id="8" name="Line 1"/>
          <p:cNvSpPr/>
          <p:nvPr/>
        </p:nvSpPr>
        <p:spPr>
          <a:xfrm flipV="1">
            <a:off x="679202" y="706180"/>
            <a:ext cx="10260632" cy="96"/>
          </a:xfrm>
          <a:prstGeom prst="line">
            <a:avLst/>
          </a:prstGeom>
          <a:ln w="38160">
            <a:solidFill>
              <a:srgbClr val="4F81BD"/>
            </a:solidFill>
            <a:round/>
          </a:ln>
        </p:spPr>
      </p:sp>
    </p:spTree>
    <p:extLst>
      <p:ext uri="{BB962C8B-B14F-4D97-AF65-F5344CB8AC3E}">
        <p14:creationId xmlns:p14="http://schemas.microsoft.com/office/powerpoint/2010/main" val="75035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234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lantillaCM_blanca_16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1056</Words>
  <Application>Microsoft Office PowerPoint</Application>
  <PresentationFormat>Panorámica</PresentationFormat>
  <Paragraphs>123</Paragraphs>
  <Slides>9</Slides>
  <Notes>7</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9</vt:i4>
      </vt:variant>
    </vt:vector>
  </HeadingPairs>
  <TitlesOfParts>
    <vt:vector size="16" baseType="lpstr">
      <vt:lpstr>Arial</vt:lpstr>
      <vt:lpstr>Calibri</vt:lpstr>
      <vt:lpstr>Calibri Light</vt:lpstr>
      <vt:lpstr>Helvetica</vt:lpstr>
      <vt:lpstr>Wingdings</vt:lpstr>
      <vt:lpstr>Tema de Office</vt:lpstr>
      <vt:lpstr>PlantillaCM_blanca_1600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GARCIA CONTRERAS HECTOR JAVIER</dc:creator>
  <cp:lastModifiedBy>GARCIA CONTRERAS HECTOR JAVIER</cp:lastModifiedBy>
  <cp:revision>23</cp:revision>
  <dcterms:created xsi:type="dcterms:W3CDTF">2016-04-25T18:43:35Z</dcterms:created>
  <dcterms:modified xsi:type="dcterms:W3CDTF">2016-04-26T21:10:01Z</dcterms:modified>
</cp:coreProperties>
</file>