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5" r:id="rId4"/>
    <p:sldId id="266" r:id="rId5"/>
    <p:sldId id="267" r:id="rId6"/>
    <p:sldId id="259" r:id="rId7"/>
    <p:sldId id="260" r:id="rId8"/>
    <p:sldId id="261" r:id="rId9"/>
    <p:sldId id="268" r:id="rId10"/>
    <p:sldId id="269" r:id="rId11"/>
    <p:sldId id="270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7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D6E9D-A23B-AA40-AF88-087F60560A42}" type="datetimeFigureOut">
              <a:rPr lang="en-US" smtClean="0"/>
              <a:t>5/1/16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75B8-C61A-FD47-A451-B8F8DBBB9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559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D6E9D-A23B-AA40-AF88-087F60560A42}" type="datetimeFigureOut">
              <a:rPr lang="en-US" smtClean="0"/>
              <a:t>5/1/16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75B8-C61A-FD47-A451-B8F8DBBB9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89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D6E9D-A23B-AA40-AF88-087F60560A42}" type="datetimeFigureOut">
              <a:rPr lang="en-US" smtClean="0"/>
              <a:t>5/1/16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75B8-C61A-FD47-A451-B8F8DBBB9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476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D6E9D-A23B-AA40-AF88-087F60560A42}" type="datetimeFigureOut">
              <a:rPr lang="en-US" smtClean="0"/>
              <a:t>5/1/16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75B8-C61A-FD47-A451-B8F8DBBB9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785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D6E9D-A23B-AA40-AF88-087F60560A42}" type="datetimeFigureOut">
              <a:rPr lang="en-US" smtClean="0"/>
              <a:t>5/1/16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75B8-C61A-FD47-A451-B8F8DBBB9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94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D6E9D-A23B-AA40-AF88-087F60560A42}" type="datetimeFigureOut">
              <a:rPr lang="en-US" smtClean="0"/>
              <a:t>5/1/16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75B8-C61A-FD47-A451-B8F8DBBB9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129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D6E9D-A23B-AA40-AF88-087F60560A42}" type="datetimeFigureOut">
              <a:rPr lang="en-US" smtClean="0"/>
              <a:t>5/1/16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75B8-C61A-FD47-A451-B8F8DBBB9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471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D6E9D-A23B-AA40-AF88-087F60560A42}" type="datetimeFigureOut">
              <a:rPr lang="en-US" smtClean="0"/>
              <a:t>5/1/16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75B8-C61A-FD47-A451-B8F8DBBB9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3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D6E9D-A23B-AA40-AF88-087F60560A42}" type="datetimeFigureOut">
              <a:rPr lang="en-US" smtClean="0"/>
              <a:t>5/1/16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75B8-C61A-FD47-A451-B8F8DBBB9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932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D6E9D-A23B-AA40-AF88-087F60560A42}" type="datetimeFigureOut">
              <a:rPr lang="en-US" smtClean="0"/>
              <a:t>5/1/16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75B8-C61A-FD47-A451-B8F8DBBB9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7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D6E9D-A23B-AA40-AF88-087F60560A42}" type="datetimeFigureOut">
              <a:rPr lang="en-US" smtClean="0"/>
              <a:t>5/1/16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75B8-C61A-FD47-A451-B8F8DBBB9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0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D6E9D-A23B-AA40-AF88-087F60560A42}" type="datetimeFigureOut">
              <a:rPr lang="en-US" smtClean="0"/>
              <a:t>5/1/16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775B8-C61A-FD47-A451-B8F8DBBB9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78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Disability and Poverty in Vietnam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Daniel Mont</a:t>
            </a:r>
          </a:p>
          <a:p>
            <a:r>
              <a:rPr lang="en-US" dirty="0" smtClean="0"/>
              <a:t>Center for Inclusive Policy and</a:t>
            </a:r>
          </a:p>
          <a:p>
            <a:r>
              <a:rPr lang="en-US" dirty="0" smtClean="0"/>
              <a:t>UCL </a:t>
            </a:r>
            <a:r>
              <a:rPr lang="en-US" dirty="0"/>
              <a:t> </a:t>
            </a:r>
            <a:r>
              <a:rPr lang="en-US" dirty="0" smtClean="0"/>
              <a:t>- LCDDC Center</a:t>
            </a:r>
          </a:p>
          <a:p>
            <a:r>
              <a:rPr lang="en-US" dirty="0" smtClean="0"/>
              <a:t>MEDD Meeting</a:t>
            </a:r>
          </a:p>
          <a:p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814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Significant increase in health expenditures</a:t>
            </a:r>
          </a:p>
          <a:p>
            <a:r>
              <a:rPr lang="en-US" dirty="0" smtClean="0"/>
              <a:t>Yet, households able to maintain consumption expenditures in short term</a:t>
            </a:r>
          </a:p>
          <a:p>
            <a:r>
              <a:rPr lang="en-US" dirty="0" smtClean="0"/>
              <a:t>However, they do this by jeopardizing future consumption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039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Methods for Maintaining Consumption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loans</a:t>
            </a:r>
          </a:p>
          <a:p>
            <a:r>
              <a:rPr lang="en-US" dirty="0" smtClean="0"/>
              <a:t>Sale of assets</a:t>
            </a:r>
          </a:p>
          <a:p>
            <a:r>
              <a:rPr lang="en-US" dirty="0" smtClean="0"/>
              <a:t>Reduction in education expenditures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27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accent2"/>
                </a:solidFill>
              </a:rPr>
              <a:t>Conclusions</a:t>
            </a:r>
            <a:endParaRPr lang="en-GB" sz="40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Relation of poverty to disability is complex, depending on age, age of onset, measure of poverty, region of residence </a:t>
            </a:r>
          </a:p>
          <a:p>
            <a:pPr lvl="1"/>
            <a:r>
              <a:rPr lang="en-GB" sz="2400" dirty="0" smtClean="0"/>
              <a:t>Not shown in this presentation impact on education, employment and household structure -  or impact on family members.</a:t>
            </a:r>
          </a:p>
          <a:p>
            <a:r>
              <a:rPr lang="en-GB" sz="2800" dirty="0" smtClean="0"/>
              <a:t>Short term impacts different from long term impacts because of coping mechanisms</a:t>
            </a:r>
          </a:p>
          <a:p>
            <a:r>
              <a:rPr lang="en-GB" sz="2800" dirty="0" smtClean="0"/>
              <a:t>Better infrastructure and services may mitigate the impact of disability on poverty</a:t>
            </a:r>
          </a:p>
        </p:txBody>
      </p:sp>
    </p:spTree>
    <p:extLst>
      <p:ext uri="{BB962C8B-B14F-4D97-AF65-F5344CB8AC3E}">
        <p14:creationId xmlns:p14="http://schemas.microsoft.com/office/powerpoint/2010/main" val="3178955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>
            <a:off x="8725051" y="-785611"/>
            <a:ext cx="93758" cy="666549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78" b="2117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4442" y="4800600"/>
            <a:ext cx="7054018" cy="1651715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/>
              <a:t>Thank You! </a:t>
            </a:r>
          </a:p>
          <a:p>
            <a:pPr algn="ctr"/>
            <a:r>
              <a:rPr lang="vi-VN" sz="3200" b="1" dirty="0" smtClean="0"/>
              <a:t>Cảm ơn nhiều</a:t>
            </a:r>
            <a:r>
              <a:rPr lang="en-GB" sz="3200" b="1" dirty="0" smtClean="0"/>
              <a:t>!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539101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Series of Quantitative Studies on Disability and in Vietnam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Relation between disability, poverty, employment and education </a:t>
            </a:r>
            <a:r>
              <a:rPr lang="en-US" sz="2400" dirty="0" smtClean="0"/>
              <a:t>(Mont and Nguyen)</a:t>
            </a:r>
          </a:p>
          <a:p>
            <a:r>
              <a:rPr lang="en-US" dirty="0" smtClean="0"/>
              <a:t>Spatial variation in disability rates and the disability poverty gap </a:t>
            </a:r>
            <a:r>
              <a:rPr lang="en-US" sz="2400" dirty="0" smtClean="0"/>
              <a:t>(Mont and Nguyen)</a:t>
            </a:r>
          </a:p>
          <a:p>
            <a:r>
              <a:rPr lang="en-US" dirty="0" smtClean="0"/>
              <a:t>Household responses to onset of </a:t>
            </a:r>
            <a:r>
              <a:rPr lang="en-US" dirty="0"/>
              <a:t>disability </a:t>
            </a:r>
            <a:r>
              <a:rPr lang="en-US" sz="2400" dirty="0"/>
              <a:t>(</a:t>
            </a:r>
            <a:r>
              <a:rPr lang="en-US" sz="2400" dirty="0" err="1"/>
              <a:t>Mitra</a:t>
            </a:r>
            <a:r>
              <a:rPr lang="en-US" sz="2400" dirty="0"/>
              <a:t>, Palmer, Mont, and </a:t>
            </a:r>
            <a:r>
              <a:rPr lang="en-US" sz="2400" dirty="0" err="1"/>
              <a:t>Groce</a:t>
            </a:r>
            <a:r>
              <a:rPr lang="en-US" sz="2400" dirty="0" smtClean="0"/>
              <a:t>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022710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Disability Prevalence by Poverty Status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5636668"/>
              </p:ext>
            </p:extLst>
          </p:nvPr>
        </p:nvGraphicFramePr>
        <p:xfrm>
          <a:off x="454209" y="2538833"/>
          <a:ext cx="82296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Low Threshold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High Threshold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Poor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8.5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4.5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Near</a:t>
                      </a:r>
                      <a:r>
                        <a:rPr lang="en-US" sz="3200" baseline="0" dirty="0" smtClean="0"/>
                        <a:t> poorest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7.9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3.8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Middle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7.5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3.7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Near Richest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7.0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3.1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Richest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7.3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3.3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169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Disability and Poverty by Gender, </a:t>
            </a:r>
            <a:r>
              <a:rPr lang="en-US" dirty="0" err="1" smtClean="0"/>
              <a:t>Agea</a:t>
            </a:r>
            <a:r>
              <a:rPr lang="en-US" dirty="0" smtClean="0"/>
              <a:t> and Extra Costs of Disability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2981490"/>
              </p:ext>
            </p:extLst>
          </p:nvPr>
        </p:nvGraphicFramePr>
        <p:xfrm>
          <a:off x="736304" y="1619600"/>
          <a:ext cx="7950496" cy="5203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7624"/>
                <a:gridCol w="1987624"/>
                <a:gridCol w="1987624"/>
                <a:gridCol w="1987624"/>
              </a:tblGrid>
              <a:tr h="72257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</a:t>
                      </a:r>
                      <a:r>
                        <a:rPr lang="en-US" sz="2400" baseline="0" dirty="0" smtClean="0"/>
                        <a:t> adjustment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With</a:t>
                      </a:r>
                      <a:r>
                        <a:rPr lang="en-US" sz="2400" baseline="0" dirty="0" smtClean="0"/>
                        <a:t> Extra Costs</a:t>
                      </a:r>
                      <a:endParaRPr lang="en-US" sz="2400" dirty="0"/>
                    </a:p>
                  </a:txBody>
                  <a:tcPr/>
                </a:tc>
              </a:tr>
              <a:tr h="72257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No disability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Disability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Disability</a:t>
                      </a:r>
                      <a:endParaRPr lang="en-US" sz="2400" b="1" dirty="0"/>
                    </a:p>
                  </a:txBody>
                  <a:tcPr/>
                </a:tc>
              </a:tr>
              <a:tr h="43931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All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15.1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17.2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22.3</a:t>
                      </a:r>
                      <a:endParaRPr lang="en-US" sz="2400" dirty="0"/>
                    </a:p>
                  </a:txBody>
                  <a:tcPr/>
                </a:tc>
              </a:tr>
              <a:tr h="43931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Male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14.6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17.5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22.6</a:t>
                      </a:r>
                      <a:endParaRPr lang="en-US" sz="2400" dirty="0"/>
                    </a:p>
                  </a:txBody>
                  <a:tcPr/>
                </a:tc>
              </a:tr>
              <a:tr h="43931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Female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15.6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16.9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22.1</a:t>
                      </a:r>
                      <a:endParaRPr lang="en-US" sz="2400" dirty="0"/>
                    </a:p>
                  </a:txBody>
                  <a:tcPr/>
                </a:tc>
              </a:tr>
              <a:tr h="43931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Ages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43931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5-18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19.3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31.1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36.2</a:t>
                      </a:r>
                      <a:endParaRPr lang="en-US" sz="2400" dirty="0"/>
                    </a:p>
                  </a:txBody>
                  <a:tcPr/>
                </a:tc>
              </a:tr>
              <a:tr h="43931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19-40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15.1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24.7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31.4</a:t>
                      </a:r>
                      <a:endParaRPr lang="en-US" sz="2400" dirty="0"/>
                    </a:p>
                  </a:txBody>
                  <a:tcPr/>
                </a:tc>
              </a:tr>
              <a:tr h="43931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41-62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9.9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11.9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15.3</a:t>
                      </a:r>
                      <a:endParaRPr lang="en-US" sz="2400" dirty="0"/>
                    </a:p>
                  </a:txBody>
                  <a:tcPr/>
                </a:tc>
              </a:tr>
              <a:tr h="43931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63+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14.5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17.1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22.8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22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 of Onset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5601800"/>
              </p:ext>
            </p:extLst>
          </p:nvPr>
        </p:nvGraphicFramePr>
        <p:xfrm>
          <a:off x="457200" y="1600200"/>
          <a:ext cx="8229600" cy="4373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8581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Coefficient</a:t>
                      </a:r>
                      <a:r>
                        <a:rPr lang="en-US" sz="2800" baseline="0" dirty="0" smtClean="0"/>
                        <a:t> from consumption regression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Before age 18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Since age 18</a:t>
                      </a:r>
                      <a:endParaRPr lang="en-US" sz="2800" dirty="0"/>
                    </a:p>
                  </a:txBody>
                  <a:tcPr/>
                </a:tc>
              </a:tr>
              <a:tr h="68581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No Control Variables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-.24***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-.05**</a:t>
                      </a:r>
                      <a:endParaRPr lang="en-US" sz="2800" dirty="0"/>
                    </a:p>
                  </a:txBody>
                  <a:tcPr/>
                </a:tc>
              </a:tr>
              <a:tr h="68581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Control Variables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-.12***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-.01</a:t>
                      </a:r>
                      <a:endParaRPr lang="en-US" sz="2800" dirty="0"/>
                    </a:p>
                  </a:txBody>
                  <a:tcPr/>
                </a:tc>
              </a:tr>
              <a:tr h="68581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Control Variables plus district fixed effects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-.13***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-.01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881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Disability Rates Vary by District</a:t>
            </a:r>
            <a:endParaRPr lang="en-GB" dirty="0"/>
          </a:p>
        </p:txBody>
      </p:sp>
      <p:pic>
        <p:nvPicPr>
          <p:cNvPr id="4" name="Content Placeholder 3" descr="rate of dislow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37692" y="1312985"/>
            <a:ext cx="3165231" cy="4947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938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Poverty Gap Between Disabled and Non-Disabled Households Varies by District</a:t>
            </a:r>
            <a:endParaRPr lang="en-GB" dirty="0"/>
          </a:p>
        </p:txBody>
      </p:sp>
      <p:pic>
        <p:nvPicPr>
          <p:cNvPr id="4" name="Content Placeholder 3" descr="district - gap in poverty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89384" y="1690688"/>
            <a:ext cx="2919047" cy="478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588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1944694" y="128790"/>
            <a:ext cx="6683765" cy="495321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7878909"/>
              </p:ext>
            </p:extLst>
          </p:nvPr>
        </p:nvGraphicFramePr>
        <p:xfrm>
          <a:off x="1564783" y="128790"/>
          <a:ext cx="6909130" cy="6316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9747"/>
                <a:gridCol w="3469383"/>
              </a:tblGrid>
              <a:tr h="624084"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Explanatory Variables:</a:t>
                      </a:r>
                      <a:endParaRPr lang="en-GB" dirty="0"/>
                    </a:p>
                  </a:txBody>
                  <a:tcPr marL="58145" marR="58145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Coefficient of Spatial Regression</a:t>
                      </a:r>
                      <a:endParaRPr lang="en-GB" dirty="0"/>
                    </a:p>
                  </a:txBody>
                  <a:tcPr marL="58145" marR="58145"/>
                </a:tc>
              </a:tr>
              <a:tr h="381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capita district expenditures 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3608" marR="43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-0.3395***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3608" marR="43608" marT="0" marB="0" anchor="ctr"/>
                </a:tc>
              </a:tr>
              <a:tr h="7631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squared 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capita district expenditures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3608" marR="43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0.0055***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3608" marR="43608" marT="0" marB="0" anchor="ctr"/>
                </a:tc>
              </a:tr>
              <a:tr h="381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communes 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district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3608" marR="4360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0.1245***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3608" marR="43608" marT="0" marB="0" anchor="ctr"/>
                </a:tc>
              </a:tr>
              <a:tr h="381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commune roads are concrete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3608" marR="4360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-0.0539***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3608" marR="43608" marT="0" marB="0" anchor="ctr"/>
                </a:tc>
              </a:tr>
              <a:tr h="3815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communes having loudspeaker 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3608" marR="4360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-0.0538***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3608" marR="43608" marT="0" marB="0" anchor="ctr"/>
                </a:tc>
              </a:tr>
              <a:tr h="7466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doctors in commune health centers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3608" marR="4360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-0.0273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3608" marR="43608" marT="0" marB="0" anchor="ctr"/>
                </a:tc>
              </a:tr>
              <a:tr h="569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nurses in commune health centers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3608" marR="4360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-0.0106*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3608" marR="43608" marT="0" marB="0" anchor="ctr"/>
                </a:tc>
              </a:tr>
              <a:tr h="604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population density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3608" marR="43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2.3049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3608" marR="4360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747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Health Shocks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panel data, but disability questions only on one round, so for onset of disability used three different definitions of health shocks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34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443</Words>
  <Application>Microsoft Macintosh PowerPoint</Application>
  <PresentationFormat>On-screen Show (4:3)</PresentationFormat>
  <Paragraphs>113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Disability and Poverty in Vietnam</vt:lpstr>
      <vt:lpstr>Series of Quantitative Studies on Disability and in Vietnam</vt:lpstr>
      <vt:lpstr>Disability Prevalence by Poverty Status</vt:lpstr>
      <vt:lpstr>Disability and Poverty by Gender, Agea and Extra Costs of Disability</vt:lpstr>
      <vt:lpstr>Age of Onset</vt:lpstr>
      <vt:lpstr>Disability Rates Vary by District</vt:lpstr>
      <vt:lpstr>Poverty Gap Between Disabled and Non-Disabled Households Varies by District</vt:lpstr>
      <vt:lpstr>PowerPoint Presentation</vt:lpstr>
      <vt:lpstr>Impact of Health Shocks </vt:lpstr>
      <vt:lpstr>Impacts</vt:lpstr>
      <vt:lpstr>Methods for Maintaining Consumption</vt:lpstr>
      <vt:lpstr>Conclusions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and Poverty in Vietnam</dc:title>
  <dc:creator>Daniel Mont</dc:creator>
  <cp:lastModifiedBy>Daniel Mont</cp:lastModifiedBy>
  <cp:revision>6</cp:revision>
  <dcterms:created xsi:type="dcterms:W3CDTF">2016-04-29T14:57:07Z</dcterms:created>
  <dcterms:modified xsi:type="dcterms:W3CDTF">2016-05-01T19:30:58Z</dcterms:modified>
</cp:coreProperties>
</file>