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  <p:sldMasterId id="2147484006" r:id="rId2"/>
    <p:sldMasterId id="2147484019" r:id="rId3"/>
    <p:sldMasterId id="2147484032" r:id="rId4"/>
    <p:sldMasterId id="2147484045" r:id="rId5"/>
    <p:sldMasterId id="2147484058" r:id="rId6"/>
  </p:sldMasterIdLst>
  <p:notesMasterIdLst>
    <p:notesMasterId r:id="rId31"/>
  </p:notesMasterIdLst>
  <p:sldIdLst>
    <p:sldId id="317" r:id="rId7"/>
    <p:sldId id="371" r:id="rId8"/>
    <p:sldId id="353" r:id="rId9"/>
    <p:sldId id="354" r:id="rId10"/>
    <p:sldId id="355" r:id="rId11"/>
    <p:sldId id="318" r:id="rId12"/>
    <p:sldId id="344" r:id="rId13"/>
    <p:sldId id="362" r:id="rId14"/>
    <p:sldId id="363" r:id="rId15"/>
    <p:sldId id="322" r:id="rId16"/>
    <p:sldId id="347" r:id="rId17"/>
    <p:sldId id="339" r:id="rId18"/>
    <p:sldId id="346" r:id="rId19"/>
    <p:sldId id="364" r:id="rId20"/>
    <p:sldId id="345" r:id="rId21"/>
    <p:sldId id="358" r:id="rId22"/>
    <p:sldId id="359" r:id="rId23"/>
    <p:sldId id="360" r:id="rId24"/>
    <p:sldId id="361" r:id="rId25"/>
    <p:sldId id="368" r:id="rId26"/>
    <p:sldId id="365" r:id="rId27"/>
    <p:sldId id="369" r:id="rId28"/>
    <p:sldId id="370" r:id="rId29"/>
    <p:sldId id="357" r:id="rId3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itchFamily="-108" charset="0"/>
        <a:ea typeface="ＭＳ Ｐゴシック" pitchFamily="-108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itchFamily="-108" charset="0"/>
        <a:ea typeface="ＭＳ Ｐゴシック" pitchFamily="-108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itchFamily="-108" charset="0"/>
        <a:ea typeface="ＭＳ Ｐゴシック" pitchFamily="-108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itchFamily="-108" charset="0"/>
        <a:ea typeface="ＭＳ Ｐゴシック" pitchFamily="-108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itchFamily="-108" charset="0"/>
        <a:ea typeface="ＭＳ Ｐゴシック" pitchFamily="-108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Bookman Old Style" pitchFamily="-108" charset="0"/>
        <a:ea typeface="ＭＳ Ｐゴシック" pitchFamily="-108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Bookman Old Style" pitchFamily="-108" charset="0"/>
        <a:ea typeface="ＭＳ Ｐゴシック" pitchFamily="-108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Bookman Old Style" pitchFamily="-108" charset="0"/>
        <a:ea typeface="ＭＳ Ｐゴシック" pitchFamily="-108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Bookman Old Style" pitchFamily="-108" charset="0"/>
        <a:ea typeface="ＭＳ Ｐゴシック" pitchFamily="-108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35" autoAdjust="0"/>
    <p:restoredTop sz="93602" autoAdjust="0"/>
  </p:normalViewPr>
  <p:slideViewPr>
    <p:cSldViewPr>
      <p:cViewPr varScale="1">
        <p:scale>
          <a:sx n="50" d="100"/>
          <a:sy n="50" d="100"/>
        </p:scale>
        <p:origin x="-1344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461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4031E9C-2096-4E5D-9A9D-7224C60694FB}" type="datetime1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177" tIns="46589" rIns="93177" bIns="46589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CB4A90C-9102-4C4B-A3AF-D6536DEC92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666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ＭＳ Ｐゴシック" pitchFamily="-10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4A90C-9102-4C4B-A3AF-D6536DEC928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543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E9981A3-221C-443D-A30C-B2CC7EE75848}" type="slidenum">
              <a:rPr lang="en-US" altLang="en-US" smtClean="0">
                <a:solidFill>
                  <a:prstClr val="black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68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4A90C-9102-4C4B-A3AF-D6536DEC928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799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4A90C-9102-4C4B-A3AF-D6536DEC928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1249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4A90C-9102-4C4B-A3AF-D6536DEC928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2284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man Old Style" pitchFamily="-108" charset="0"/>
                <a:ea typeface="ＭＳ Ｐゴシック" pitchFamily="-108" charset="-128"/>
              </a:defRPr>
            </a:lvl9pPr>
          </a:lstStyle>
          <a:p>
            <a:pPr eaLnBrk="1" hangingPunct="1"/>
            <a:fld id="{73553D4C-50A3-4ACB-A552-5374B0A93ED7}" type="slidenum">
              <a:rPr lang="en-US">
                <a:solidFill>
                  <a:prstClr val="black"/>
                </a:solidFill>
              </a:rPr>
              <a:pPr eaLnBrk="1" hangingPunct="1"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2653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4A90C-9102-4C4B-A3AF-D6536DEC928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8935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69938" indent="-2952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84275" indent="-2349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60525" indent="-2349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35188" indent="-2349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92388" indent="-2349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49588" indent="-2349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788" indent="-2349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3988" indent="-2349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AA37589-F346-4315-A258-4E261C035435}" type="slidenum">
              <a:rPr lang="en-US" altLang="en-US" smtClean="0">
                <a:solidFill>
                  <a:prstClr val="black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22</a:t>
            </a:fld>
            <a:endParaRPr lang="en-US" altLang="en-US" smtClean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197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11998573 h 1000"/>
              <a:gd name="T6" fmla="*/ 0 w 1000"/>
              <a:gd name="T7" fmla="*/ 11998573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7C5B11C-05AB-4939-856D-AF8FE23EC102}" type="datetime1">
              <a:rPr lang="en-US" smtClean="0"/>
              <a:t>5/3/2016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9A083CA-8EB3-43D7-B501-F0E2B7E758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988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909EE-9EA0-4F65-BCA1-D7D76DA22758}" type="datetime1">
              <a:rPr lang="en-US" smtClean="0"/>
              <a:t>5/3/2016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BEA1C-EF5C-45EE-8D60-3A5ADDD373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106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378DD0-01B3-4EEF-85D9-76AEBC4D8103}" type="datetime1">
              <a:rPr lang="en-US" smtClean="0"/>
              <a:t>5/3/2016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E14A1-5DD4-4E8B-9914-E5CA2DB45A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626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mtClean="0">
              <a:solidFill>
                <a:srgbClr val="000000"/>
              </a:solidFill>
              <a:latin typeface="Bookman Old Style" panose="02050604050505020204" pitchFamily="18" charset="0"/>
              <a:ea typeface="+mn-ea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96417-552F-4F99-B870-81AD892B50C1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1A883-EFD4-4348-8588-19DB24E509A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584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5034B-DAF2-4B4C-9122-5EEFE368993F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5E400-9507-4DF1-90AF-D042CF16D72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45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203A-902F-4A51-A35D-56F5FF64E9BE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27D36-9AEE-4274-91EC-AF2AC205643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514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CA5BB-D892-48C5-A3D2-24166D8E194E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B097E-6456-4399-ADA8-B1AE6441C38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14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75017-D6C9-4018-BA2A-4B863D81CC01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DE8DF-361D-4B7A-A562-FE8BF6E5943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4657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A8705F-7176-41F7-A822-480227F89EBB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AFA68B-BA5F-4F15-BD20-934E5DDE3B3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244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D531B3-D7C3-4C75-9F88-405F411454DE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14A3C-3AA2-47BB-AF05-F308B8C1020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0413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FE00F-4BD3-439D-87BD-BABA1DC50D6D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B6348-E9EA-4354-9B7C-8A061FF515F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429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A2479-C0AC-48B0-B8BC-4CD048C4CC4F}" type="datetime1">
              <a:rPr lang="en-US" smtClean="0"/>
              <a:t>5/3/2016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8C078-AFC4-460D-A087-7E3CEF8820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6005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F424D-6C52-4910-A67C-CFE817917691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A3D52-A382-40DD-B1E9-12B4779047B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6612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7BD24-ADE1-440B-8042-D3CA2CC2AA14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6AF74-6FF9-4075-A31D-EFC60596DE6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7210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32EE2-97D0-426C-8008-9EA4AA5D7359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F5B20-7D32-439A-89CF-2164D7C2FA1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1647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3438" y="1752600"/>
            <a:ext cx="3924300" cy="42672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79F97-021E-49C8-8011-2EEE46210E19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E1C41-99D2-4E88-BB5B-4559E5FC761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5987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mtClean="0">
              <a:solidFill>
                <a:srgbClr val="000000"/>
              </a:solidFill>
              <a:latin typeface="Bookman Old Style" panose="02050604050505020204" pitchFamily="18" charset="0"/>
              <a:ea typeface="+mn-ea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A2B20-0EC3-4B94-B18A-0ED807C462B7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1A883-EFD4-4348-8588-19DB24E509A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7374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FFD1D-3BEC-40FC-B168-7D806ED63D8A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5E400-9507-4DF1-90AF-D042CF16D72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4310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EC463-67BE-4C31-99CF-D660B89951AC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27D36-9AEE-4274-91EC-AF2AC205643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52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8DAF6-52A5-4B8D-BB08-EA8E30E138F4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B097E-6456-4399-ADA8-B1AE6441C38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3063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F9EE2-2769-4920-A156-6BBB34D00369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DE8DF-361D-4B7A-A562-FE8BF6E5943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3431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A64CE-7CAC-4B23-8C6E-1D5BEFBE59E9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AFA68B-BA5F-4F15-BD20-934E5DDE3B3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136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A9174E-D5D0-4778-B2C4-D817BA6AA690}" type="datetime1">
              <a:rPr lang="en-US" smtClean="0"/>
              <a:t>5/3/2016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1FACF-C1EF-4D7B-AE16-8BDAE92239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805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DF2030-8622-433F-8950-3A21C4D093F6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14A3C-3AA2-47BB-AF05-F308B8C1020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3642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09B24-36D1-4AE6-9344-C7CDE54F7C20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B6348-E9EA-4354-9B7C-8A061FF515F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326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C3C027-6504-49B2-B3D5-AD46DA0C4CE4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A3D52-A382-40DD-B1E9-12B4779047B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0243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EA168-7B73-44A8-8626-7E643E2FE6A3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6AF74-6FF9-4075-A31D-EFC60596DE6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0941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ADFCD-16EE-42A0-8CB8-FEBF8DC483F2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F5B20-7D32-439A-89CF-2164D7C2FA1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4758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3438" y="1752600"/>
            <a:ext cx="3924300" cy="42672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BBC1B-1BA0-48A4-AE3D-1F7D40C84A72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E1C41-99D2-4E88-BB5B-4559E5FC761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29976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mtClean="0">
              <a:solidFill>
                <a:srgbClr val="000000"/>
              </a:solidFill>
              <a:latin typeface="Bookman Old Style" panose="02050604050505020204" pitchFamily="18" charset="0"/>
              <a:ea typeface="+mn-ea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53DE1-359A-4E10-95AC-1588249C904C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1A6EA4-EC70-4FC9-8FC2-540ED04A753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1300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E4D05-DE62-4139-898C-51F255E3513F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78BA6-EF08-47C0-977E-2CFC11BAAE7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10109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A81D85-6749-465F-B67E-5A4E12081D52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D9021-7691-4DD0-9524-B7043C6E863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45948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B6BBB-CB79-47D7-83F6-0C2FA2A302AA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F452F-DD8A-4451-873A-883F6F590F2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752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AC549-4BD4-455C-8E94-6F5D4921A2FE}" type="datetime1">
              <a:rPr lang="en-US" smtClean="0"/>
              <a:t>5/3/2016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5C9A2-DEEE-40C7-9989-D17335071E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70735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B2FAB-430C-4E99-A3A1-55B85474801B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DD87A-A0C5-4A91-B517-0AF1346EF37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99715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7589E-5C18-4155-97C1-2A5A2AEF8FA0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CE888-A0A1-4B61-B1CF-69DEBFB6C57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98850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BE4AE-DABA-4425-93DA-1973E2FE847D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D5C8A-1E12-4D82-B692-70012267DBD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19177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B82-4CD7-4233-82F9-C4B044ECE3A7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2EF62-C90E-4098-A674-1CC9384CBE7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95299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24415-AC9F-4A95-B4D4-358C2F21BA2A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52B279-E9E5-4E5F-89DC-8419314C84E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5584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5ABC9-82BE-48CC-8C16-E7A2769A9499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C73D86-1B1D-4CA7-9DD4-E8E7DA2554A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8029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72238-B666-458B-938D-18D453A1A1F1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85824-AA5E-4CC0-B393-A0F70E64816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15074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mtClean="0">
              <a:solidFill>
                <a:srgbClr val="000000"/>
              </a:solidFill>
              <a:latin typeface="Bookman Old Style" panose="02050604050505020204" pitchFamily="18" charset="0"/>
              <a:ea typeface="+mn-ea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B10BD-421B-4474-9AB9-07B54E985508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1A6EA4-EC70-4FC9-8FC2-540ED04A753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71996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E19B3-1AC2-4A0E-8D29-029B81E778C4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78BA6-EF08-47C0-977E-2CFC11BAAE7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99191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8DC87-6287-4796-B6D9-01929CEF4405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D9021-7691-4DD0-9524-B7043C6E863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643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EC308-B812-4127-8C54-73CFDBA6204B}" type="datetime1">
              <a:rPr lang="en-US" smtClean="0"/>
              <a:t>5/3/2016</a:t>
            </a:fld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D035A-0642-49FA-81A3-671A229D16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71155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45719-A848-49E2-8DC2-6754B4FE6D72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F452F-DD8A-4451-873A-883F6F590F2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68853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5A9BB-E8CD-4A1D-B812-98B4364EE7EE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DD87A-A0C5-4A91-B517-0AF1346EF37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64210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D99E53-700B-444B-BBDF-15D9ABD64931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CE888-A0A1-4B61-B1CF-69DEBFB6C57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34609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733B3-5C08-45E0-B967-A4723FD08060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D5C8A-1E12-4D82-B692-70012267DBD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63659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BEA19-4F73-4112-BB75-C034AB4A709B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2EF62-C90E-4098-A674-1CC9384CBE7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74836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2B4F4-C523-4177-BF21-1D465595B2B1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52B279-E9E5-4E5F-89DC-8419314C84E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41658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67B86-F57E-4632-9CA4-8FDEF0393435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C73D86-1B1D-4CA7-9DD4-E8E7DA2554A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30713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4345C-EF35-474F-9F20-D5541BC4CB46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85824-AA5E-4CC0-B393-A0F70E64816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41169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3438" y="1752600"/>
            <a:ext cx="3924300" cy="42672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B99A0-9DE9-4241-8B96-7BD3C616BB3D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CA6A9-2F33-4951-B8C3-51EF91798C5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82445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mtClean="0">
              <a:solidFill>
                <a:srgbClr val="000000"/>
              </a:solidFill>
              <a:latin typeface="Bookman Old Style" panose="02050604050505020204" pitchFamily="18" charset="0"/>
              <a:ea typeface="+mn-ea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81A3B-9A59-4F7C-952C-3DAA0D89B003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02A07-2B92-4899-B79B-2DD6BD75DFB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245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C65F0-F241-40EB-BE6E-91DAA7634987}" type="datetime1">
              <a:rPr lang="en-US" smtClean="0"/>
              <a:t>5/3/2016</a:t>
            </a:fld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8459E-9789-4030-A78F-871457FC19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69555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E16B1-C1A9-4C97-9B47-9A3336D64356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C29C0-AE74-4DBD-BBC4-D246265352A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15703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33B72-4A00-4E26-91E2-A7F8D180971B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6CBE4-3CCD-447F-BB73-AC158CA8261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0041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A6965-6148-4BFB-B7A8-7FEA54477F6B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99BD3D-8D0F-4B86-874A-2A4A789DD44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18713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44481C-7F6C-4C25-952B-19234E2AEF27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E48D8-5628-4C08-942B-973C3BC52A3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95391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A49C6-17A1-481A-AEEC-EB07E103BF5C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FEE25-C8C6-4166-A31C-CEDC14D9CC7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06679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BEA2E9-C5D2-45BE-A8BD-A5F1708C0F79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C6812-49BE-490F-BC8A-7CD342DFD9A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88536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F3835-C549-4A08-AEAF-CB6DD1F39FEB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021FC-C486-46B6-A05C-C928A5894AD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6631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7693A-7566-4844-9556-E2CFBEAD7088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6E2EC-D64F-4289-80E9-37CC54BB3AF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02273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F7A46-57A3-4BCE-A419-4C84279E73D9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CD1E4-95F9-4349-A57C-1F9A47C9BF0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09709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9DC0C-1C1F-4C0D-9AE6-BCE9E3C733BC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B6123-5A94-4D08-9B05-173E226DB9F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232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EABAF-0A72-4908-8DA7-7C2D388B2AA2}" type="datetime1">
              <a:rPr lang="en-US" smtClean="0"/>
              <a:t>5/3/2016</a:t>
            </a:fld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13815-FFE0-4F33-953A-980EA79F5A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77344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3438" y="1752600"/>
            <a:ext cx="3924300" cy="42672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E9E4A-12F8-42BE-9390-CF3B4228F195}" type="datetime1">
              <a:rPr lang="en-US" smtClean="0">
                <a:solidFill>
                  <a:srgbClr val="000000"/>
                </a:solidFill>
              </a:rPr>
              <a:t>5/3/2016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6F758-C0B9-4B48-9CD2-F14E8DBE2F3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899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646ED-9DC9-4343-A4B0-C2C513F18A2C}" type="datetime1">
              <a:rPr lang="en-US" smtClean="0"/>
              <a:t>5/3/2016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78BF7-7998-4FA9-A72B-A394E829AE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045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83076-4DB4-4C51-985A-0B4F97BCEAC3}" type="datetime1">
              <a:rPr lang="en-US" smtClean="0"/>
              <a:t>5/3/2016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C95BE-431D-4D25-81DB-5766F90EB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461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11998354 h 1000"/>
              <a:gd name="T6" fmla="*/ 0 w 1000"/>
              <a:gd name="T7" fmla="*/ 11998354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Verdana" pitchFamily="-108" charset="0"/>
              </a:defRPr>
            </a:lvl1pPr>
          </a:lstStyle>
          <a:p>
            <a:pPr>
              <a:defRPr/>
            </a:pPr>
            <a:fld id="{B5B19F25-720F-44B1-BF83-6CA93635BD24}" type="datetime1">
              <a:rPr lang="en-US" smtClean="0"/>
              <a:t>5/3/2016</a:t>
            </a:fld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Verdana" pitchFamily="-10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Verdana" pitchFamily="-108" charset="0"/>
              </a:defRPr>
            </a:lvl1pPr>
          </a:lstStyle>
          <a:p>
            <a:pPr>
              <a:defRPr/>
            </a:pPr>
            <a:fld id="{3BAFCB19-9F59-446D-B954-4E2DCDDC99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3995" r:id="rId2"/>
    <p:sldLayoutId id="2147483996" r:id="rId3"/>
    <p:sldLayoutId id="2147483997" r:id="rId4"/>
    <p:sldLayoutId id="2147483998" r:id="rId5"/>
    <p:sldLayoutId id="2147483999" r:id="rId6"/>
    <p:sldLayoutId id="2147484000" r:id="rId7"/>
    <p:sldLayoutId id="2147484001" r:id="rId8"/>
    <p:sldLayoutId id="2147484002" r:id="rId9"/>
    <p:sldLayoutId id="2147484003" r:id="rId10"/>
    <p:sldLayoutId id="214748400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pitchFamily="-108" charset="-128"/>
          <a:cs typeface="ＭＳ Ｐゴシック" pitchFamily="-10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pitchFamily="-108" charset="-128"/>
          <a:cs typeface="ＭＳ Ｐゴシック" pitchFamily="-10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pitchFamily="-108" charset="-128"/>
          <a:cs typeface="ＭＳ Ｐゴシック" pitchFamily="-10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pitchFamily="-108" charset="-128"/>
          <a:cs typeface="ＭＳ Ｐゴシック" pitchFamily="-108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-108" charset="2"/>
        <a:buChar char="o"/>
        <a:defRPr sz="30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-108" charset="2"/>
        <a:buChar char="n"/>
        <a:defRPr sz="2600">
          <a:solidFill>
            <a:schemeClr val="tx1"/>
          </a:solidFill>
          <a:latin typeface="+mn-lt"/>
          <a:ea typeface="ＭＳ Ｐゴシック" pitchFamily="-108" charset="-128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-108" charset="2"/>
        <a:buChar char="o"/>
        <a:defRPr sz="2300">
          <a:solidFill>
            <a:schemeClr val="tx1"/>
          </a:solidFill>
          <a:latin typeface="+mn-lt"/>
          <a:ea typeface="ＭＳ Ｐゴシック" pitchFamily="-108" charset="-128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-108" charset="2"/>
        <a:buChar char="n"/>
        <a:defRPr sz="2000">
          <a:solidFill>
            <a:schemeClr val="tx1"/>
          </a:solidFill>
          <a:latin typeface="+mn-lt"/>
          <a:ea typeface="ＭＳ Ｐゴシック" pitchFamily="-108" charset="-128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-108" charset="2"/>
        <a:buChar char="§"/>
        <a:defRPr sz="2000">
          <a:solidFill>
            <a:schemeClr val="tx1"/>
          </a:solidFill>
          <a:latin typeface="+mn-lt"/>
          <a:ea typeface="ＭＳ Ｐゴシック" pitchFamily="-108" charset="-128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mtClean="0">
              <a:solidFill>
                <a:srgbClr val="000000"/>
              </a:solidFill>
              <a:latin typeface="Bookman Old Style" panose="02050604050505020204" pitchFamily="18" charset="0"/>
              <a:ea typeface="+mn-ea"/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hangingPunct="0"/>
            <a:endParaRPr lang="en-US" smtClean="0">
              <a:solidFill>
                <a:srgbClr val="000000"/>
              </a:solidFill>
              <a:latin typeface="Bookman Old Style" panose="02050604050505020204" pitchFamily="18" charset="0"/>
              <a:ea typeface="+mn-ea"/>
            </a:endParaRP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fld id="{FE83D6AB-B0B4-4450-90CF-D119FBE7FB36}" type="datetime1">
              <a:rPr lang="en-US" smtClean="0">
                <a:solidFill>
                  <a:srgbClr val="000000"/>
                </a:solidFill>
                <a:ea typeface="+mn-ea"/>
              </a:rPr>
              <a:t>5/3/2016</a:t>
            </a:fld>
            <a:endParaRPr lang="en-US">
              <a:solidFill>
                <a:srgbClr val="000000"/>
              </a:solidFill>
              <a:ea typeface="+mn-ea"/>
            </a:endParaRPr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ea typeface="+mn-ea"/>
            </a:endParaRPr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43796D82-DF4D-4160-A761-AED0D1C5E5C6}" type="slidenum">
              <a:rPr lang="en-US" altLang="en-US">
                <a:solidFill>
                  <a:srgbClr val="000000"/>
                </a:solidFill>
                <a:ea typeface="+mn-ea"/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0876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  <p:sldLayoutId id="2147484014" r:id="rId8"/>
    <p:sldLayoutId id="2147484015" r:id="rId9"/>
    <p:sldLayoutId id="2147484016" r:id="rId10"/>
    <p:sldLayoutId id="2147484017" r:id="rId11"/>
    <p:sldLayoutId id="2147484018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mtClean="0">
              <a:solidFill>
                <a:srgbClr val="000000"/>
              </a:solidFill>
              <a:latin typeface="Bookman Old Style" panose="02050604050505020204" pitchFamily="18" charset="0"/>
              <a:ea typeface="+mn-ea"/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hangingPunct="0"/>
            <a:endParaRPr lang="en-US" smtClean="0">
              <a:solidFill>
                <a:srgbClr val="000000"/>
              </a:solidFill>
              <a:latin typeface="Bookman Old Style" panose="02050604050505020204" pitchFamily="18" charset="0"/>
              <a:ea typeface="+mn-ea"/>
            </a:endParaRP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fld id="{7DF6D81E-6F17-4D79-86A4-D8A9137EE071}" type="datetime1">
              <a:rPr lang="en-US" smtClean="0">
                <a:solidFill>
                  <a:srgbClr val="000000"/>
                </a:solidFill>
                <a:ea typeface="+mn-ea"/>
              </a:rPr>
              <a:t>5/3/2016</a:t>
            </a:fld>
            <a:endParaRPr lang="en-US">
              <a:solidFill>
                <a:srgbClr val="000000"/>
              </a:solidFill>
              <a:ea typeface="+mn-ea"/>
            </a:endParaRPr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ea typeface="+mn-ea"/>
            </a:endParaRPr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43796D82-DF4D-4160-A761-AED0D1C5E5C6}" type="slidenum">
              <a:rPr lang="en-US" altLang="en-US">
                <a:solidFill>
                  <a:srgbClr val="000000"/>
                </a:solidFill>
                <a:ea typeface="+mn-ea"/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4021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0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26" r:id="rId7"/>
    <p:sldLayoutId id="2147484027" r:id="rId8"/>
    <p:sldLayoutId id="2147484028" r:id="rId9"/>
    <p:sldLayoutId id="2147484029" r:id="rId10"/>
    <p:sldLayoutId id="2147484030" r:id="rId11"/>
    <p:sldLayoutId id="2147484031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mtClean="0">
              <a:solidFill>
                <a:srgbClr val="000000"/>
              </a:solidFill>
              <a:latin typeface="Bookman Old Style" panose="02050604050505020204" pitchFamily="18" charset="0"/>
              <a:ea typeface="+mn-ea"/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hangingPunct="0"/>
            <a:endParaRPr lang="en-US" smtClean="0">
              <a:solidFill>
                <a:srgbClr val="000000"/>
              </a:solidFill>
              <a:latin typeface="Bookman Old Style" panose="02050604050505020204" pitchFamily="18" charset="0"/>
              <a:ea typeface="+mn-ea"/>
            </a:endParaRP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fld id="{48EC5423-97A5-451D-AFE6-66E7C2AB3C98}" type="datetime1">
              <a:rPr lang="en-US" smtClean="0">
                <a:solidFill>
                  <a:srgbClr val="000000"/>
                </a:solidFill>
                <a:ea typeface="+mn-ea"/>
              </a:rPr>
              <a:t>5/3/2016</a:t>
            </a:fld>
            <a:endParaRPr lang="en-US">
              <a:solidFill>
                <a:srgbClr val="000000"/>
              </a:solidFill>
              <a:ea typeface="+mn-ea"/>
            </a:endParaRPr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ea typeface="+mn-ea"/>
            </a:endParaRPr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FA2E4C5-6B23-4A5D-B47D-30B390B8AC53}" type="slidenum">
              <a:rPr lang="en-US" altLang="en-US">
                <a:solidFill>
                  <a:srgbClr val="000000"/>
                </a:solidFill>
                <a:ea typeface="+mn-ea"/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01045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mtClean="0">
              <a:solidFill>
                <a:srgbClr val="000000"/>
              </a:solidFill>
              <a:latin typeface="Bookman Old Style" panose="02050604050505020204" pitchFamily="18" charset="0"/>
              <a:ea typeface="+mn-ea"/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hangingPunct="0"/>
            <a:endParaRPr lang="en-US" smtClean="0">
              <a:solidFill>
                <a:srgbClr val="000000"/>
              </a:solidFill>
              <a:latin typeface="Bookman Old Style" panose="02050604050505020204" pitchFamily="18" charset="0"/>
              <a:ea typeface="+mn-ea"/>
            </a:endParaRP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fld id="{2C573E8F-EAC0-4668-9893-6FC064A4FCB9}" type="datetime1">
              <a:rPr lang="en-US" smtClean="0">
                <a:solidFill>
                  <a:srgbClr val="000000"/>
                </a:solidFill>
                <a:ea typeface="+mn-ea"/>
              </a:rPr>
              <a:t>5/3/2016</a:t>
            </a:fld>
            <a:endParaRPr lang="en-US">
              <a:solidFill>
                <a:srgbClr val="000000"/>
              </a:solidFill>
              <a:ea typeface="+mn-ea"/>
            </a:endParaRPr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ea typeface="+mn-ea"/>
            </a:endParaRPr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FA2E4C5-6B23-4A5D-B47D-30B390B8AC53}" type="slidenum">
              <a:rPr lang="en-US" altLang="en-US">
                <a:solidFill>
                  <a:srgbClr val="000000"/>
                </a:solidFill>
                <a:ea typeface="+mn-ea"/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52707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6" r:id="rId1"/>
    <p:sldLayoutId id="2147484047" r:id="rId2"/>
    <p:sldLayoutId id="2147484048" r:id="rId3"/>
    <p:sldLayoutId id="2147484049" r:id="rId4"/>
    <p:sldLayoutId id="2147484050" r:id="rId5"/>
    <p:sldLayoutId id="2147484051" r:id="rId6"/>
    <p:sldLayoutId id="2147484052" r:id="rId7"/>
    <p:sldLayoutId id="2147484053" r:id="rId8"/>
    <p:sldLayoutId id="2147484054" r:id="rId9"/>
    <p:sldLayoutId id="2147484055" r:id="rId10"/>
    <p:sldLayoutId id="2147484056" r:id="rId11"/>
    <p:sldLayoutId id="2147484057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mtClean="0">
              <a:solidFill>
                <a:srgbClr val="000000"/>
              </a:solidFill>
              <a:latin typeface="Bookman Old Style" panose="02050604050505020204" pitchFamily="18" charset="0"/>
              <a:ea typeface="+mn-ea"/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hangingPunct="0"/>
            <a:endParaRPr lang="en-US" smtClean="0">
              <a:solidFill>
                <a:srgbClr val="000000"/>
              </a:solidFill>
              <a:latin typeface="Bookman Old Style" panose="02050604050505020204" pitchFamily="18" charset="0"/>
              <a:ea typeface="+mn-ea"/>
            </a:endParaRP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fld id="{FDA9472E-A9D5-4211-B895-BC31C4C0AF78}" type="datetime1">
              <a:rPr lang="en-US" smtClean="0">
                <a:solidFill>
                  <a:srgbClr val="000000"/>
                </a:solidFill>
                <a:ea typeface="+mn-ea"/>
              </a:rPr>
              <a:t>5/3/2016</a:t>
            </a:fld>
            <a:endParaRPr lang="en-US">
              <a:solidFill>
                <a:srgbClr val="000000"/>
              </a:solidFill>
              <a:ea typeface="+mn-ea"/>
            </a:endParaRPr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ea typeface="+mn-ea"/>
            </a:endParaRPr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8AFCE2E-BC2C-4C00-B3F3-EFC845190509}" type="slidenum">
              <a:rPr lang="en-US" altLang="en-US">
                <a:solidFill>
                  <a:srgbClr val="000000"/>
                </a:solidFill>
                <a:ea typeface="+mn-ea"/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05264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9" r:id="rId1"/>
    <p:sldLayoutId id="2147484060" r:id="rId2"/>
    <p:sldLayoutId id="2147484061" r:id="rId3"/>
    <p:sldLayoutId id="2147484062" r:id="rId4"/>
    <p:sldLayoutId id="2147484063" r:id="rId5"/>
    <p:sldLayoutId id="2147484064" r:id="rId6"/>
    <p:sldLayoutId id="2147484065" r:id="rId7"/>
    <p:sldLayoutId id="2147484066" r:id="rId8"/>
    <p:sldLayoutId id="2147484067" r:id="rId9"/>
    <p:sldLayoutId id="2147484068" r:id="rId10"/>
    <p:sldLayoutId id="2147484069" r:id="rId11"/>
    <p:sldLayoutId id="214748407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c.gov/nchs/data/washington_group/wg_extended_question_set_on_functioning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WG_Secretariat@cdc.gov" TargetMode="External"/><Relationship Id="rId2" Type="http://schemas.openxmlformats.org/officeDocument/2006/relationships/hyperlink" Target="http://www.cdc.gov/nchs/washington_group.htm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05691" y="1219200"/>
            <a:ext cx="8333509" cy="990600"/>
          </a:xfrm>
        </p:spPr>
        <p:txBody>
          <a:bodyPr anchor="t"/>
          <a:lstStyle/>
          <a:p>
            <a:r>
              <a:rPr lang="en-US" sz="2400" b="1" dirty="0"/>
              <a:t>Monitoring </a:t>
            </a:r>
            <a:r>
              <a:rPr lang="en-US" sz="2400" b="1" dirty="0" smtClean="0"/>
              <a:t>Country Use of the WG </a:t>
            </a:r>
            <a:r>
              <a:rPr lang="en-US" sz="2400" b="1" dirty="0"/>
              <a:t>questions for </a:t>
            </a:r>
            <a:r>
              <a:rPr lang="en-US" sz="2400" b="1" dirty="0" smtClean="0"/>
              <a:t>Disaggregation by Disability Status</a:t>
            </a:r>
            <a:endParaRPr lang="en-US" sz="2000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3527" y="2391352"/>
            <a:ext cx="8171873" cy="4009448"/>
          </a:xfrm>
        </p:spPr>
        <p:txBody>
          <a:bodyPr>
            <a:normAutofit lnSpcReduction="10000"/>
          </a:bodyPr>
          <a:lstStyle/>
          <a:p>
            <a:pPr>
              <a:defRPr/>
            </a:pPr>
            <a:endParaRPr lang="en-US" sz="2400" dirty="0" smtClean="0"/>
          </a:p>
          <a:p>
            <a:pPr>
              <a:defRPr/>
            </a:pPr>
            <a:r>
              <a:rPr lang="en-US" sz="2000" dirty="0" smtClean="0"/>
              <a:t>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 </a:t>
            </a:r>
            <a:r>
              <a:rPr lang="en-US" sz="2000" dirty="0"/>
              <a:t>Meeting of </a:t>
            </a:r>
            <a:r>
              <a:rPr lang="en-US" sz="2000" dirty="0" smtClean="0"/>
              <a:t>the Global </a:t>
            </a:r>
            <a:r>
              <a:rPr lang="en-US" sz="2000" dirty="0"/>
              <a:t>Network for Monitoring and Evaluation for </a:t>
            </a:r>
            <a:r>
              <a:rPr lang="en-US" sz="2000" dirty="0" smtClean="0"/>
              <a:t>Disability-Inclusive Development</a:t>
            </a:r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sz="2000" b="1" dirty="0" smtClean="0"/>
          </a:p>
          <a:p>
            <a:pPr>
              <a:defRPr/>
            </a:pPr>
            <a:endParaRPr lang="en-US" sz="2000" b="1" dirty="0"/>
          </a:p>
          <a:p>
            <a:pPr>
              <a:defRPr/>
            </a:pPr>
            <a:endParaRPr lang="en-US" sz="2000" b="1" dirty="0" smtClean="0"/>
          </a:p>
          <a:p>
            <a:pPr>
              <a:defRPr/>
            </a:pPr>
            <a:endParaRPr lang="en-US" sz="2000" b="1" dirty="0" smtClean="0"/>
          </a:p>
          <a:p>
            <a:pPr lvl="0">
              <a:buClr>
                <a:srgbClr val="CC0000"/>
              </a:buClr>
              <a:defRPr/>
            </a:pPr>
            <a:r>
              <a:rPr lang="en-US" sz="1600" dirty="0">
                <a:solidFill>
                  <a:srgbClr val="000000"/>
                </a:solidFill>
              </a:rPr>
              <a:t>Cordell </a:t>
            </a:r>
            <a:r>
              <a:rPr lang="en-US" sz="1600" dirty="0" smtClean="0">
                <a:solidFill>
                  <a:srgbClr val="000000"/>
                </a:solidFill>
              </a:rPr>
              <a:t>Golden</a:t>
            </a:r>
          </a:p>
          <a:p>
            <a:pPr lvl="0">
              <a:buClr>
                <a:srgbClr val="CC0000"/>
              </a:buClr>
              <a:defRPr/>
            </a:pPr>
            <a:r>
              <a:rPr lang="en-US" sz="1600" dirty="0" smtClean="0">
                <a:solidFill>
                  <a:srgbClr val="000000"/>
                </a:solidFill>
              </a:rPr>
              <a:t>National Center for Health Statistics</a:t>
            </a:r>
            <a:endParaRPr lang="en-US" sz="1600" dirty="0">
              <a:solidFill>
                <a:srgbClr val="000000"/>
              </a:solidFill>
            </a:endParaRPr>
          </a:p>
          <a:p>
            <a:pPr lvl="0">
              <a:buClr>
                <a:srgbClr val="CC0000"/>
              </a:buClr>
              <a:defRPr/>
            </a:pPr>
            <a:r>
              <a:rPr lang="en-US" sz="1600" dirty="0">
                <a:solidFill>
                  <a:srgbClr val="000000"/>
                </a:solidFill>
              </a:rPr>
              <a:t>Secretariat </a:t>
            </a:r>
          </a:p>
          <a:p>
            <a:pPr lvl="0">
              <a:buClr>
                <a:srgbClr val="CC0000"/>
              </a:buClr>
              <a:defRPr/>
            </a:pPr>
            <a:r>
              <a:rPr lang="en-US" sz="1600" dirty="0">
                <a:solidFill>
                  <a:srgbClr val="000000"/>
                </a:solidFill>
              </a:rPr>
              <a:t>Washington Group on Disability </a:t>
            </a:r>
            <a:r>
              <a:rPr lang="en-US" sz="1600" dirty="0" smtClean="0">
                <a:solidFill>
                  <a:srgbClr val="000000"/>
                </a:solidFill>
              </a:rPr>
              <a:t>Statistics			</a:t>
            </a:r>
            <a:endParaRPr lang="en-US" sz="2000" b="1" dirty="0"/>
          </a:p>
          <a:p>
            <a:pPr algn="ctr">
              <a:defRPr/>
            </a:pPr>
            <a:endParaRPr lang="en-US" sz="20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4800600"/>
            <a:ext cx="904875" cy="13335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A083CA-8EB3-43D7-B501-F0E2B7E7589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title"/>
          </p:nvPr>
        </p:nvSpPr>
        <p:spPr>
          <a:xfrm>
            <a:off x="533400" y="273050"/>
            <a:ext cx="7924800" cy="1162050"/>
          </a:xfrm>
        </p:spPr>
        <p:txBody>
          <a:bodyPr/>
          <a:lstStyle/>
          <a:p>
            <a:r>
              <a:rPr lang="en-US" sz="2400" b="0" dirty="0" smtClean="0"/>
              <a:t>Countries using the WG short set or some variant in the most recent census cycle</a:t>
            </a:r>
            <a:r>
              <a:rPr lang="en-US" sz="2400" b="0" baseline="30000" dirty="0" smtClean="0"/>
              <a:t>*</a:t>
            </a:r>
            <a:r>
              <a:rPr lang="en-US" sz="2400" b="0" dirty="0" smtClean="0"/>
              <a:t> </a:t>
            </a:r>
            <a:r>
              <a:rPr lang="en-US" sz="2400" b="0" dirty="0" smtClean="0">
                <a:solidFill>
                  <a:schemeClr val="accent2"/>
                </a:solidFill>
              </a:rPr>
              <a:t>(n=41)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798637"/>
            <a:ext cx="8153400" cy="4068763"/>
          </a:xfrm>
          <a:extLst/>
        </p:spPr>
        <p:txBody>
          <a:bodyPr numCol="3">
            <a:normAutofit fontScale="85000" lnSpcReduction="10000"/>
          </a:bodyPr>
          <a:lstStyle/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Argentina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Aruba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Bangladesh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Brazil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Burundi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Cambodia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Chad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Croatia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Dominican Republic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Fiji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Ireland</a:t>
            </a:r>
          </a:p>
          <a:p>
            <a:pPr>
              <a:buFont typeface="Wingdings" pitchFamily="-108" charset="2"/>
              <a:buNone/>
              <a:defRPr/>
            </a:pPr>
            <a:r>
              <a:rPr lang="en-US" sz="2000" dirty="0" smtClean="0"/>
              <a:t>Israel</a:t>
            </a:r>
          </a:p>
          <a:p>
            <a:pPr>
              <a:buFont typeface="Wingdings" pitchFamily="-108" charset="2"/>
              <a:buNone/>
              <a:defRPr/>
            </a:pPr>
            <a:r>
              <a:rPr lang="en-US" sz="2000" dirty="0" smtClean="0"/>
              <a:t>Italy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Ivory Coast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Jamaica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Kazakhstan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Kosovo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Malawi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Montenegro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Montserrat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Mozambique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Netherlands Antilles</a:t>
            </a:r>
          </a:p>
          <a:p>
            <a:pPr>
              <a:buFont typeface="Wingdings" pitchFamily="-108" charset="2"/>
              <a:buNone/>
              <a:defRPr/>
            </a:pPr>
            <a:r>
              <a:rPr lang="en-US" sz="2000" dirty="0" smtClean="0"/>
              <a:t>Oman</a:t>
            </a:r>
          </a:p>
          <a:p>
            <a:pPr>
              <a:buFont typeface="Wingdings" pitchFamily="-108" charset="2"/>
              <a:buNone/>
              <a:defRPr/>
            </a:pPr>
            <a:r>
              <a:rPr lang="en-US" sz="2000" dirty="0" smtClean="0"/>
              <a:t>Pakistan </a:t>
            </a:r>
          </a:p>
          <a:p>
            <a:pPr>
              <a:buFont typeface="Wingdings" pitchFamily="-108" charset="2"/>
              <a:buNone/>
              <a:defRPr/>
            </a:pPr>
            <a:r>
              <a:rPr lang="en-US" sz="2000" dirty="0" smtClean="0"/>
              <a:t>Palestine</a:t>
            </a:r>
          </a:p>
          <a:p>
            <a:pPr>
              <a:buFont typeface="Wingdings" pitchFamily="-108" charset="2"/>
              <a:buNone/>
              <a:defRPr/>
            </a:pPr>
            <a:r>
              <a:rPr lang="en-US" sz="2000" dirty="0" smtClean="0"/>
              <a:t>Panama</a:t>
            </a:r>
          </a:p>
          <a:p>
            <a:pPr>
              <a:buFont typeface="Wingdings" pitchFamily="-108" charset="2"/>
              <a:buNone/>
              <a:defRPr/>
            </a:pPr>
            <a:r>
              <a:rPr lang="en-US" sz="2000" dirty="0" smtClean="0"/>
              <a:t>Paraguay</a:t>
            </a:r>
          </a:p>
          <a:p>
            <a:pPr>
              <a:buFont typeface="Wingdings" pitchFamily="-108" charset="2"/>
              <a:buNone/>
              <a:defRPr/>
            </a:pPr>
            <a:r>
              <a:rPr lang="en-US" sz="2000" dirty="0" smtClean="0"/>
              <a:t>Peru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Philippines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Qatar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Romania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Rwanda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St. Maarten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South Africa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Sri Lanka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Tanzania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Tunisia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Turkey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Uganda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Vietnam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2000" dirty="0" smtClean="0"/>
              <a:t>Zimbabwe</a:t>
            </a:r>
            <a:endParaRPr lang="en-US" b="1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>
          <a:xfrm>
            <a:off x="609600" y="6248400"/>
            <a:ext cx="6172200" cy="461963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defRPr/>
            </a:pPr>
            <a:r>
              <a:rPr lang="en-US" kern="1200" dirty="0" smtClean="0">
                <a:solidFill>
                  <a:srgbClr val="000000"/>
                </a:solidFill>
                <a:cs typeface="+mn-cs"/>
              </a:rPr>
              <a:t>*Based on information obtained from 2009 </a:t>
            </a:r>
            <a:r>
              <a:rPr lang="en-US" kern="1200" dirty="0">
                <a:solidFill>
                  <a:srgbClr val="000000"/>
                </a:solidFill>
                <a:cs typeface="+mn-cs"/>
              </a:rPr>
              <a:t>- </a:t>
            </a:r>
            <a:r>
              <a:rPr lang="en-US" kern="1200" dirty="0" smtClean="0">
                <a:solidFill>
                  <a:srgbClr val="000000"/>
                </a:solidFill>
                <a:cs typeface="+mn-cs"/>
              </a:rPr>
              <a:t>2015 </a:t>
            </a:r>
            <a:r>
              <a:rPr lang="en-US" kern="1200" dirty="0">
                <a:solidFill>
                  <a:srgbClr val="000000"/>
                </a:solidFill>
                <a:cs typeface="+mn-cs"/>
              </a:rPr>
              <a:t>country reports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C78BF7-7998-4FA9-A72B-A394E829AE1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title"/>
          </p:nvPr>
        </p:nvSpPr>
        <p:spPr>
          <a:xfrm>
            <a:off x="533400" y="273050"/>
            <a:ext cx="7924800" cy="1162050"/>
          </a:xfrm>
        </p:spPr>
        <p:txBody>
          <a:bodyPr/>
          <a:lstStyle/>
          <a:p>
            <a:r>
              <a:rPr lang="en-US" sz="2400" b="0" dirty="0" smtClean="0"/>
              <a:t>Countries using the WG short set or some variant in the most recent census cycle* – Date of most recent census</a:t>
            </a:r>
            <a:endParaRPr lang="en-US" sz="2400" b="0" dirty="0" smtClean="0">
              <a:solidFill>
                <a:schemeClr val="accent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95400" y="1600200"/>
            <a:ext cx="8382000" cy="4678363"/>
          </a:xfrm>
          <a:extLst/>
        </p:spPr>
        <p:txBody>
          <a:bodyPr numCol="2">
            <a:normAutofit lnSpcReduction="10000"/>
          </a:bodyPr>
          <a:lstStyle/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endParaRPr lang="en-US" sz="1800" b="1" u="sng" dirty="0" smtClean="0"/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800" b="1" u="sng" dirty="0" smtClean="0"/>
              <a:t>2007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Palestine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Peru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endParaRPr lang="en-US" sz="1800" b="1" u="sng" dirty="0"/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800" b="1" u="sng" dirty="0" smtClean="0"/>
              <a:t>2008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Burundi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Israel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endParaRPr lang="en-US" sz="1800" b="1" u="sng" dirty="0" smtClean="0"/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800" b="1" u="sng" dirty="0" smtClean="0"/>
              <a:t>2010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Aruba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Dominican Republic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Panama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endParaRPr lang="en-US" sz="1800" dirty="0" smtClean="0"/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endParaRPr lang="en-US" sz="1800" dirty="0" smtClean="0"/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endParaRPr lang="en-US" sz="1800" dirty="0"/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endParaRPr lang="en-US" sz="1800" dirty="0" smtClean="0"/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1800" b="1" u="sng" dirty="0" smtClean="0"/>
              <a:t>2011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Croatia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Ireland</a:t>
            </a:r>
          </a:p>
          <a:p>
            <a:pPr>
              <a:buFont typeface="Wingdings" pitchFamily="-108" charset="2"/>
              <a:buNone/>
              <a:defRPr/>
            </a:pPr>
            <a:r>
              <a:rPr lang="en-US" sz="1600" dirty="0" smtClean="0"/>
              <a:t>Italy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Jamaica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Kosovo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Montenegro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Montserrat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Romania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South Africa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Turkey</a:t>
            </a:r>
          </a:p>
          <a:p>
            <a:pPr>
              <a:buClr>
                <a:schemeClr val="bg1"/>
              </a:buClr>
              <a:buFont typeface="Wingdings" pitchFamily="-108" charset="2"/>
              <a:buNone/>
              <a:defRPr/>
            </a:pPr>
            <a:endParaRPr lang="en-US" sz="1800" dirty="0" smtClean="0"/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1800" b="1" u="sng" dirty="0" smtClean="0"/>
              <a:t>2014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Tunisia</a:t>
            </a:r>
          </a:p>
          <a:p>
            <a:pPr>
              <a:buClr>
                <a:schemeClr val="tx2"/>
              </a:buClr>
              <a:buFont typeface="Wingdings" pitchFamily="-108" charset="2"/>
              <a:buNone/>
              <a:defRPr/>
            </a:pPr>
            <a:r>
              <a:rPr lang="en-US" sz="1600" dirty="0" smtClean="0"/>
              <a:t>Uganda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>
          <a:xfrm>
            <a:off x="533400" y="6248400"/>
            <a:ext cx="6172200" cy="461963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defRPr/>
            </a:pPr>
            <a:r>
              <a:rPr lang="en-US" kern="1200" dirty="0" smtClean="0">
                <a:solidFill>
                  <a:srgbClr val="000000"/>
                </a:solidFill>
                <a:cs typeface="+mn-cs"/>
              </a:rPr>
              <a:t>*Based on 2015 </a:t>
            </a:r>
            <a:r>
              <a:rPr lang="en-US" kern="1200" dirty="0">
                <a:solidFill>
                  <a:srgbClr val="000000"/>
                </a:solidFill>
                <a:cs typeface="+mn-cs"/>
              </a:rPr>
              <a:t>country reports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C78BF7-7998-4FA9-A72B-A394E829AE1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27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title"/>
          </p:nvPr>
        </p:nvSpPr>
        <p:spPr>
          <a:xfrm>
            <a:off x="533400" y="273050"/>
            <a:ext cx="7924800" cy="1162050"/>
          </a:xfrm>
        </p:spPr>
        <p:txBody>
          <a:bodyPr/>
          <a:lstStyle/>
          <a:p>
            <a:r>
              <a:rPr lang="en-US" sz="2400" b="0" dirty="0">
                <a:solidFill>
                  <a:srgbClr val="000000"/>
                </a:solidFill>
              </a:rPr>
              <a:t>Countries indicating that the WG short set was included on previous censuses, national surveys, disability modules or pre-tests</a:t>
            </a:r>
            <a:r>
              <a:rPr lang="en-US" sz="2400" b="0" baseline="30000" dirty="0">
                <a:solidFill>
                  <a:srgbClr val="000000"/>
                </a:solidFill>
              </a:rPr>
              <a:t>*</a:t>
            </a:r>
            <a:r>
              <a:rPr lang="en-US" sz="2400" b="0" dirty="0">
                <a:solidFill>
                  <a:srgbClr val="000000"/>
                </a:solidFill>
              </a:rPr>
              <a:t> </a:t>
            </a:r>
            <a:r>
              <a:rPr lang="en-US" sz="2400" b="0" dirty="0">
                <a:solidFill>
                  <a:srgbClr val="CC0000"/>
                </a:solidFill>
              </a:rPr>
              <a:t>(</a:t>
            </a:r>
            <a:r>
              <a:rPr lang="en-US" sz="2400" b="0" dirty="0" smtClean="0">
                <a:solidFill>
                  <a:srgbClr val="CC0000"/>
                </a:solidFill>
              </a:rPr>
              <a:t>n=55)</a:t>
            </a:r>
            <a:endParaRPr lang="en-US" sz="2400" b="0" dirty="0" smtClean="0">
              <a:solidFill>
                <a:schemeClr val="accent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752600"/>
            <a:ext cx="8382000" cy="4343400"/>
          </a:xfrm>
          <a:extLst/>
        </p:spPr>
        <p:txBody>
          <a:bodyPr numCol="3">
            <a:normAutofit fontScale="70000" lnSpcReduction="20000"/>
          </a:bodyPr>
          <a:lstStyle/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Afghanistan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Argentina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Armenia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Aruba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Bangladesh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Bermuda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Brazil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Burundi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Cambodia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Canada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Chad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Croatia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China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China (Hong Kong SAR)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Dominican Republic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Egypt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Estonia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Fiji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France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Iran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Ireland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Israel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Ivory </a:t>
            </a:r>
            <a:r>
              <a:rPr lang="en-US" sz="2000" dirty="0" smtClean="0"/>
              <a:t>Coast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Japan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Jordan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Kazakhstan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Kenya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Kosovo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Latvia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Malta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Mexico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Mongolia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Montserrat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Mozambique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Netherlands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Oman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Palestine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Panama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Paraguay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Peru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Philippines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Poland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Qatar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Rwanda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Samoa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St. Maarten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South </a:t>
            </a:r>
            <a:r>
              <a:rPr lang="en-US" sz="2000" dirty="0" smtClean="0"/>
              <a:t>Africa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Sri </a:t>
            </a:r>
            <a:r>
              <a:rPr lang="en-US" sz="2000" dirty="0" smtClean="0"/>
              <a:t>Lanka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Thailand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Turkey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Uganda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United Arab Emirates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United </a:t>
            </a:r>
            <a:r>
              <a:rPr lang="en-US" sz="2000" dirty="0" smtClean="0"/>
              <a:t>States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Yemen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/>
              <a:t>Zambia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>
          <a:xfrm>
            <a:off x="533400" y="6248400"/>
            <a:ext cx="6172200" cy="461963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defRPr/>
            </a:pPr>
            <a:r>
              <a:rPr lang="en-US" kern="1200" dirty="0" smtClean="0">
                <a:solidFill>
                  <a:srgbClr val="000000"/>
                </a:solidFill>
                <a:cs typeface="+mn-cs"/>
              </a:rPr>
              <a:t>*Based on information obtained from 2009 </a:t>
            </a:r>
            <a:r>
              <a:rPr lang="en-US" kern="1200" dirty="0">
                <a:solidFill>
                  <a:srgbClr val="000000"/>
                </a:solidFill>
                <a:cs typeface="+mn-cs"/>
              </a:rPr>
              <a:t>- </a:t>
            </a:r>
            <a:r>
              <a:rPr lang="en-US" kern="1200" dirty="0" smtClean="0">
                <a:solidFill>
                  <a:srgbClr val="000000"/>
                </a:solidFill>
                <a:cs typeface="+mn-cs"/>
              </a:rPr>
              <a:t>2015 </a:t>
            </a:r>
            <a:r>
              <a:rPr lang="en-US" kern="1200" dirty="0">
                <a:solidFill>
                  <a:srgbClr val="000000"/>
                </a:solidFill>
                <a:cs typeface="+mn-cs"/>
              </a:rPr>
              <a:t>country reports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C78BF7-7998-4FA9-A72B-A394E829AE1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3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Have you used the short set of Washington Group questions on a survey that also collects information on any of the following items?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02788" y="1752600"/>
            <a:ext cx="8001000" cy="4754732"/>
          </a:xfrm>
        </p:spPr>
        <p:txBody>
          <a:bodyPr numCol="3"/>
          <a:lstStyle/>
          <a:p>
            <a:pPr marL="0" indent="0">
              <a:buNone/>
            </a:pPr>
            <a:r>
              <a:rPr lang="en-US" sz="1500" b="1" u="sng" dirty="0" smtClean="0"/>
              <a:t>School attendance</a:t>
            </a:r>
          </a:p>
          <a:p>
            <a:pPr marL="0" indent="0">
              <a:buNone/>
            </a:pPr>
            <a:r>
              <a:rPr lang="en-US" sz="1300" dirty="0" smtClean="0"/>
              <a:t>Afghanistan</a:t>
            </a:r>
          </a:p>
          <a:p>
            <a:pPr marL="0" indent="0">
              <a:buNone/>
            </a:pPr>
            <a:r>
              <a:rPr lang="en-US" sz="1300" dirty="0" smtClean="0"/>
              <a:t>Dominican Republic</a:t>
            </a:r>
          </a:p>
          <a:p>
            <a:pPr marL="0" indent="0">
              <a:buNone/>
            </a:pPr>
            <a:r>
              <a:rPr lang="en-US" sz="1300" dirty="0" smtClean="0"/>
              <a:t>Israel</a:t>
            </a:r>
          </a:p>
          <a:p>
            <a:pPr marL="0" indent="0">
              <a:buNone/>
            </a:pPr>
            <a:r>
              <a:rPr lang="en-US" sz="1300" dirty="0" smtClean="0"/>
              <a:t>Mexico</a:t>
            </a:r>
          </a:p>
          <a:p>
            <a:pPr marL="0" indent="0">
              <a:buNone/>
            </a:pPr>
            <a:r>
              <a:rPr lang="en-US" sz="1300" dirty="0" smtClean="0"/>
              <a:t>Palestine</a:t>
            </a:r>
          </a:p>
          <a:p>
            <a:pPr marL="0" indent="0">
              <a:buNone/>
            </a:pPr>
            <a:r>
              <a:rPr lang="en-US" sz="1300" dirty="0" smtClean="0"/>
              <a:t>Panama</a:t>
            </a:r>
          </a:p>
          <a:p>
            <a:pPr marL="0" indent="0">
              <a:buNone/>
            </a:pPr>
            <a:r>
              <a:rPr lang="en-US" sz="1300" dirty="0" smtClean="0"/>
              <a:t>Peru</a:t>
            </a:r>
          </a:p>
          <a:p>
            <a:pPr marL="0" indent="0">
              <a:buNone/>
            </a:pPr>
            <a:r>
              <a:rPr lang="en-US" sz="1300" dirty="0" smtClean="0"/>
              <a:t>Poland</a:t>
            </a:r>
          </a:p>
          <a:p>
            <a:pPr marL="0" indent="0">
              <a:buNone/>
            </a:pPr>
            <a:r>
              <a:rPr lang="en-US" sz="1300" dirty="0" smtClean="0"/>
              <a:t>Samoa</a:t>
            </a:r>
          </a:p>
          <a:p>
            <a:pPr marL="0" indent="0">
              <a:buNone/>
            </a:pPr>
            <a:r>
              <a:rPr lang="en-US" sz="1300" dirty="0" smtClean="0"/>
              <a:t>South Africa</a:t>
            </a:r>
          </a:p>
          <a:p>
            <a:pPr marL="0" indent="0">
              <a:buNone/>
            </a:pPr>
            <a:r>
              <a:rPr lang="en-US" sz="1300" dirty="0" smtClean="0"/>
              <a:t>Thailand</a:t>
            </a:r>
          </a:p>
          <a:p>
            <a:pPr marL="0" indent="0">
              <a:buNone/>
            </a:pPr>
            <a:r>
              <a:rPr lang="en-US" sz="1300" dirty="0" smtClean="0"/>
              <a:t>Turkey</a:t>
            </a:r>
          </a:p>
          <a:p>
            <a:pPr marL="0" indent="0">
              <a:buNone/>
            </a:pPr>
            <a:r>
              <a:rPr lang="en-US" sz="1300" dirty="0" smtClean="0"/>
              <a:t>Uganda</a:t>
            </a:r>
          </a:p>
          <a:p>
            <a:pPr marL="0" indent="0">
              <a:buNone/>
            </a:pPr>
            <a:r>
              <a:rPr lang="en-US" sz="1300" dirty="0" smtClean="0"/>
              <a:t>United States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 smtClean="0"/>
          </a:p>
          <a:p>
            <a:pPr marL="0" lvl="0" indent="0">
              <a:buClr>
                <a:srgbClr val="CC0000"/>
              </a:buClr>
              <a:buNone/>
            </a:pPr>
            <a:r>
              <a:rPr lang="en-US" sz="1400" b="1" u="sng" dirty="0" smtClean="0">
                <a:solidFill>
                  <a:srgbClr val="000000"/>
                </a:solidFill>
              </a:rPr>
              <a:t>Employment status</a:t>
            </a:r>
            <a:endParaRPr lang="en-US" sz="1400" b="1" u="sng" dirty="0">
              <a:solidFill>
                <a:srgbClr val="000000"/>
              </a:solidFill>
            </a:endParaRP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Afghanistan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Dominican </a:t>
            </a:r>
            <a:r>
              <a:rPr lang="en-US" sz="1300" dirty="0" smtClean="0">
                <a:solidFill>
                  <a:srgbClr val="000000"/>
                </a:solidFill>
              </a:rPr>
              <a:t>Republic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Egypt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Ireland</a:t>
            </a:r>
            <a:endParaRPr lang="en-US" sz="1300" dirty="0">
              <a:solidFill>
                <a:srgbClr val="000000"/>
              </a:solidFill>
            </a:endParaRP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Israel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Mexico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Palestine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Panama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Peru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Poland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Samoa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South Africa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Thailand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Turkey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Uganda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United </a:t>
            </a:r>
            <a:r>
              <a:rPr lang="en-US" sz="1300" dirty="0" smtClean="0">
                <a:solidFill>
                  <a:srgbClr val="000000"/>
                </a:solidFill>
              </a:rPr>
              <a:t>States</a:t>
            </a:r>
          </a:p>
          <a:p>
            <a:pPr marL="0" lvl="0" indent="0">
              <a:buClr>
                <a:srgbClr val="CC0000"/>
              </a:buClr>
              <a:buNone/>
            </a:pPr>
            <a:endParaRPr lang="en-US" sz="1300" dirty="0">
              <a:solidFill>
                <a:srgbClr val="000000"/>
              </a:solidFill>
            </a:endParaRPr>
          </a:p>
          <a:p>
            <a:pPr marL="0" lvl="0" indent="0">
              <a:buClr>
                <a:srgbClr val="CC0000"/>
              </a:buClr>
              <a:buNone/>
            </a:pPr>
            <a:endParaRPr lang="en-US" sz="1300" dirty="0" smtClean="0">
              <a:solidFill>
                <a:srgbClr val="000000"/>
              </a:solidFill>
            </a:endParaRPr>
          </a:p>
          <a:p>
            <a:pPr marL="0" lvl="0" indent="0">
              <a:buClr>
                <a:srgbClr val="CC0000"/>
              </a:buClr>
              <a:buNone/>
            </a:pPr>
            <a:r>
              <a:rPr lang="en-US" sz="1400" b="1" u="sng" dirty="0" smtClean="0">
                <a:solidFill>
                  <a:srgbClr val="000000"/>
                </a:solidFill>
              </a:rPr>
              <a:t>ICT – access and usage</a:t>
            </a:r>
            <a:endParaRPr lang="en-US" sz="1400" b="1" u="sng" dirty="0">
              <a:solidFill>
                <a:srgbClr val="000000"/>
              </a:solidFill>
            </a:endParaRP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Afghanistan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Ireland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Israel</a:t>
            </a: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Peru</a:t>
            </a:r>
            <a:endParaRPr lang="en-US" sz="1300" dirty="0">
              <a:solidFill>
                <a:srgbClr val="000000"/>
              </a:solidFill>
            </a:endParaRP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Samoa</a:t>
            </a:r>
            <a:endParaRPr lang="en-US" sz="1300" dirty="0">
              <a:solidFill>
                <a:srgbClr val="000000"/>
              </a:solidFill>
            </a:endParaRP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Thailand</a:t>
            </a:r>
            <a:endParaRPr lang="en-US" sz="1300" dirty="0">
              <a:solidFill>
                <a:srgbClr val="000000"/>
              </a:solidFill>
            </a:endParaRP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Uganda</a:t>
            </a:r>
            <a:endParaRPr lang="en-US" sz="1300" dirty="0">
              <a:solidFill>
                <a:srgbClr val="000000"/>
              </a:solidFill>
            </a:endParaRPr>
          </a:p>
          <a:p>
            <a:pPr marL="0" lvl="0" indent="0"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United States</a:t>
            </a:r>
          </a:p>
          <a:p>
            <a:pPr marL="0" lvl="0" indent="0">
              <a:buClr>
                <a:srgbClr val="CC0000"/>
              </a:buClr>
              <a:buNone/>
            </a:pPr>
            <a:endParaRPr lang="en-US" sz="1400" dirty="0">
              <a:solidFill>
                <a:srgbClr val="000000"/>
              </a:solidFill>
            </a:endParaRPr>
          </a:p>
          <a:p>
            <a:pPr marL="0" lvl="0" indent="0">
              <a:buClr>
                <a:srgbClr val="CC0000"/>
              </a:buClr>
              <a:buNone/>
            </a:pPr>
            <a:endParaRPr 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28C078-AFC4-460D-A087-7E3CEF8820E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96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WG Extended Set on Functioning (ES-F)</a:t>
            </a:r>
            <a:endParaRPr lang="en-US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74675" y="1752600"/>
            <a:ext cx="7988968" cy="4267200"/>
          </a:xfrm>
        </p:spPr>
        <p:txBody>
          <a:bodyPr/>
          <a:lstStyle/>
          <a:p>
            <a:pPr marL="336550" lvl="0" indent="-336550" eaLnBrk="1" hangingPunct="1">
              <a:lnSpc>
                <a:spcPct val="90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200" dirty="0" smtClean="0">
                <a:solidFill>
                  <a:srgbClr val="000000"/>
                </a:solidFill>
                <a:ea typeface="+mn-ea"/>
                <a:cs typeface="+mn-cs"/>
              </a:rPr>
              <a:t>Adopted in 2010</a:t>
            </a:r>
          </a:p>
          <a:p>
            <a:pPr marL="288925" lvl="1" indent="-288925" eaLnBrk="1" hangingPunct="1">
              <a:lnSpc>
                <a:spcPct val="90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200" dirty="0" smtClean="0">
                <a:solidFill>
                  <a:srgbClr val="000000"/>
                </a:solidFill>
              </a:rPr>
              <a:t>Expands </a:t>
            </a:r>
            <a:r>
              <a:rPr lang="en-US" altLang="en-US" sz="2200" dirty="0">
                <a:solidFill>
                  <a:srgbClr val="000000"/>
                </a:solidFill>
              </a:rPr>
              <a:t>on the Short </a:t>
            </a:r>
            <a:r>
              <a:rPr lang="en-US" altLang="en-US" sz="2200" dirty="0" smtClean="0">
                <a:solidFill>
                  <a:srgbClr val="000000"/>
                </a:solidFill>
              </a:rPr>
              <a:t>Set, </a:t>
            </a:r>
            <a:r>
              <a:rPr lang="en-US" altLang="en-US" sz="2200" dirty="0">
                <a:solidFill>
                  <a:srgbClr val="000000"/>
                </a:solidFill>
              </a:rPr>
              <a:t>adding information on upper body functioning, affect, pain and fatigue and adding more questions per </a:t>
            </a:r>
            <a:r>
              <a:rPr lang="en-US" altLang="en-US" sz="2200" dirty="0" smtClean="0">
                <a:solidFill>
                  <a:srgbClr val="000000"/>
                </a:solidFill>
              </a:rPr>
              <a:t>domain </a:t>
            </a:r>
            <a:endParaRPr lang="en-US" altLang="en-US" sz="2200" dirty="0">
              <a:solidFill>
                <a:srgbClr val="000000"/>
              </a:solidFill>
            </a:endParaRPr>
          </a:p>
          <a:p>
            <a:pPr marL="288925" lvl="1" indent="-288925" eaLnBrk="1" hangingPunct="1">
              <a:lnSpc>
                <a:spcPct val="90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200" dirty="0" smtClean="0">
                <a:solidFill>
                  <a:srgbClr val="000000"/>
                </a:solidFill>
              </a:rPr>
              <a:t>Begins </a:t>
            </a:r>
            <a:r>
              <a:rPr lang="en-US" altLang="en-US" sz="2200" dirty="0">
                <a:solidFill>
                  <a:srgbClr val="000000"/>
                </a:solidFill>
              </a:rPr>
              <a:t>to explore the association between functioning and the environment: use of assistive devices/aids, </a:t>
            </a:r>
            <a:r>
              <a:rPr lang="nb-NO" altLang="en-US" sz="2200" dirty="0">
                <a:solidFill>
                  <a:srgbClr val="000000"/>
                </a:solidFill>
              </a:rPr>
              <a:t>and functioning with and without </a:t>
            </a:r>
            <a:r>
              <a:rPr lang="nb-NO" altLang="en-US" sz="2200" dirty="0" smtClean="0">
                <a:solidFill>
                  <a:srgbClr val="000000"/>
                </a:solidFill>
              </a:rPr>
              <a:t>assistance</a:t>
            </a:r>
          </a:p>
          <a:p>
            <a:pPr marL="288925" lvl="1" indent="-288925" eaLnBrk="1" hangingPunct="1">
              <a:lnSpc>
                <a:spcPct val="90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nb-NO" altLang="en-US" sz="2200" dirty="0" smtClean="0">
                <a:solidFill>
                  <a:srgbClr val="000000"/>
                </a:solidFill>
              </a:rPr>
              <a:t>Full set: 37 questions covering 10 domains</a:t>
            </a:r>
          </a:p>
          <a:p>
            <a:pPr marL="288925" lvl="1" indent="-288925" eaLnBrk="1" hangingPunct="1">
              <a:lnSpc>
                <a:spcPct val="90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endParaRPr lang="nb-NO" altLang="en-US" sz="16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600" dirty="0"/>
              <a:t>WG ES-F</a:t>
            </a:r>
            <a:r>
              <a:rPr lang="en-US" sz="1600" dirty="0" smtClean="0"/>
              <a:t>: </a:t>
            </a:r>
            <a:r>
              <a:rPr lang="en-US" sz="1600" dirty="0" smtClean="0">
                <a:hlinkClick r:id="rId2"/>
              </a:rPr>
              <a:t>http</a:t>
            </a:r>
            <a:r>
              <a:rPr lang="en-US" sz="1600" dirty="0">
                <a:hlinkClick r:id="rId2"/>
              </a:rPr>
              <a:t>://</a:t>
            </a:r>
            <a:r>
              <a:rPr lang="en-US" sz="1600" dirty="0" smtClean="0">
                <a:hlinkClick r:id="rId2"/>
              </a:rPr>
              <a:t>www.cdc.gov/nchs/data/washington_group/wg_extended_question_set_on_functioning.pdf</a:t>
            </a: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28C078-AFC4-460D-A087-7E3CEF8820E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924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title"/>
          </p:nvPr>
        </p:nvSpPr>
        <p:spPr>
          <a:xfrm>
            <a:off x="533400" y="273050"/>
            <a:ext cx="7924800" cy="1162050"/>
          </a:xfrm>
        </p:spPr>
        <p:txBody>
          <a:bodyPr/>
          <a:lstStyle/>
          <a:p>
            <a:r>
              <a:rPr lang="en-US" b="0" dirty="0">
                <a:solidFill>
                  <a:srgbClr val="000000"/>
                </a:solidFill>
              </a:rPr>
              <a:t>Countries indicating that the WG </a:t>
            </a:r>
            <a:r>
              <a:rPr lang="en-US" b="0" dirty="0" smtClean="0">
                <a:solidFill>
                  <a:srgbClr val="000000"/>
                </a:solidFill>
              </a:rPr>
              <a:t>extended set on functioning was </a:t>
            </a:r>
            <a:r>
              <a:rPr lang="en-US" b="0" dirty="0">
                <a:solidFill>
                  <a:srgbClr val="000000"/>
                </a:solidFill>
              </a:rPr>
              <a:t>included </a:t>
            </a:r>
            <a:r>
              <a:rPr lang="en-US" b="0" dirty="0" smtClean="0">
                <a:solidFill>
                  <a:srgbClr val="000000"/>
                </a:solidFill>
              </a:rPr>
              <a:t>as a module on a national survey or as part of a disability survey</a:t>
            </a:r>
            <a:r>
              <a:rPr lang="en-US" b="0" baseline="30000" dirty="0" smtClean="0">
                <a:solidFill>
                  <a:srgbClr val="000000"/>
                </a:solidFill>
              </a:rPr>
              <a:t>*</a:t>
            </a:r>
            <a:endParaRPr lang="en-US" b="0" dirty="0" smtClean="0">
              <a:solidFill>
                <a:schemeClr val="accent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703250" y="2209800"/>
            <a:ext cx="4535750" cy="2057400"/>
          </a:xfrm>
          <a:extLst/>
        </p:spPr>
        <p:txBody>
          <a:bodyPr numCol="1">
            <a:normAutofit/>
          </a:bodyPr>
          <a:lstStyle/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Dominican Republic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Finland </a:t>
            </a:r>
            <a:r>
              <a:rPr lang="en-US" sz="1600" dirty="0" smtClean="0"/>
              <a:t>(subset included on 2014 EHIS)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Kosovo</a:t>
            </a:r>
            <a:endParaRPr lang="en-US" sz="2000" dirty="0"/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Samoa</a:t>
            </a:r>
          </a:p>
          <a:p>
            <a:pPr>
              <a:buClr>
                <a:schemeClr val="bg1"/>
              </a:buClr>
              <a:buNone/>
              <a:defRPr/>
            </a:pPr>
            <a:r>
              <a:rPr lang="en-US" sz="2000" dirty="0" smtClean="0"/>
              <a:t>United States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>
          <a:xfrm>
            <a:off x="609600" y="6248400"/>
            <a:ext cx="6172200" cy="461963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defRPr/>
            </a:pPr>
            <a:r>
              <a:rPr lang="en-US" kern="1200" dirty="0" smtClean="0">
                <a:solidFill>
                  <a:srgbClr val="000000"/>
                </a:solidFill>
                <a:cs typeface="+mn-cs"/>
              </a:rPr>
              <a:t>*Based on information obtained from 2015 </a:t>
            </a:r>
            <a:r>
              <a:rPr lang="en-US" kern="1200" dirty="0">
                <a:solidFill>
                  <a:srgbClr val="000000"/>
                </a:solidFill>
                <a:cs typeface="+mn-cs"/>
              </a:rPr>
              <a:t>country </a:t>
            </a:r>
            <a:r>
              <a:rPr lang="en-US" kern="1200" dirty="0" smtClean="0">
                <a:solidFill>
                  <a:srgbClr val="000000"/>
                </a:solidFill>
                <a:cs typeface="+mn-cs"/>
              </a:rPr>
              <a:t>report</a:t>
            </a:r>
            <a:endParaRPr lang="en-US" kern="1200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C78BF7-7998-4FA9-A72B-A394E829AE1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24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2828925"/>
            <a:ext cx="7507287" cy="136207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2800" b="0" cap="none" dirty="0" smtClean="0">
                <a:ln w="0">
                  <a:noFill/>
                </a:ln>
                <a:solidFill>
                  <a:schemeClr val="tx1"/>
                </a:solidFill>
                <a:latin typeface="+mn-lt"/>
              </a:rPr>
              <a:t>Upcoming national data collection activities related to disability statistics</a:t>
            </a:r>
            <a:endParaRPr lang="en-US" sz="2800" b="0" cap="none" dirty="0">
              <a:ln w="0">
                <a:noFill/>
              </a:ln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D1FACF-C1EF-4D7B-AE16-8BDAE922395B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55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7772400" cy="1143000"/>
          </a:xfrm>
        </p:spPr>
        <p:txBody>
          <a:bodyPr/>
          <a:lstStyle/>
          <a:p>
            <a:r>
              <a:rPr lang="en-US" sz="2800" dirty="0" smtClean="0"/>
              <a:t>Type of data collection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8458200" cy="5638800"/>
          </a:xfrm>
        </p:spPr>
        <p:txBody>
          <a:bodyPr>
            <a:noAutofit/>
          </a:bodyPr>
          <a:lstStyle/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r>
              <a:rPr lang="en-US" sz="1800" b="1" dirty="0" smtClean="0"/>
              <a:t>Census </a:t>
            </a:r>
            <a:r>
              <a:rPr lang="en-US" sz="1800" b="1" dirty="0" smtClean="0">
                <a:solidFill>
                  <a:srgbClr val="C00000"/>
                </a:solidFill>
              </a:rPr>
              <a:t>(16)</a:t>
            </a:r>
            <a:r>
              <a:rPr lang="en-US" sz="2000" b="1" dirty="0" smtClean="0"/>
              <a:t>: </a:t>
            </a:r>
            <a:r>
              <a:rPr lang="en-US" sz="1600" dirty="0" smtClean="0">
                <a:solidFill>
                  <a:srgbClr val="000000"/>
                </a:solidFill>
              </a:rPr>
              <a:t>Australia, Botswana, Burundi, Croatia, Egypt, Ireland, Kosovo, Lesotho, Mongolia, Montserrat, Pakistan, Palestine, Peru, Samoa, Tunisia, Yemen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endParaRPr lang="en-US" sz="1200" dirty="0" smtClean="0"/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r>
              <a:rPr lang="en-US" sz="1800" b="1" dirty="0" smtClean="0"/>
              <a:t>Short Disability Module </a:t>
            </a:r>
            <a:r>
              <a:rPr lang="en-US" sz="1800" b="1" dirty="0" smtClean="0">
                <a:solidFill>
                  <a:srgbClr val="C00000"/>
                </a:solidFill>
              </a:rPr>
              <a:t>(16)</a:t>
            </a:r>
            <a:r>
              <a:rPr lang="en-US" sz="1800" b="1" dirty="0" smtClean="0"/>
              <a:t>:</a:t>
            </a:r>
            <a:r>
              <a:rPr lang="en-US" sz="1600" dirty="0" smtClean="0">
                <a:solidFill>
                  <a:srgbClr val="000000"/>
                </a:solidFill>
              </a:rPr>
              <a:t> Australia, Austria, Botswana, Canada, Costa Rica, Egypt, Finland, Germany, </a:t>
            </a:r>
            <a:r>
              <a:rPr lang="en-US" sz="1600" dirty="0" smtClean="0"/>
              <a:t>Israel, Kosovo, Lithuania, Netherlands, South Africa, Turkey, Uganda, United States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endParaRPr lang="en-US" sz="1200" baseline="6000" dirty="0" smtClean="0"/>
          </a:p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r>
              <a:rPr lang="en-US" sz="1800" b="1" dirty="0" smtClean="0"/>
              <a:t>Longer Disability Module </a:t>
            </a:r>
            <a:r>
              <a:rPr lang="en-US" sz="1800" b="1" dirty="0" smtClean="0">
                <a:solidFill>
                  <a:srgbClr val="C00000"/>
                </a:solidFill>
              </a:rPr>
              <a:t>(11)</a:t>
            </a:r>
            <a:r>
              <a:rPr lang="en-US" sz="1800" b="1" dirty="0" smtClean="0"/>
              <a:t>:</a:t>
            </a:r>
            <a:r>
              <a:rPr lang="en-US" sz="1600" dirty="0" smtClean="0"/>
              <a:t> Australia, Canada, China, Costa Rica, Czech Republic, France, Ireland, Kenya, Samoa, Thailand, United States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endParaRPr lang="en-US" sz="1800" dirty="0"/>
          </a:p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r>
              <a:rPr lang="en-US" sz="1800" b="1" dirty="0" smtClean="0"/>
              <a:t>Other </a:t>
            </a:r>
            <a:r>
              <a:rPr lang="en-US" sz="1800" b="1" dirty="0" smtClean="0">
                <a:solidFill>
                  <a:srgbClr val="C00000"/>
                </a:solidFill>
              </a:rPr>
              <a:t>(17)</a:t>
            </a:r>
            <a:r>
              <a:rPr lang="en-US" sz="1800" b="1" dirty="0" smtClean="0"/>
              <a:t>:</a:t>
            </a:r>
            <a:r>
              <a:rPr lang="en-US" sz="1800" b="1" dirty="0" smtClean="0">
                <a:solidFill>
                  <a:srgbClr val="C00000"/>
                </a:solidFill>
              </a:rPr>
              <a:t> </a:t>
            </a:r>
            <a:r>
              <a:rPr lang="en-US" sz="1800" dirty="0" smtClean="0"/>
              <a:t>Afghanistan, Aruba, Belarus, Burundi, Croatia, Denmark, Finland, Hungary, Italy, Japan, Maldives, Mexico, Mongolia, New Zealand, Peru, Poland, Slovakia</a:t>
            </a:r>
            <a:endParaRPr lang="en-US" sz="1800" b="1" dirty="0" smtClean="0"/>
          </a:p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endParaRPr lang="en-US" sz="1200" baseline="300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28C078-AFC4-460D-A087-7E3CEF8820E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27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066800"/>
          </a:xfrm>
        </p:spPr>
        <p:txBody>
          <a:bodyPr/>
          <a:lstStyle/>
          <a:p>
            <a:r>
              <a:rPr lang="en-US" sz="2400" dirty="0" smtClean="0"/>
              <a:t>Data collection activities specified countries indicating ‘Other’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305800" cy="4572000"/>
          </a:xfrm>
        </p:spPr>
        <p:txBody>
          <a:bodyPr/>
          <a:lstStyle/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b="1" dirty="0" smtClean="0"/>
              <a:t>Income/Expenditure Survey </a:t>
            </a:r>
            <a:r>
              <a:rPr lang="en-US" sz="1600" dirty="0" smtClean="0"/>
              <a:t>(Afghanistan, Aruba)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600" b="1" dirty="0" smtClean="0"/>
              <a:t>Living Standards Survey </a:t>
            </a:r>
            <a:r>
              <a:rPr lang="en-US" sz="1600" dirty="0" smtClean="0"/>
              <a:t>(Afghanistan, Belarus)</a:t>
            </a:r>
          </a:p>
          <a:p>
            <a:pPr lvl="0">
              <a:buClr>
                <a:srgbClr val="CC0000">
                  <a:lumMod val="75000"/>
                </a:srgbClr>
              </a:buClr>
              <a:buFont typeface="Wingdings" pitchFamily="2" charset="2"/>
              <a:buChar char="§"/>
              <a:defRPr/>
            </a:pPr>
            <a:r>
              <a:rPr lang="en-US" sz="1800" b="1" dirty="0" smtClean="0">
                <a:solidFill>
                  <a:srgbClr val="000000"/>
                </a:solidFill>
              </a:rPr>
              <a:t>Demographic Health Survey </a:t>
            </a:r>
            <a:r>
              <a:rPr lang="en-US" sz="1600" dirty="0" smtClean="0">
                <a:solidFill>
                  <a:srgbClr val="000000"/>
                </a:solidFill>
              </a:rPr>
              <a:t>(Burundi, Maldives)</a:t>
            </a:r>
            <a:endParaRPr lang="en-US" sz="1600" dirty="0">
              <a:solidFill>
                <a:srgbClr val="000000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b="1" dirty="0" smtClean="0"/>
              <a:t>Registry </a:t>
            </a:r>
            <a:r>
              <a:rPr lang="en-US" sz="1600" dirty="0" smtClean="0">
                <a:solidFill>
                  <a:srgbClr val="000000"/>
                </a:solidFill>
              </a:rPr>
              <a:t>(Croatia)</a:t>
            </a:r>
            <a:endParaRPr lang="en-US" sz="1600" dirty="0" smtClean="0"/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b="1" dirty="0" smtClean="0"/>
              <a:t>Published reports </a:t>
            </a:r>
            <a:r>
              <a:rPr lang="en-US" sz="1600" dirty="0" smtClean="0"/>
              <a:t>(Denmark, Mongolia)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b="1" dirty="0" err="1" smtClean="0"/>
              <a:t>Microcensus</a:t>
            </a:r>
            <a:r>
              <a:rPr lang="en-US" sz="1800" b="1" dirty="0" smtClean="0"/>
              <a:t> </a:t>
            </a:r>
            <a:r>
              <a:rPr lang="en-US" sz="1600" dirty="0" smtClean="0"/>
              <a:t>(Hungary)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b="1" dirty="0" smtClean="0"/>
              <a:t>Population and Household Online Database </a:t>
            </a:r>
            <a:r>
              <a:rPr lang="en-US" sz="1600" dirty="0" smtClean="0"/>
              <a:t>(Mongolia)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b="1" dirty="0" smtClean="0"/>
              <a:t>European Health Interview Survey </a:t>
            </a:r>
            <a:r>
              <a:rPr lang="en-US" sz="1600" dirty="0" smtClean="0"/>
              <a:t>(Italy, Poland, Slovakia)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b="1" dirty="0" smtClean="0"/>
              <a:t>Undetermined </a:t>
            </a:r>
            <a:r>
              <a:rPr lang="en-US" sz="1600" dirty="0" smtClean="0"/>
              <a:t>(Japan)</a:t>
            </a:r>
          </a:p>
          <a:p>
            <a:pPr>
              <a:defRPr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28C078-AFC4-460D-A087-7E3CEF8820E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63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767" y="155575"/>
            <a:ext cx="8001000" cy="1216025"/>
          </a:xfrm>
        </p:spPr>
        <p:txBody>
          <a:bodyPr/>
          <a:lstStyle/>
          <a:p>
            <a:r>
              <a:rPr lang="en-US" sz="2400" dirty="0">
                <a:solidFill>
                  <a:srgbClr val="000000"/>
                </a:solidFill>
              </a:rPr>
              <a:t>Date of </a:t>
            </a:r>
            <a:r>
              <a:rPr lang="en-US" sz="2400" dirty="0" smtClean="0">
                <a:solidFill>
                  <a:srgbClr val="000000"/>
                </a:solidFill>
              </a:rPr>
              <a:t>most recent or upcoming </a:t>
            </a:r>
            <a:r>
              <a:rPr lang="en-US" sz="2400" dirty="0">
                <a:solidFill>
                  <a:srgbClr val="000000"/>
                </a:solidFill>
              </a:rPr>
              <a:t>data collection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0" y="1730406"/>
            <a:ext cx="1790700" cy="4267200"/>
          </a:xfrm>
        </p:spPr>
        <p:txBody>
          <a:bodyPr/>
          <a:lstStyle/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u="sng" dirty="0" smtClean="0">
                <a:solidFill>
                  <a:srgbClr val="000000"/>
                </a:solidFill>
              </a:rPr>
              <a:t>2019</a:t>
            </a:r>
            <a:endParaRPr lang="en-US" sz="1400" dirty="0" smtClean="0">
              <a:solidFill>
                <a:srgbClr val="000000"/>
              </a:solidFill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Poland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Samoa*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Tunisia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endParaRPr lang="en-US" sz="1400" dirty="0">
              <a:solidFill>
                <a:srgbClr val="000000"/>
              </a:solidFill>
            </a:endParaRP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u="sng" dirty="0">
                <a:solidFill>
                  <a:srgbClr val="000000"/>
                </a:solidFill>
              </a:rPr>
              <a:t>2020</a:t>
            </a:r>
            <a:endParaRPr lang="en-US" sz="1400" dirty="0">
              <a:solidFill>
                <a:srgbClr val="000000"/>
              </a:solidFill>
            </a:endParaRP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Mongolia*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1800" kern="1200" dirty="0">
              <a:solidFill>
                <a:srgbClr val="000000"/>
              </a:solidFill>
            </a:endParaRP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u="sng" kern="1200" dirty="0">
                <a:solidFill>
                  <a:srgbClr val="000000"/>
                </a:solidFill>
              </a:rPr>
              <a:t>2021</a:t>
            </a:r>
            <a:endParaRPr lang="en-US" sz="1400" kern="1200" dirty="0">
              <a:solidFill>
                <a:srgbClr val="000000"/>
              </a:solidFill>
            </a:endParaRP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kern="1200" dirty="0" smtClean="0">
                <a:solidFill>
                  <a:srgbClr val="000000"/>
                </a:solidFill>
              </a:rPr>
              <a:t>Botswana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kern="1200" dirty="0" smtClean="0">
                <a:solidFill>
                  <a:srgbClr val="000000"/>
                </a:solidFill>
              </a:rPr>
              <a:t>Montserrat</a:t>
            </a:r>
            <a:endParaRPr lang="en-US" sz="1300" dirty="0">
              <a:solidFill>
                <a:srgbClr val="000000"/>
              </a:solidFill>
            </a:endParaRP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1600" kern="1200" dirty="0">
              <a:solidFill>
                <a:srgbClr val="000000"/>
              </a:solidFill>
            </a:endParaRP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1600" kern="1200" dirty="0" smtClean="0">
              <a:solidFill>
                <a:srgbClr val="000000"/>
              </a:solidFill>
            </a:endParaRPr>
          </a:p>
          <a:p>
            <a:pPr marL="0" lvl="0" indent="0" eaLnBrk="1" hangingPunct="1">
              <a:spcBef>
                <a:spcPct val="0"/>
              </a:spcBef>
              <a:buClrTx/>
              <a:buNone/>
            </a:pPr>
            <a:r>
              <a:rPr lang="en-US" sz="1200" kern="1200" dirty="0" smtClean="0">
                <a:solidFill>
                  <a:srgbClr val="000000"/>
                </a:solidFill>
              </a:rPr>
              <a:t>*</a:t>
            </a:r>
            <a:r>
              <a:rPr lang="en-US" sz="1050" kern="1200" dirty="0" smtClean="0">
                <a:solidFill>
                  <a:srgbClr val="000000"/>
                </a:solidFill>
                <a:latin typeface="Verdana" pitchFamily="-108" charset="0"/>
                <a:cs typeface="+mn-cs"/>
              </a:rPr>
              <a:t>Multiple </a:t>
            </a:r>
            <a:r>
              <a:rPr lang="en-US" sz="1050" kern="1200" dirty="0">
                <a:solidFill>
                  <a:srgbClr val="000000"/>
                </a:solidFill>
                <a:latin typeface="Verdana" pitchFamily="-108" charset="0"/>
                <a:cs typeface="+mn-cs"/>
              </a:rPr>
              <a:t>data collection activities scheduled</a:t>
            </a:r>
            <a:endParaRPr lang="en-US" sz="1400" dirty="0">
              <a:solidFill>
                <a:srgbClr val="000000"/>
              </a:solidFill>
              <a:latin typeface="Bookman Old Style" pitchFamily="-108" charset="0"/>
              <a:cs typeface="+mn-cs"/>
            </a:endParaRP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 smtClean="0"/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endParaRPr lang="en-US" sz="1600" baseline="30000" dirty="0">
              <a:solidFill>
                <a:srgbClr val="000000"/>
              </a:solidFill>
            </a:endParaRPr>
          </a:p>
          <a:p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5575" y="1752600"/>
            <a:ext cx="3028950" cy="4245006"/>
          </a:xfrm>
        </p:spPr>
        <p:txBody>
          <a:bodyPr/>
          <a:lstStyle/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u="sng" kern="1200" dirty="0">
                <a:solidFill>
                  <a:srgbClr val="000000"/>
                </a:solidFill>
              </a:rPr>
              <a:t>2016</a:t>
            </a:r>
            <a:endParaRPr lang="en-US" sz="1400" dirty="0"/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Aruba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Australia*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Burundi</a:t>
            </a:r>
          </a:p>
          <a:p>
            <a:pPr marL="0" lv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None/>
            </a:pPr>
            <a:r>
              <a:rPr lang="en-US" sz="1300" dirty="0">
                <a:solidFill>
                  <a:srgbClr val="000000"/>
                </a:solidFill>
              </a:rPr>
              <a:t>Canada*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kern="1200" dirty="0">
                <a:solidFill>
                  <a:srgbClr val="000000"/>
                </a:solidFill>
              </a:rPr>
              <a:t>Denmark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kern="1200" dirty="0" smtClean="0">
                <a:solidFill>
                  <a:srgbClr val="000000"/>
                </a:solidFill>
              </a:rPr>
              <a:t>Egypt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Finland*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kern="1200" dirty="0" smtClean="0">
                <a:solidFill>
                  <a:srgbClr val="000000"/>
                </a:solidFill>
              </a:rPr>
              <a:t>France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kern="1200" dirty="0" smtClean="0">
                <a:solidFill>
                  <a:srgbClr val="000000"/>
                </a:solidFill>
              </a:rPr>
              <a:t>Hungary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kern="1200" dirty="0" smtClean="0">
                <a:solidFill>
                  <a:srgbClr val="000000"/>
                </a:solidFill>
              </a:rPr>
              <a:t>Ireland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kern="1200" dirty="0" smtClean="0">
                <a:solidFill>
                  <a:srgbClr val="000000"/>
                </a:solidFill>
              </a:rPr>
              <a:t>Israel*</a:t>
            </a:r>
            <a:endParaRPr lang="en-US" sz="1300" kern="1200" dirty="0">
              <a:solidFill>
                <a:srgbClr val="000000"/>
              </a:solidFill>
            </a:endParaRP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kern="1200" dirty="0" smtClean="0">
                <a:solidFill>
                  <a:srgbClr val="000000"/>
                </a:solidFill>
              </a:rPr>
              <a:t>Lesotho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kern="1200" dirty="0" smtClean="0">
                <a:solidFill>
                  <a:srgbClr val="000000"/>
                </a:solidFill>
              </a:rPr>
              <a:t>Maldives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kern="1200" dirty="0" smtClean="0">
                <a:solidFill>
                  <a:srgbClr val="000000"/>
                </a:solidFill>
              </a:rPr>
              <a:t>Mexico*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kern="1200" dirty="0" smtClean="0">
                <a:solidFill>
                  <a:srgbClr val="000000"/>
                </a:solidFill>
              </a:rPr>
              <a:t>Netherlands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kern="1200" dirty="0" smtClean="0">
                <a:solidFill>
                  <a:srgbClr val="000000"/>
                </a:solidFill>
              </a:rPr>
              <a:t>Pakistan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kern="1200" dirty="0" smtClean="0">
                <a:solidFill>
                  <a:srgbClr val="000000"/>
                </a:solidFill>
              </a:rPr>
              <a:t>Samoa*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kern="1200" dirty="0" smtClean="0">
                <a:solidFill>
                  <a:srgbClr val="000000"/>
                </a:solidFill>
              </a:rPr>
              <a:t>Turkey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kern="1200" dirty="0" smtClean="0">
                <a:solidFill>
                  <a:srgbClr val="000000"/>
                </a:solidFill>
              </a:rPr>
              <a:t>Uganda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kern="1200" dirty="0" smtClean="0">
                <a:solidFill>
                  <a:srgbClr val="000000"/>
                </a:solidFill>
              </a:rPr>
              <a:t>United States</a:t>
            </a:r>
            <a:endParaRPr lang="en-US" sz="1300" dirty="0">
              <a:solidFill>
                <a:srgbClr val="000000"/>
              </a:solidFill>
            </a:endParaRP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1600" kern="1200" baseline="2000" dirty="0">
              <a:solidFill>
                <a:srgbClr val="000000"/>
              </a:solidFill>
            </a:endParaRP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1600" kern="1200" baseline="2000" dirty="0" smtClean="0">
              <a:solidFill>
                <a:srgbClr val="000000"/>
              </a:solidFill>
            </a:endParaRPr>
          </a:p>
          <a:p>
            <a:endParaRPr lang="en-US" dirty="0"/>
          </a:p>
        </p:txBody>
      </p:sp>
      <p:sp>
        <p:nvSpPr>
          <p:cNvPr id="8" name="Content Placeholder 3"/>
          <p:cNvSpPr txBox="1">
            <a:spLocks/>
          </p:cNvSpPr>
          <p:nvPr/>
        </p:nvSpPr>
        <p:spPr bwMode="auto">
          <a:xfrm>
            <a:off x="4953000" y="1730406"/>
            <a:ext cx="23622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-108" charset="2"/>
              <a:buChar char="o"/>
              <a:defRPr sz="2800">
                <a:solidFill>
                  <a:schemeClr val="tx1"/>
                </a:solidFill>
                <a:latin typeface="+mn-lt"/>
                <a:ea typeface="ＭＳ Ｐゴシック" pitchFamily="-108" charset="-128"/>
                <a:cs typeface="ＭＳ Ｐゴシック" pitchFamily="-108" charset="-128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-108" charset="2"/>
              <a:buChar char="n"/>
              <a:defRPr sz="24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-108" charset="2"/>
              <a:buChar char="o"/>
              <a:defRPr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-108" charset="2"/>
              <a:buChar char="n"/>
              <a:defRPr sz="18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-108" charset="2"/>
              <a:buChar char="§"/>
              <a:defRPr sz="18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400" b="1" u="sng" dirty="0" smtClean="0">
                <a:solidFill>
                  <a:srgbClr val="000000"/>
                </a:solidFill>
              </a:rPr>
              <a:t>2017</a:t>
            </a:r>
            <a:endParaRPr lang="en-US" sz="1400" b="1" u="sng" dirty="0">
              <a:solidFill>
                <a:srgbClr val="000000"/>
              </a:solidFill>
            </a:endParaRP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>
                <a:solidFill>
                  <a:srgbClr val="000000"/>
                </a:solidFill>
              </a:rPr>
              <a:t>Australia*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Canada</a:t>
            </a:r>
            <a:r>
              <a:rPr lang="en-US" sz="1300" dirty="0">
                <a:solidFill>
                  <a:srgbClr val="000000"/>
                </a:solidFill>
              </a:rPr>
              <a:t>*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Denmark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Finland*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Germany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Palestine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Peru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Thailand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endParaRPr lang="en-US" sz="1600" b="1" u="sng" dirty="0" smtClean="0">
              <a:solidFill>
                <a:srgbClr val="000000"/>
              </a:solidFill>
            </a:endParaRP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400" b="1" u="sng" dirty="0" smtClean="0">
                <a:solidFill>
                  <a:srgbClr val="000000"/>
                </a:solidFill>
              </a:rPr>
              <a:t>2018</a:t>
            </a:r>
            <a:endParaRPr lang="en-US" sz="1400" dirty="0">
              <a:solidFill>
                <a:srgbClr val="000000"/>
              </a:solidFill>
            </a:endParaRP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>
                <a:solidFill>
                  <a:srgbClr val="000000"/>
                </a:solidFill>
              </a:rPr>
              <a:t>Australia</a:t>
            </a:r>
            <a:r>
              <a:rPr lang="en-US" sz="1300" dirty="0" smtClean="0">
                <a:solidFill>
                  <a:srgbClr val="000000"/>
                </a:solidFill>
              </a:rPr>
              <a:t>*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Czech Republic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Finland*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Lithuania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Mexico*</a:t>
            </a:r>
            <a:endParaRPr lang="en-US" sz="1300" dirty="0">
              <a:solidFill>
                <a:srgbClr val="000000"/>
              </a:solidFill>
            </a:endParaRP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endParaRPr lang="en-US" sz="1600" dirty="0" smtClean="0">
              <a:solidFill>
                <a:srgbClr val="000000"/>
              </a:solidFill>
            </a:endParaRP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endParaRPr lang="en-US" sz="1400" dirty="0" smtClean="0">
              <a:solidFill>
                <a:srgbClr val="000000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00075" y="1828800"/>
            <a:ext cx="20955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-108" charset="2"/>
              <a:buChar char="o"/>
              <a:defRPr sz="2800">
                <a:solidFill>
                  <a:schemeClr val="tx1"/>
                </a:solidFill>
                <a:latin typeface="+mn-lt"/>
                <a:ea typeface="ＭＳ Ｐゴシック" pitchFamily="-108" charset="-128"/>
                <a:cs typeface="ＭＳ Ｐゴシック" pitchFamily="-108" charset="-128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-108" charset="2"/>
              <a:buChar char="n"/>
              <a:defRPr sz="24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-108" charset="2"/>
              <a:buChar char="o"/>
              <a:defRPr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-108" charset="2"/>
              <a:buChar char="n"/>
              <a:defRPr sz="18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-108" charset="2"/>
              <a:buChar char="§"/>
              <a:defRPr sz="18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400" b="1" u="sng" dirty="0" smtClean="0">
                <a:solidFill>
                  <a:srgbClr val="000000"/>
                </a:solidFill>
              </a:rPr>
              <a:t>2014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Australia*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Yemen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endParaRPr lang="en-US" sz="1400" b="1" u="sng" dirty="0">
              <a:solidFill>
                <a:srgbClr val="000000"/>
              </a:solidFill>
            </a:endParaRP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400" b="1" u="sng" dirty="0" smtClean="0">
                <a:solidFill>
                  <a:srgbClr val="000000"/>
                </a:solidFill>
              </a:rPr>
              <a:t>2015</a:t>
            </a:r>
            <a:endParaRPr lang="en-US" sz="1400" kern="0" dirty="0">
              <a:solidFill>
                <a:srgbClr val="000000"/>
              </a:solidFill>
            </a:endParaRP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>
                <a:solidFill>
                  <a:srgbClr val="000000"/>
                </a:solidFill>
              </a:rPr>
              <a:t>Afghanistan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>
                <a:solidFill>
                  <a:srgbClr val="000000"/>
                </a:solidFill>
              </a:rPr>
              <a:t>Australia*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>
                <a:solidFill>
                  <a:srgbClr val="000000"/>
                </a:solidFill>
              </a:rPr>
              <a:t>Austria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>
                <a:solidFill>
                  <a:srgbClr val="000000"/>
                </a:solidFill>
              </a:rPr>
              <a:t>Canada*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>
                <a:solidFill>
                  <a:srgbClr val="000000"/>
                </a:solidFill>
              </a:rPr>
              <a:t>China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>
                <a:solidFill>
                  <a:srgbClr val="000000"/>
                </a:solidFill>
              </a:rPr>
              <a:t>Costa Rica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>
                <a:solidFill>
                  <a:srgbClr val="000000"/>
                </a:solidFill>
              </a:rPr>
              <a:t>Denmark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France</a:t>
            </a:r>
            <a:endParaRPr lang="en-US" sz="1300" dirty="0">
              <a:solidFill>
                <a:srgbClr val="000000"/>
              </a:solidFill>
            </a:endParaRP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Israel*</a:t>
            </a:r>
            <a:endParaRPr lang="en-US" sz="1300" kern="0" dirty="0">
              <a:solidFill>
                <a:srgbClr val="000000"/>
              </a:solidFill>
            </a:endParaRP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>
                <a:solidFill>
                  <a:srgbClr val="000000"/>
                </a:solidFill>
              </a:rPr>
              <a:t>Italy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Mongolia*</a:t>
            </a:r>
          </a:p>
          <a:p>
            <a:pPr marL="0" indent="0" eaLnBrk="1" fontAlgn="t" hangingPunct="1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Font typeface="Wingdings" pitchFamily="-108" charset="2"/>
              <a:buNone/>
            </a:pPr>
            <a:r>
              <a:rPr lang="en-US" sz="1300" dirty="0" smtClean="0">
                <a:solidFill>
                  <a:srgbClr val="000000"/>
                </a:solidFill>
              </a:rPr>
              <a:t>South Africa</a:t>
            </a:r>
            <a:endParaRPr lang="en-US" sz="1300" dirty="0">
              <a:solidFill>
                <a:srgbClr val="000000"/>
              </a:solidFill>
            </a:endParaRPr>
          </a:p>
          <a:p>
            <a:pPr>
              <a:buClr>
                <a:srgbClr val="CC0000"/>
              </a:buClr>
            </a:pPr>
            <a:endParaRPr lang="en-US" sz="1600" kern="0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F5C9A2-DEEE-40C7-9989-D17335071E6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96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371475" y="1682750"/>
            <a:ext cx="8559800" cy="4611688"/>
          </a:xfrm>
        </p:spPr>
        <p:txBody>
          <a:bodyPr/>
          <a:lstStyle/>
          <a:p>
            <a:pPr eaLnBrk="1" hangingPunct="1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 smtClean="0"/>
              <a:t>June 2001: UN International Seminar on the Measurement of Disability </a:t>
            </a:r>
          </a:p>
          <a:p>
            <a:pPr eaLnBrk="1" hangingPunct="1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 smtClean="0"/>
              <a:t>WG established as a City Group under the aegis of the UN Statistical Commission to:</a:t>
            </a:r>
          </a:p>
          <a:p>
            <a:pPr lvl="1" eaLnBrk="1" hangingPunct="1">
              <a:buClr>
                <a:srgbClr val="C00000"/>
              </a:buClr>
              <a:buFont typeface="Verdana" panose="020B0604030504040204" pitchFamily="34" charset="0"/>
              <a:buChar char="‒"/>
            </a:pPr>
            <a:r>
              <a:rPr lang="en-US" altLang="en-US" sz="1800" dirty="0" smtClean="0"/>
              <a:t>address the need for population based measures of disability</a:t>
            </a:r>
          </a:p>
          <a:p>
            <a:pPr lvl="1" eaLnBrk="1" hangingPunct="1">
              <a:buClr>
                <a:srgbClr val="C00000"/>
              </a:buClr>
              <a:buFont typeface="Verdana" panose="020B0604030504040204" pitchFamily="34" charset="0"/>
              <a:buChar char="‒"/>
            </a:pPr>
            <a:r>
              <a:rPr lang="en-US" altLang="en-US" sz="1800" dirty="0" smtClean="0"/>
              <a:t>foster international cooperation in the area of health and disability statistics</a:t>
            </a:r>
          </a:p>
          <a:p>
            <a:pPr lvl="1" eaLnBrk="1" hangingPunct="1">
              <a:buClr>
                <a:srgbClr val="C00000"/>
              </a:buClr>
              <a:buFont typeface="Verdana" panose="020B0604030504040204" pitchFamily="34" charset="0"/>
              <a:buChar char="‒"/>
            </a:pPr>
            <a:r>
              <a:rPr lang="en-US" altLang="en-US" sz="1800" dirty="0" smtClean="0"/>
              <a:t>produce internationally tested measures to monitor status of persons with disability</a:t>
            </a:r>
          </a:p>
          <a:p>
            <a:pPr lvl="1" eaLnBrk="1" hangingPunct="1">
              <a:buClr>
                <a:srgbClr val="C00000"/>
              </a:buClr>
              <a:buFont typeface="Verdana" panose="020B0604030504040204" pitchFamily="34" charset="0"/>
              <a:buChar char="‒"/>
            </a:pPr>
            <a:r>
              <a:rPr lang="en-US" altLang="en-US" sz="1800" dirty="0" smtClean="0"/>
              <a:t>incorporate disability into national statistical systems </a:t>
            </a:r>
          </a:p>
          <a:p>
            <a:pPr lvl="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0000"/>
                </a:solidFill>
              </a:rPr>
              <a:t>Representatives from National Statistical Offices (NSOs) comprise the main constituency of the WG</a:t>
            </a:r>
          </a:p>
          <a:p>
            <a:pPr marL="868362" lvl="2" indent="0" eaLnBrk="1" hangingPunct="1">
              <a:buClr>
                <a:srgbClr val="0070C0"/>
              </a:buClr>
              <a:buNone/>
            </a:pPr>
            <a:r>
              <a:rPr lang="en-US" altLang="en-US" sz="1800" dirty="0"/>
              <a:t>~</a:t>
            </a:r>
            <a:r>
              <a:rPr lang="en-US" altLang="en-US" sz="1800" dirty="0" smtClean="0"/>
              <a:t>135 countries are currently registered as members</a:t>
            </a:r>
            <a:endParaRPr lang="en-US" altLang="en-US" dirty="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00075" y="152400"/>
            <a:ext cx="8331200" cy="1371600"/>
          </a:xfrm>
        </p:spPr>
        <p:txBody>
          <a:bodyPr/>
          <a:lstStyle/>
          <a:p>
            <a:pPr eaLnBrk="1" hangingPunct="1"/>
            <a:r>
              <a:rPr lang="en-US" altLang="en-US" sz="2800" dirty="0" smtClean="0">
                <a:solidFill>
                  <a:schemeClr val="tx1"/>
                </a:solidFill>
              </a:rPr>
              <a:t>The Washington Group (WG)</a:t>
            </a:r>
          </a:p>
        </p:txBody>
      </p:sp>
      <p:sp>
        <p:nvSpPr>
          <p:cNvPr id="717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5184E4B-DBC8-4750-9781-5D9AD8A168AB}" type="slidenum">
              <a:rPr lang="en-US" altLang="en-US" sz="1200" smtClean="0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2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9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2286000"/>
            <a:ext cx="8001000" cy="1216025"/>
          </a:xfrm>
        </p:spPr>
        <p:txBody>
          <a:bodyPr/>
          <a:lstStyle/>
          <a:p>
            <a:pPr algn="ctr"/>
            <a:r>
              <a:rPr lang="en-US" sz="2800" dirty="0" smtClean="0"/>
              <a:t>Use of WG Questions for Disaggregation by Disability Status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8459E-9789-4030-A78F-871457FC198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9118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altLang="en-US" sz="3200" dirty="0" smtClean="0"/>
              <a:t>Monitoring the UN CRPD and SDGs through data disaggregation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4675" y="1676400"/>
            <a:ext cx="8001000" cy="4568825"/>
          </a:xfrm>
        </p:spPr>
        <p:txBody>
          <a:bodyPr/>
          <a:lstStyle/>
          <a:p>
            <a:pPr marL="0" indent="0" eaLnBrk="1" hangingPunct="1">
              <a:buClr>
                <a:srgbClr val="0070C0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400" dirty="0" smtClean="0"/>
              <a:t>WG question sets are developed</a:t>
            </a:r>
          </a:p>
          <a:p>
            <a:pPr eaLnBrk="1" hangingPunct="1"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endParaRPr lang="en-US" altLang="en-US" sz="2400" dirty="0" smtClean="0"/>
          </a:p>
          <a:p>
            <a:pPr eaLnBrk="1" hangingPunct="1"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400" dirty="0" smtClean="0"/>
              <a:t>to collect internationally comparable data based on the </a:t>
            </a:r>
            <a:r>
              <a:rPr lang="en-US" altLang="en-US" sz="2400" dirty="0" err="1" smtClean="0"/>
              <a:t>ICF</a:t>
            </a:r>
            <a:r>
              <a:rPr lang="en-US" altLang="en-US" sz="2400" dirty="0" smtClean="0"/>
              <a:t> model,</a:t>
            </a:r>
          </a:p>
          <a:p>
            <a:pPr marL="0" indent="0" eaLnBrk="1" hangingPunct="1">
              <a:buClr>
                <a:srgbClr val="C00000"/>
              </a:buClr>
              <a:buFont typeface="Wingdings" panose="05000000000000000000" pitchFamily="2" charset="2"/>
              <a:buNone/>
              <a:defRPr/>
            </a:pPr>
            <a:endParaRPr lang="en-US" altLang="en-US" sz="2400" dirty="0" smtClean="0"/>
          </a:p>
          <a:p>
            <a:pPr eaLnBrk="1" hangingPunct="1"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400" dirty="0" smtClean="0"/>
              <a:t>and can be used to fulfill the monitoring requirements established by the UN Convention on the Rights of Persons with Disabilities and the Sustainable Development Goals.</a:t>
            </a:r>
          </a:p>
          <a:p>
            <a:pPr marL="0" indent="0" eaLnBrk="1" hangingPunct="1">
              <a:buClr>
                <a:srgbClr val="00B0F0"/>
              </a:buClr>
              <a:buFont typeface="Wingdings" panose="05000000000000000000" pitchFamily="2" charset="2"/>
              <a:buNone/>
              <a:defRPr/>
            </a:pPr>
            <a:endParaRPr lang="en-US" altLang="en-US" sz="12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778BA6-EF08-47C0-977E-2CFC11BAAE7A}" type="slidenum">
              <a:rPr lang="en-US" alt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61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93863"/>
            <a:ext cx="8001000" cy="44196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buClr>
                <a:srgbClr val="C00000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en-US" altLang="en-US" sz="2400" dirty="0" err="1" smtClean="0"/>
              <a:t>WG</a:t>
            </a:r>
            <a:r>
              <a:rPr lang="en-US" altLang="en-US" sz="2400" dirty="0" smtClean="0"/>
              <a:t> questions can be added to any on-going data collections; </a:t>
            </a:r>
          </a:p>
          <a:p>
            <a:pPr lvl="1" eaLnBrk="1" hangingPunct="1">
              <a:lnSpc>
                <a:spcPct val="95000"/>
              </a:lnSpc>
              <a:buClr>
                <a:srgbClr val="C00000"/>
              </a:buClr>
              <a:buSzPct val="85000"/>
              <a:buFont typeface="Verdana" panose="020B0604030504040204" pitchFamily="34" charset="0"/>
              <a:buChar char="‒"/>
              <a:defRPr/>
            </a:pPr>
            <a:r>
              <a:rPr lang="en-US" altLang="en-US" sz="2200" dirty="0" smtClean="0"/>
              <a:t>Can be used in any national or subnational survey (health, labor force, income &amp; expenditure, DHS, MICS etc.)</a:t>
            </a:r>
          </a:p>
          <a:p>
            <a:pPr lvl="1" eaLnBrk="1" hangingPunct="1">
              <a:lnSpc>
                <a:spcPct val="95000"/>
              </a:lnSpc>
              <a:buClr>
                <a:srgbClr val="C00000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en-US" altLang="en-US" sz="2200" dirty="0" smtClean="0"/>
          </a:p>
          <a:p>
            <a:pPr eaLnBrk="1" hangingPunct="1">
              <a:lnSpc>
                <a:spcPct val="95000"/>
              </a:lnSpc>
              <a:buClr>
                <a:srgbClr val="C00000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en-US" altLang="en-US" sz="2400" dirty="0" smtClean="0"/>
              <a:t>Once the </a:t>
            </a:r>
            <a:r>
              <a:rPr lang="en-US" altLang="en-US" sz="2400" dirty="0" err="1" smtClean="0"/>
              <a:t>WG</a:t>
            </a:r>
            <a:r>
              <a:rPr lang="en-US" altLang="en-US" sz="2400" dirty="0" smtClean="0"/>
              <a:t> questions become integrated into core statistical systems – disaggregating outcomes (education, employment etc.) by disability status becomes routine </a:t>
            </a:r>
          </a:p>
          <a:p>
            <a:pPr eaLnBrk="1" hangingPunct="1">
              <a:lnSpc>
                <a:spcPct val="95000"/>
              </a:lnSpc>
              <a:buClr>
                <a:srgbClr val="0070C0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en-US" altLang="en-US" sz="2600" dirty="0" smtClean="0"/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chemeClr val="tx1"/>
                </a:solidFill>
              </a:rPr>
              <a:t>Mainstreaming disability statistics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778BA6-EF08-47C0-977E-2CFC11BAAE7A}" type="slidenum">
              <a:rPr lang="en-US" alt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31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SDG disaggregation by disability status – Feasibility pilot project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Assess the ability </a:t>
            </a:r>
            <a:r>
              <a:rPr lang="en-US" sz="2000" dirty="0"/>
              <a:t>of </a:t>
            </a:r>
            <a:r>
              <a:rPr lang="en-US" sz="2000" dirty="0" smtClean="0"/>
              <a:t>NSOs </a:t>
            </a:r>
            <a:r>
              <a:rPr lang="en-US" sz="2000" dirty="0"/>
              <a:t>to disaggregate </a:t>
            </a:r>
            <a:r>
              <a:rPr lang="en-US" sz="2000" dirty="0" smtClean="0"/>
              <a:t>SDG indicators </a:t>
            </a:r>
            <a:r>
              <a:rPr lang="en-US" sz="2000" dirty="0"/>
              <a:t>by disability </a:t>
            </a:r>
            <a:r>
              <a:rPr lang="en-US" sz="2000" dirty="0" smtClean="0"/>
              <a:t>status</a:t>
            </a:r>
          </a:p>
          <a:p>
            <a:pPr marL="0" indent="0">
              <a:buNone/>
            </a:pPr>
            <a:endParaRPr lang="en-US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Request sent to WG membership:</a:t>
            </a:r>
          </a:p>
          <a:p>
            <a:pPr lvl="1">
              <a:buFont typeface="Verdana" panose="020B0604030504040204" pitchFamily="34" charset="0"/>
              <a:buChar char="‒"/>
            </a:pPr>
            <a:r>
              <a:rPr lang="en-US" sz="1800" dirty="0" smtClean="0"/>
              <a:t>Instructions and template for reporting on select SDGs by disability status</a:t>
            </a:r>
          </a:p>
          <a:p>
            <a:pPr lvl="1">
              <a:buFont typeface="Verdana" panose="020B0604030504040204" pitchFamily="34" charset="0"/>
              <a:buChar char="‒"/>
            </a:pPr>
            <a:r>
              <a:rPr lang="en-US" sz="1800" dirty="0" smtClean="0"/>
              <a:t>Data sources used to produce SDG indicator</a:t>
            </a:r>
          </a:p>
          <a:p>
            <a:pPr lvl="1">
              <a:buFont typeface="Verdana" panose="020B0604030504040204" pitchFamily="34" charset="0"/>
              <a:buChar char="‒"/>
            </a:pPr>
            <a:r>
              <a:rPr lang="en-US" sz="1800" dirty="0" smtClean="0"/>
              <a:t>Questions and response categories used to determine disability status</a:t>
            </a:r>
          </a:p>
          <a:p>
            <a:pPr lvl="1">
              <a:buFont typeface="Verdana" panose="020B0604030504040204" pitchFamily="34" charset="0"/>
              <a:buChar char="‒"/>
            </a:pPr>
            <a:endParaRPr lang="en-US" sz="1800" dirty="0" smtClean="0"/>
          </a:p>
          <a:p>
            <a:pPr marL="401638" lvl="1" indent="-401638">
              <a:buFont typeface="Arial" panose="020B0604020202020204" pitchFamily="34" charset="0"/>
              <a:buChar char="•"/>
            </a:pPr>
            <a:r>
              <a:rPr lang="en-US" sz="2000" dirty="0" smtClean="0"/>
              <a:t>Results to be complied in a report to be posted on WG website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778BA6-EF08-47C0-977E-2CFC11BAAE7A}" type="slidenum">
              <a:rPr lang="en-US" alt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0295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505200"/>
            <a:ext cx="8001000" cy="1216025"/>
          </a:xfrm>
        </p:spPr>
        <p:txBody>
          <a:bodyPr anchor="ctr"/>
          <a:lstStyle/>
          <a:p>
            <a:r>
              <a:rPr lang="en-US" sz="2000" dirty="0" smtClean="0"/>
              <a:t>For more information about the </a:t>
            </a:r>
            <a:r>
              <a:rPr lang="en-US" sz="2000" dirty="0"/>
              <a:t>WG:</a:t>
            </a:r>
            <a:br>
              <a:rPr lang="en-US" sz="2000" dirty="0"/>
            </a:br>
            <a:r>
              <a:rPr lang="en-US" sz="2000" dirty="0" smtClean="0">
                <a:hlinkClick r:id="rId2"/>
              </a:rPr>
              <a:t>www.cdc.gov/nchs/washington_group.htm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Questions:</a:t>
            </a:r>
            <a:br>
              <a:rPr lang="en-US" sz="2000" dirty="0" smtClean="0"/>
            </a:br>
            <a:r>
              <a:rPr lang="en-US" sz="2000" dirty="0" smtClean="0">
                <a:hlinkClick r:id="rId3"/>
              </a:rPr>
              <a:t>WG_Secretariat@cdc.gov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7166" y="3505200"/>
            <a:ext cx="1613268" cy="237744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8459E-9789-4030-A78F-871457FC1982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537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Annual Report on National Activities Related to Disability </a:t>
            </a:r>
            <a:r>
              <a:rPr lang="en-US" sz="2400" dirty="0" smtClean="0"/>
              <a:t>Statistics - Country Reports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2000" dirty="0" smtClean="0"/>
              <a:t>Part of WG Governance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smtClean="0"/>
              <a:t>Each country representative is responsible maintaining communications </a:t>
            </a:r>
            <a:r>
              <a:rPr lang="en-US" sz="1600" dirty="0"/>
              <a:t>with </a:t>
            </a:r>
            <a:r>
              <a:rPr lang="en-US" sz="1600" dirty="0" smtClean="0"/>
              <a:t>other </a:t>
            </a:r>
            <a:r>
              <a:rPr lang="en-US" sz="1600" dirty="0"/>
              <a:t>parties in their country who have expressed an interest in the work of the </a:t>
            </a:r>
            <a:r>
              <a:rPr lang="en-US" sz="1600" dirty="0" smtClean="0"/>
              <a:t>WG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smtClean="0"/>
              <a:t>Provides </a:t>
            </a:r>
            <a:r>
              <a:rPr lang="en-US" sz="1600" dirty="0"/>
              <a:t>a vehicle for a larger group of experts to have input into WG activities</a:t>
            </a:r>
            <a:endParaRPr lang="en-US" sz="1600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n-US" sz="16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 smtClean="0"/>
              <a:t>Country report form distributed to countries with a designated WG representative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sz="20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 smtClean="0"/>
              <a:t>Summary of information collected is presented at the annual WG meeting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28C078-AFC4-460D-A087-7E3CEF8820E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229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Items included on WG Country Reports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738" y="1757446"/>
            <a:ext cx="8272462" cy="42672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Report on planned data </a:t>
            </a:r>
            <a:r>
              <a:rPr lang="en-US" sz="1800" dirty="0"/>
              <a:t>collection efforts on </a:t>
            </a:r>
            <a:r>
              <a:rPr lang="en-US" sz="1800" dirty="0" smtClean="0"/>
              <a:t>disability scheduled within next 3 years:</a:t>
            </a:r>
          </a:p>
          <a:p>
            <a:pPr marL="746125" lvl="1" indent="-274638">
              <a:buFont typeface="Courier New" panose="02070309020205020404" pitchFamily="49" charset="0"/>
              <a:buChar char="o"/>
            </a:pPr>
            <a:r>
              <a:rPr lang="en-US" sz="1800" dirty="0" smtClean="0"/>
              <a:t>Type:</a:t>
            </a:r>
          </a:p>
          <a:p>
            <a:pPr marL="1027113" lvl="2" indent="-288925">
              <a:buFont typeface="Arial" panose="020B0604020202020204" pitchFamily="34" charset="0"/>
              <a:buChar char="•"/>
            </a:pPr>
            <a:r>
              <a:rPr lang="en-US" sz="1800" dirty="0" smtClean="0"/>
              <a:t>Census</a:t>
            </a:r>
          </a:p>
          <a:p>
            <a:pPr marL="1027113" lvl="2" indent="-288925">
              <a:buFont typeface="Arial" panose="020B0604020202020204" pitchFamily="34" charset="0"/>
              <a:buChar char="•"/>
            </a:pPr>
            <a:r>
              <a:rPr lang="en-US" sz="1800" dirty="0" smtClean="0"/>
              <a:t>Short disability module in ongoing survey</a:t>
            </a:r>
          </a:p>
          <a:p>
            <a:pPr marL="1027113" lvl="2" indent="-288925">
              <a:buFont typeface="Arial" panose="020B0604020202020204" pitchFamily="34" charset="0"/>
              <a:buChar char="•"/>
            </a:pPr>
            <a:r>
              <a:rPr lang="en-US" sz="1800" dirty="0" smtClean="0"/>
              <a:t>Longer disability module / disability survey</a:t>
            </a:r>
          </a:p>
          <a:p>
            <a:pPr marL="746125" lvl="1" indent="-274638">
              <a:buFont typeface="Courier New" panose="02070309020205020404" pitchFamily="49" charset="0"/>
              <a:buChar char="o"/>
            </a:pPr>
            <a:r>
              <a:rPr lang="en-US" sz="1800" dirty="0" smtClean="0"/>
              <a:t>Name of survey/census and administering agency</a:t>
            </a:r>
          </a:p>
          <a:p>
            <a:pPr marL="746125" lvl="1" indent="-274638">
              <a:buFont typeface="Courier New" panose="02070309020205020404" pitchFamily="49" charset="0"/>
              <a:buChar char="o"/>
            </a:pPr>
            <a:r>
              <a:rPr lang="en-US" sz="1800" dirty="0" smtClean="0"/>
              <a:t>Date of data collection</a:t>
            </a:r>
          </a:p>
          <a:p>
            <a:pPr marL="746125" lvl="1" indent="-274638">
              <a:buFont typeface="Courier New" panose="02070309020205020404" pitchFamily="49" charset="0"/>
              <a:buChar char="o"/>
            </a:pPr>
            <a:r>
              <a:rPr lang="en-US" sz="1800" dirty="0" smtClean="0"/>
              <a:t>Frequency</a:t>
            </a:r>
          </a:p>
          <a:p>
            <a:pPr marL="746125" lvl="1" indent="-274638">
              <a:buFont typeface="Courier New" panose="02070309020205020404" pitchFamily="49" charset="0"/>
              <a:buChar char="o"/>
            </a:pPr>
            <a:r>
              <a:rPr lang="en-US" sz="1800" dirty="0" smtClean="0"/>
              <a:t>Sample design: Coverage / Sample size / Sampling frame</a:t>
            </a:r>
          </a:p>
          <a:p>
            <a:pPr marL="746125" lvl="1" indent="-274638">
              <a:buFont typeface="Courier New" panose="02070309020205020404" pitchFamily="49" charset="0"/>
              <a:buChar char="o"/>
            </a:pPr>
            <a:r>
              <a:rPr lang="en-US" sz="1800" dirty="0" smtClean="0"/>
              <a:t>Mode</a:t>
            </a:r>
          </a:p>
          <a:p>
            <a:pPr marL="746125" lvl="1" indent="-274638">
              <a:buFont typeface="Courier New" panose="02070309020205020404" pitchFamily="49" charset="0"/>
              <a:buChar char="o"/>
            </a:pPr>
            <a:r>
              <a:rPr lang="en-US" sz="1800" dirty="0" smtClean="0"/>
              <a:t>Language(s) administered</a:t>
            </a:r>
          </a:p>
          <a:p>
            <a:pPr marL="746125" lvl="1" indent="-274638">
              <a:buFont typeface="Courier New" panose="02070309020205020404" pitchFamily="49" charset="0"/>
              <a:buChar char="o"/>
            </a:pPr>
            <a:r>
              <a:rPr lang="en-US" sz="1800" dirty="0" smtClean="0"/>
              <a:t>Administrative Records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28C078-AFC4-460D-A087-7E3CEF8820E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108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738" y="304800"/>
            <a:ext cx="8839199" cy="1216025"/>
          </a:xfrm>
        </p:spPr>
        <p:txBody>
          <a:bodyPr/>
          <a:lstStyle/>
          <a:p>
            <a:r>
              <a:rPr lang="en-US" sz="2400" dirty="0" smtClean="0"/>
              <a:t>WG Country Reports: </a:t>
            </a:r>
            <a:br>
              <a:rPr lang="en-US" sz="2400" dirty="0" smtClean="0"/>
            </a:br>
            <a:r>
              <a:rPr lang="en-US" sz="2400" dirty="0" smtClean="0"/>
              <a:t>Questions related to use of WG questions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196262" cy="4800600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1800" dirty="0"/>
              <a:t>Began monitoring the use of WG questions in </a:t>
            </a:r>
            <a:r>
              <a:rPr lang="en-US" sz="1800" dirty="0" smtClean="0"/>
              <a:t>2006</a:t>
            </a:r>
            <a:endParaRPr lang="en-US" sz="18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1800" i="1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n-US" sz="1800" dirty="0" smtClean="0"/>
              <a:t>In 2009, added question to capture information on the use of WG questions in 2010 census round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sz="18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n-US" sz="1800" dirty="0" smtClean="0"/>
              <a:t>2011-2013, included table shells to report disability prevalence rates by geographical division, age, sex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sz="18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n-US" sz="1800" dirty="0" smtClean="0"/>
              <a:t>In 2015, expanded the questionnaire format:</a:t>
            </a:r>
          </a:p>
          <a:p>
            <a:pPr marL="738188" lvl="1" indent="-266700">
              <a:buFont typeface="Arial" panose="020B0604020202020204" pitchFamily="34" charset="0"/>
              <a:buChar char="•"/>
            </a:pPr>
            <a:r>
              <a:rPr lang="en-US" sz="1600" dirty="0" smtClean="0"/>
              <a:t>Use of WG Extended Set on Functioning (ES-F)</a:t>
            </a:r>
          </a:p>
          <a:p>
            <a:pPr marL="738188" lvl="1" indent="-266700">
              <a:buFont typeface="Arial" panose="020B0604020202020204" pitchFamily="34" charset="0"/>
              <a:buChar char="•"/>
            </a:pPr>
            <a:r>
              <a:rPr lang="en-US" sz="1600" dirty="0" smtClean="0"/>
              <a:t>Use of WG SS on surveys that also collect the following information: </a:t>
            </a:r>
          </a:p>
          <a:p>
            <a:pPr marL="977900" lvl="2" indent="-239713">
              <a:buFont typeface="Verdana" panose="020B0604030504040204" pitchFamily="34" charset="0"/>
              <a:buChar char="‒"/>
            </a:pPr>
            <a:r>
              <a:rPr lang="en-US" sz="1400" dirty="0" smtClean="0"/>
              <a:t>School attendance </a:t>
            </a:r>
          </a:p>
          <a:p>
            <a:pPr marL="977900" lvl="2" indent="-239713">
              <a:buFont typeface="Verdana" panose="020B0604030504040204" pitchFamily="34" charset="0"/>
              <a:buChar char="‒"/>
            </a:pPr>
            <a:r>
              <a:rPr lang="en-US" sz="1400" dirty="0" smtClean="0"/>
              <a:t>Employment status</a:t>
            </a:r>
          </a:p>
          <a:p>
            <a:pPr marL="977900" lvl="2" indent="-239713">
              <a:buFont typeface="Verdana" panose="020B0604030504040204" pitchFamily="34" charset="0"/>
              <a:buChar char="‒"/>
            </a:pPr>
            <a:r>
              <a:rPr lang="en-US" sz="1400" dirty="0" smtClean="0"/>
              <a:t>Information and Communications Technology (ICT) usage and access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28C078-AFC4-460D-A087-7E3CEF8820E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132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5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066800"/>
          </a:xfrm>
        </p:spPr>
        <p:txBody>
          <a:bodyPr anchor="b"/>
          <a:lstStyle/>
          <a:p>
            <a:r>
              <a:rPr lang="en-US" sz="2400" dirty="0" smtClean="0"/>
              <a:t>2015 WG Country Reports:</a:t>
            </a:r>
            <a:br>
              <a:rPr lang="en-US" sz="2400" dirty="0" smtClean="0"/>
            </a:br>
            <a:r>
              <a:rPr lang="en-US" sz="2000" dirty="0" smtClean="0"/>
              <a:t>Responding Countries </a:t>
            </a:r>
            <a:r>
              <a:rPr lang="en-US" sz="2000" dirty="0" smtClean="0">
                <a:solidFill>
                  <a:schemeClr val="accent2"/>
                </a:solidFill>
              </a:rPr>
              <a:t>(n= 57)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33400" y="1981200"/>
            <a:ext cx="7772400" cy="4038600"/>
          </a:xfrm>
        </p:spPr>
        <p:txBody>
          <a:bodyPr>
            <a:normAutofit/>
          </a:bodyPr>
          <a:lstStyle/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r>
              <a:rPr lang="en-US" sz="1700" b="1" dirty="0" smtClean="0"/>
              <a:t>Africa/Middle East </a:t>
            </a:r>
            <a:r>
              <a:rPr lang="en-US" sz="1700" b="1" dirty="0" smtClean="0">
                <a:solidFill>
                  <a:schemeClr val="accent2"/>
                </a:solidFill>
              </a:rPr>
              <a:t>(12)</a:t>
            </a:r>
            <a:r>
              <a:rPr lang="en-US" sz="1700" b="1" dirty="0" smtClean="0"/>
              <a:t>:</a:t>
            </a:r>
            <a:r>
              <a:rPr lang="en-US" sz="1700" b="1" dirty="0" smtClean="0">
                <a:solidFill>
                  <a:schemeClr val="accent1"/>
                </a:solidFill>
              </a:rPr>
              <a:t> </a:t>
            </a:r>
            <a:r>
              <a:rPr lang="en-US" sz="1700" dirty="0" smtClean="0"/>
              <a:t>Afghanistan, Botswana, Burundi, Egypt, Israel, Kenya, Lesotho, Pakistan, Palestine, Tunisia, Uganda, Yemen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endParaRPr lang="en-US" sz="1700" dirty="0" smtClean="0"/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r>
              <a:rPr lang="en-US" sz="1700" b="1" dirty="0" smtClean="0"/>
              <a:t>Asia/Pacific </a:t>
            </a:r>
            <a:r>
              <a:rPr lang="en-US" sz="1700" b="1" dirty="0" smtClean="0">
                <a:solidFill>
                  <a:schemeClr val="accent2"/>
                </a:solidFill>
              </a:rPr>
              <a:t>(11)</a:t>
            </a:r>
            <a:r>
              <a:rPr lang="en-US" sz="1700" b="1" dirty="0" smtClean="0"/>
              <a:t>: </a:t>
            </a:r>
            <a:r>
              <a:rPr lang="en-US" sz="1700" dirty="0" smtClean="0"/>
              <a:t>Australia,</a:t>
            </a:r>
            <a:r>
              <a:rPr lang="en-US" sz="1700" b="1" dirty="0" smtClean="0"/>
              <a:t> </a:t>
            </a:r>
            <a:r>
              <a:rPr lang="en-US" sz="1700" dirty="0" smtClean="0"/>
              <a:t>China</a:t>
            </a:r>
            <a:r>
              <a:rPr lang="en-US" sz="1700" dirty="0" smtClean="0">
                <a:solidFill>
                  <a:srgbClr val="000000"/>
                </a:solidFill>
              </a:rPr>
              <a:t>, Japan, Korea, Maldives, </a:t>
            </a:r>
            <a:r>
              <a:rPr lang="en-US" sz="1700" dirty="0" smtClean="0"/>
              <a:t>Mongolia, New Zealand, Philippines, Samoa, Singapore, Thailand</a:t>
            </a:r>
            <a:endParaRPr lang="en-US" sz="1700" dirty="0"/>
          </a:p>
          <a:p>
            <a:pPr marL="0" indent="0">
              <a:buClr>
                <a:schemeClr val="accent2">
                  <a:lumMod val="75000"/>
                </a:schemeClr>
              </a:buClr>
              <a:buNone/>
              <a:defRPr/>
            </a:pPr>
            <a:endParaRPr lang="en-US" sz="1700" b="1" dirty="0" smtClean="0"/>
          </a:p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r>
              <a:rPr lang="en-US" sz="1700" b="1" dirty="0" smtClean="0"/>
              <a:t>Europe </a:t>
            </a:r>
            <a:r>
              <a:rPr lang="en-US" sz="1700" b="1" dirty="0" smtClean="0">
                <a:solidFill>
                  <a:schemeClr val="accent2"/>
                </a:solidFill>
              </a:rPr>
              <a:t>(24)</a:t>
            </a:r>
            <a:r>
              <a:rPr lang="en-US" sz="1700" b="1" dirty="0" smtClean="0"/>
              <a:t>:</a:t>
            </a:r>
            <a:r>
              <a:rPr lang="en-US" sz="1700" b="1" dirty="0" smtClean="0">
                <a:solidFill>
                  <a:schemeClr val="accent1"/>
                </a:solidFill>
              </a:rPr>
              <a:t> </a:t>
            </a:r>
            <a:r>
              <a:rPr lang="en-US" sz="1700" dirty="0" smtClean="0"/>
              <a:t>Armenia, Austria, Belarus, Croatia, Cyprus, Czech Republic, Denmark, Finland, France, Germany, Hungary, Ireland, Italy, Kosovo, Latvia, Lithuania, Montenegro, Netherlands, Poland, Romania, Slovakia, Spain, Sweden, Turkey</a:t>
            </a:r>
          </a:p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endParaRPr lang="en-US" sz="1700" dirty="0" smtClean="0"/>
          </a:p>
          <a:p>
            <a:pPr marL="0" indent="0">
              <a:buClr>
                <a:schemeClr val="accent2">
                  <a:lumMod val="75000"/>
                </a:schemeClr>
              </a:buClr>
              <a:buFont typeface="Wingdings" pitchFamily="-108" charset="2"/>
              <a:buNone/>
              <a:defRPr/>
            </a:pPr>
            <a:r>
              <a:rPr lang="en-US" sz="1700" b="1" dirty="0" smtClean="0"/>
              <a:t>North/South America </a:t>
            </a:r>
            <a:r>
              <a:rPr lang="en-US" sz="1700" b="1" dirty="0" smtClean="0">
                <a:solidFill>
                  <a:schemeClr val="accent2"/>
                </a:solidFill>
              </a:rPr>
              <a:t>(10)</a:t>
            </a:r>
            <a:r>
              <a:rPr lang="en-US" sz="1700" b="1" dirty="0" smtClean="0"/>
              <a:t>: </a:t>
            </a:r>
            <a:r>
              <a:rPr lang="en-US" sz="1700" dirty="0" smtClean="0"/>
              <a:t>Aruba, Canada, Costa Rica, Dominican Republic, Jamaica, Mexico, Montserrat, Panama, Peru, United States</a:t>
            </a:r>
            <a:endParaRPr lang="en-US" sz="17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28C078-AFC4-460D-A087-7E3CEF8820E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2828925"/>
            <a:ext cx="7507287" cy="136207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2800" b="0" cap="none" dirty="0" smtClean="0">
                <a:ln w="0">
                  <a:noFill/>
                </a:ln>
                <a:solidFill>
                  <a:schemeClr val="tx1"/>
                </a:solidFill>
                <a:latin typeface="+mn-lt"/>
              </a:rPr>
              <a:t>Monitoring the use of the WG Short Set  and Extended Set on Functioning </a:t>
            </a:r>
            <a:endParaRPr lang="en-US" sz="2800" b="0" cap="none" dirty="0">
              <a:ln w="0">
                <a:noFill/>
              </a:ln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D1FACF-C1EF-4D7B-AE16-8BDAE922395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79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altLang="en-US" sz="2800" dirty="0" smtClean="0"/>
              <a:t>WG Short Set Questions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4675" y="1676400"/>
            <a:ext cx="8188325" cy="4568825"/>
          </a:xfrm>
        </p:spPr>
        <p:txBody>
          <a:bodyPr/>
          <a:lstStyle/>
          <a:p>
            <a:pPr eaLnBrk="1" hangingPunct="1"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en-US" altLang="en-US" sz="2000" dirty="0"/>
              <a:t>Adopted in 2006</a:t>
            </a:r>
          </a:p>
          <a:p>
            <a:pPr eaLnBrk="1" hangingPunct="1"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endParaRPr lang="en-US" altLang="en-US" sz="2000" b="1" dirty="0" smtClean="0"/>
          </a:p>
          <a:p>
            <a:pPr eaLnBrk="1" hangingPunct="1"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en-US" altLang="en-US" sz="2000" dirty="0"/>
              <a:t>Question set that focus on measuring difficulty functioning in universal, basic </a:t>
            </a:r>
            <a:r>
              <a:rPr lang="en-US" altLang="en-US" sz="2000" dirty="0" smtClean="0"/>
              <a:t>activities</a:t>
            </a:r>
          </a:p>
          <a:p>
            <a:pPr eaLnBrk="1" hangingPunct="1"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endParaRPr lang="en-US" altLang="en-US" sz="2000" dirty="0"/>
          </a:p>
          <a:p>
            <a:pPr eaLnBrk="1" hangingPunct="1"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en-US" altLang="en-US" sz="2000" dirty="0"/>
              <a:t>Domains of functioning: </a:t>
            </a:r>
          </a:p>
          <a:p>
            <a:pPr marL="1257300" indent="-342900" eaLnBrk="1" hangingPunct="1"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000" dirty="0" smtClean="0"/>
              <a:t>Vision, </a:t>
            </a:r>
            <a:r>
              <a:rPr lang="en-US" altLang="en-US" sz="2000" dirty="0"/>
              <a:t>Hearing, Mobility, Cognition, Self-care</a:t>
            </a:r>
            <a:r>
              <a:rPr lang="en-US" altLang="en-US" sz="2000" dirty="0" smtClean="0"/>
              <a:t>, and Communication</a:t>
            </a:r>
          </a:p>
          <a:p>
            <a:pPr marL="808038" indent="-342900" eaLnBrk="1" hangingPunct="1"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endParaRPr lang="en-US" altLang="en-US" sz="2000" dirty="0"/>
          </a:p>
          <a:p>
            <a:pPr eaLnBrk="1" hangingPunct="1"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en-US" altLang="en-US" sz="2000" dirty="0" smtClean="0"/>
              <a:t>Response </a:t>
            </a:r>
            <a:r>
              <a:rPr lang="en-US" altLang="en-US" sz="2000" dirty="0"/>
              <a:t>categories: </a:t>
            </a:r>
          </a:p>
          <a:p>
            <a:pPr marL="808038" indent="-342900" eaLnBrk="1" hangingPunct="1"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000" dirty="0" smtClean="0"/>
              <a:t>	No </a:t>
            </a:r>
            <a:r>
              <a:rPr lang="en-US" altLang="en-US" sz="2000" dirty="0"/>
              <a:t>difficulty; Some difficulty; A lot of difficulty; 	Cannot do at all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D5E400-9507-4DF1-90AF-D042CF16D720}" type="slidenum">
              <a:rPr lang="en-US" alt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20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>
                <a:solidFill>
                  <a:schemeClr val="tx1"/>
                </a:solidFill>
              </a:rPr>
              <a:t>WG Short Set Questions</a:t>
            </a:r>
            <a:endParaRPr lang="en-US" altLang="en-US" sz="2800" dirty="0" smtClean="0"/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4675" y="1752600"/>
            <a:ext cx="8224838" cy="4495800"/>
          </a:xfrm>
        </p:spPr>
        <p:txBody>
          <a:bodyPr/>
          <a:lstStyle/>
          <a:p>
            <a:pPr marL="495300" indent="-495300" eaLnBrk="1" hangingPunct="1"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en-US" altLang="en-US" sz="1800" b="1" dirty="0" smtClean="0"/>
              <a:t>Because of a Health problem:</a:t>
            </a:r>
          </a:p>
          <a:p>
            <a:pPr marL="495300" indent="-495300" eaLnBrk="1" hangingPunct="1">
              <a:spcBef>
                <a:spcPts val="600"/>
              </a:spcBef>
              <a:buClr>
                <a:schemeClr val="tx1"/>
              </a:buClr>
              <a:buFontTx/>
              <a:buAutoNum type="arabicParenR"/>
            </a:pPr>
            <a:r>
              <a:rPr lang="en-US" altLang="en-US" sz="1800" dirty="0" smtClean="0"/>
              <a:t>Do you have difficulty </a:t>
            </a:r>
            <a:r>
              <a:rPr lang="en-US" altLang="en-US" sz="1800" dirty="0" smtClean="0">
                <a:solidFill>
                  <a:schemeClr val="accent2"/>
                </a:solidFill>
              </a:rPr>
              <a:t>seeing</a:t>
            </a:r>
            <a:r>
              <a:rPr lang="en-US" altLang="en-US" sz="1800" dirty="0" smtClean="0"/>
              <a:t> even if wearing glasses?</a:t>
            </a:r>
          </a:p>
          <a:p>
            <a:pPr marL="495300" indent="-495300" eaLnBrk="1" hangingPunct="1">
              <a:spcBef>
                <a:spcPts val="600"/>
              </a:spcBef>
              <a:buClr>
                <a:schemeClr val="tx1"/>
              </a:buClr>
              <a:buFontTx/>
              <a:buAutoNum type="arabicParenR"/>
            </a:pPr>
            <a:r>
              <a:rPr lang="en-US" altLang="en-US" sz="1800" dirty="0" smtClean="0"/>
              <a:t>Do you have difficulty </a:t>
            </a:r>
            <a:r>
              <a:rPr lang="en-US" altLang="en-US" sz="1800" dirty="0" smtClean="0">
                <a:solidFill>
                  <a:schemeClr val="accent2"/>
                </a:solidFill>
              </a:rPr>
              <a:t>hearing</a:t>
            </a:r>
            <a:r>
              <a:rPr lang="en-US" altLang="en-US" sz="1800" dirty="0" smtClean="0"/>
              <a:t> even if using a hearing aid?</a:t>
            </a:r>
          </a:p>
          <a:p>
            <a:pPr marL="495300" indent="-495300" eaLnBrk="1" hangingPunct="1">
              <a:spcBef>
                <a:spcPts val="600"/>
              </a:spcBef>
              <a:buClr>
                <a:schemeClr val="tx1"/>
              </a:buClr>
              <a:buFontTx/>
              <a:buAutoNum type="arabicParenR"/>
            </a:pPr>
            <a:r>
              <a:rPr lang="en-US" altLang="en-US" sz="1800" dirty="0" smtClean="0"/>
              <a:t>Do you have difficulty </a:t>
            </a:r>
            <a:r>
              <a:rPr lang="en-US" altLang="en-US" sz="1800" dirty="0" smtClean="0">
                <a:solidFill>
                  <a:schemeClr val="accent2"/>
                </a:solidFill>
              </a:rPr>
              <a:t>walking</a:t>
            </a:r>
            <a:r>
              <a:rPr lang="en-US" altLang="en-US" sz="1800" dirty="0" smtClean="0"/>
              <a:t> or </a:t>
            </a:r>
            <a:r>
              <a:rPr lang="en-US" altLang="en-US" sz="1800" dirty="0" smtClean="0">
                <a:solidFill>
                  <a:schemeClr val="accent2"/>
                </a:solidFill>
              </a:rPr>
              <a:t>climbing</a:t>
            </a:r>
            <a:r>
              <a:rPr lang="en-US" altLang="en-US" sz="1800" dirty="0" smtClean="0"/>
              <a:t> stairs?</a:t>
            </a:r>
          </a:p>
          <a:p>
            <a:pPr marL="495300" indent="-495300" eaLnBrk="1" hangingPunct="1">
              <a:spcBef>
                <a:spcPts val="600"/>
              </a:spcBef>
              <a:buClr>
                <a:schemeClr val="tx1"/>
              </a:buClr>
              <a:buFontTx/>
              <a:buAutoNum type="arabicParenR"/>
            </a:pPr>
            <a:r>
              <a:rPr lang="en-US" altLang="en-US" sz="1800" dirty="0" smtClean="0"/>
              <a:t>Do you have difficulty </a:t>
            </a:r>
            <a:r>
              <a:rPr lang="en-US" altLang="en-US" sz="1800" dirty="0" smtClean="0">
                <a:solidFill>
                  <a:schemeClr val="accent2"/>
                </a:solidFill>
              </a:rPr>
              <a:t>remembering</a:t>
            </a:r>
            <a:r>
              <a:rPr lang="en-US" altLang="en-US" sz="1800" dirty="0" smtClean="0"/>
              <a:t> or </a:t>
            </a:r>
            <a:r>
              <a:rPr lang="en-US" altLang="en-US" sz="1800" dirty="0" smtClean="0">
                <a:solidFill>
                  <a:schemeClr val="accent2"/>
                </a:solidFill>
              </a:rPr>
              <a:t>concentrating</a:t>
            </a:r>
            <a:r>
              <a:rPr lang="en-US" altLang="en-US" sz="1800" dirty="0" smtClean="0"/>
              <a:t>?</a:t>
            </a:r>
          </a:p>
          <a:p>
            <a:pPr marL="495300" indent="-495300" eaLnBrk="1" hangingPunct="1">
              <a:spcBef>
                <a:spcPts val="600"/>
              </a:spcBef>
              <a:buClr>
                <a:schemeClr val="tx1"/>
              </a:buClr>
              <a:buFontTx/>
              <a:buAutoNum type="arabicParenR" startAt="5"/>
            </a:pPr>
            <a:r>
              <a:rPr lang="en-US" altLang="en-US" sz="1800" dirty="0" smtClean="0"/>
              <a:t>Do you have difficulty with (</a:t>
            </a:r>
            <a:r>
              <a:rPr lang="en-US" altLang="en-US" sz="1800" dirty="0" smtClean="0">
                <a:solidFill>
                  <a:schemeClr val="accent2"/>
                </a:solidFill>
              </a:rPr>
              <a:t>self-care</a:t>
            </a:r>
            <a:r>
              <a:rPr lang="en-US" altLang="en-US" sz="1800" dirty="0" smtClean="0"/>
              <a:t> such as) washing all over or dressing?</a:t>
            </a:r>
          </a:p>
          <a:p>
            <a:pPr marL="495300" indent="-495300" eaLnBrk="1" hangingPunct="1">
              <a:spcBef>
                <a:spcPts val="600"/>
              </a:spcBef>
              <a:buClr>
                <a:schemeClr val="tx1"/>
              </a:buClr>
              <a:buFontTx/>
              <a:buAutoNum type="arabicParenR" startAt="5"/>
            </a:pPr>
            <a:r>
              <a:rPr lang="en-US" altLang="en-US" sz="1800" dirty="0" smtClean="0"/>
              <a:t>Using your usual language, do you have difficulty </a:t>
            </a:r>
            <a:r>
              <a:rPr lang="en-US" altLang="en-US" sz="1800" dirty="0" smtClean="0">
                <a:solidFill>
                  <a:schemeClr val="accent2"/>
                </a:solidFill>
              </a:rPr>
              <a:t>communicating</a:t>
            </a:r>
            <a:r>
              <a:rPr lang="en-US" altLang="en-US" sz="1800" dirty="0" smtClean="0"/>
              <a:t> (for example understanding or being understood by others)?</a:t>
            </a:r>
          </a:p>
          <a:p>
            <a:pPr marL="495300" indent="-495300" eaLnBrk="1" hangingPunct="1">
              <a:spcBef>
                <a:spcPts val="600"/>
              </a:spcBef>
              <a:buFont typeface="Wingdings" panose="05000000000000000000" pitchFamily="2" charset="2"/>
              <a:buNone/>
            </a:pPr>
            <a:endParaRPr lang="en-US" altLang="en-US" sz="1800" b="1" dirty="0" smtClean="0"/>
          </a:p>
          <a:p>
            <a:pPr marL="495300" indent="-495300" eaLnBrk="1" hangingPunct="1"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en-US" altLang="en-US" sz="1800" b="1" dirty="0" smtClean="0"/>
              <a:t>Response categories:</a:t>
            </a:r>
            <a:r>
              <a:rPr lang="en-US" altLang="en-US" sz="1800" dirty="0" smtClean="0"/>
              <a:t> </a:t>
            </a:r>
          </a:p>
          <a:p>
            <a:pPr marL="495300" indent="-495300" eaLnBrk="1" hangingPunct="1"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en-US" altLang="en-US" sz="1800" dirty="0" smtClean="0"/>
              <a:t>No difficulty; Some difficulty; A lot of difficulty; Cannot do at all</a:t>
            </a:r>
          </a:p>
          <a:p>
            <a:pPr marL="495300" indent="-495300" eaLnBrk="1" hangingPunct="1">
              <a:lnSpc>
                <a:spcPct val="90000"/>
              </a:lnSpc>
              <a:buClr>
                <a:schemeClr val="tx2"/>
              </a:buClr>
              <a:buSzPct val="90000"/>
              <a:buFontTx/>
              <a:buNone/>
            </a:pPr>
            <a:endParaRPr lang="en-US" altLang="en-US" sz="21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D5E400-9507-4DF1-90AF-D042CF16D720}" type="slidenum">
              <a:rPr lang="en-US" alt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19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5323</TotalTime>
  <Words>1643</Words>
  <Application>Microsoft Office PowerPoint</Application>
  <PresentationFormat>On-screen Show (4:3)</PresentationFormat>
  <Paragraphs>425</Paragraphs>
  <Slides>24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Profile</vt:lpstr>
      <vt:lpstr>1_Profile</vt:lpstr>
      <vt:lpstr>2_Profile</vt:lpstr>
      <vt:lpstr>3_Profile</vt:lpstr>
      <vt:lpstr>4_Profile</vt:lpstr>
      <vt:lpstr>5_Profile</vt:lpstr>
      <vt:lpstr>Monitoring Country Use of the WG questions for Disaggregation by Disability Status</vt:lpstr>
      <vt:lpstr>The Washington Group (WG)</vt:lpstr>
      <vt:lpstr>Annual Report on National Activities Related to Disability Statistics - Country Reports</vt:lpstr>
      <vt:lpstr>Items included on WG Country Reports</vt:lpstr>
      <vt:lpstr>WG Country Reports:  Questions related to use of WG questions</vt:lpstr>
      <vt:lpstr>2015 WG Country Reports: Responding Countries (n= 57)</vt:lpstr>
      <vt:lpstr>Monitoring the use of the WG Short Set  and Extended Set on Functioning </vt:lpstr>
      <vt:lpstr>WG Short Set Questions</vt:lpstr>
      <vt:lpstr>WG Short Set Questions</vt:lpstr>
      <vt:lpstr>Countries using the WG short set or some variant in the most recent census cycle* (n=41)</vt:lpstr>
      <vt:lpstr>Countries using the WG short set or some variant in the most recent census cycle* – Date of most recent census</vt:lpstr>
      <vt:lpstr>Countries indicating that the WG short set was included on previous censuses, national surveys, disability modules or pre-tests* (n=55)</vt:lpstr>
      <vt:lpstr>Have you used the short set of Washington Group questions on a survey that also collects information on any of the following items?</vt:lpstr>
      <vt:lpstr>WG Extended Set on Functioning (ES-F)</vt:lpstr>
      <vt:lpstr>Countries indicating that the WG extended set on functioning was included as a module on a national survey or as part of a disability survey*</vt:lpstr>
      <vt:lpstr>Upcoming national data collection activities related to disability statistics</vt:lpstr>
      <vt:lpstr>Type of data collection</vt:lpstr>
      <vt:lpstr>Data collection activities specified countries indicating ‘Other’</vt:lpstr>
      <vt:lpstr>Date of most recent or upcoming data collection</vt:lpstr>
      <vt:lpstr>Use of WG Questions for Disaggregation by Disability Status</vt:lpstr>
      <vt:lpstr>Monitoring the UN CRPD and SDGs through data disaggregation</vt:lpstr>
      <vt:lpstr>Mainstreaming disability statistics</vt:lpstr>
      <vt:lpstr>SDG disaggregation by disability status – Feasibility pilot project</vt:lpstr>
      <vt:lpstr>For more information about the WG: www.cdc.gov/nchs/washington_group.htm   Questions: WG_Secretariat@cdc.gov  </vt:lpstr>
    </vt:vector>
  </TitlesOfParts>
  <Company>NCHS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Fifth Annual Meeting of the WG: Objectives and Agenda</dc:title>
  <dc:creator>egr4</dc:creator>
  <cp:lastModifiedBy>DSPD3</cp:lastModifiedBy>
  <cp:revision>425</cp:revision>
  <cp:lastPrinted>2014-10-01T20:45:05Z</cp:lastPrinted>
  <dcterms:created xsi:type="dcterms:W3CDTF">2012-10-14T11:43:24Z</dcterms:created>
  <dcterms:modified xsi:type="dcterms:W3CDTF">2016-05-03T15:53:25Z</dcterms:modified>
</cp:coreProperties>
</file>