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57" r:id="rId3"/>
    <p:sldId id="259" r:id="rId4"/>
    <p:sldId id="265" r:id="rId5"/>
    <p:sldId id="266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E2905B8-94E2-47F4-826D-2E3C5E5CA53B}" type="datetimeFigureOut">
              <a:rPr lang="en-US" smtClean="0"/>
              <a:t>29/04/2016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4C477-53E3-4C45-AF87-012A8E16B5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7122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4C477-53E3-4C45-AF87-012A8E16B539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2698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9140000">
            <a:off x="817112" y="1730403"/>
            <a:ext cx="5648623" cy="1204306"/>
          </a:xfrm>
        </p:spPr>
        <p:txBody>
          <a:bodyPr bIns="9144"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 rot="19140000">
            <a:off x="1212277" y="2470925"/>
            <a:ext cx="6511131" cy="329259"/>
          </a:xfrm>
        </p:spPr>
        <p:txBody>
          <a:bodyPr tIns="9144">
            <a:normAutofit/>
          </a:bodyPr>
          <a:lstStyle>
            <a:lvl1pPr marL="0" indent="0" algn="l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DE2964-44C7-47DA-ADEA-FD00E133E28F}" type="datetime1">
              <a:rPr lang="en-US" smtClean="0"/>
              <a:t>29/04/2016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85B00-FBA4-4395-B84D-E4851B193C3B}" type="datetime1">
              <a:rPr lang="en-US" smtClean="0"/>
              <a:t>29/04/2016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46783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46783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11AB1E-86E0-46CB-B345-CF0E2FB1DB5A}" type="datetime1">
              <a:rPr lang="en-US" smtClean="0"/>
              <a:t>29/04/2016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E16ED-5B32-4755-8773-169A8869B86D}" type="datetime1">
              <a:rPr lang="en-US" smtClean="0"/>
              <a:t>29/04/2016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7"/>
          <p:cNvSpPr/>
          <p:nvPr/>
        </p:nvSpPr>
        <p:spPr>
          <a:xfrm>
            <a:off x="-2380" y="-925"/>
            <a:ext cx="9146380" cy="6858925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2002901">
                <a:moveTo>
                  <a:pt x="0" y="2002901"/>
                </a:moveTo>
                <a:lnTo>
                  <a:pt x="2836585" y="0"/>
                </a:lnTo>
                <a:lnTo>
                  <a:pt x="3352800" y="270"/>
                </a:lnTo>
                <a:lnTo>
                  <a:pt x="3352800" y="2002901"/>
                </a:lnTo>
                <a:lnTo>
                  <a:pt x="0" y="200290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819399" y="1726737"/>
            <a:ext cx="5650992" cy="1207509"/>
          </a:xfrm>
        </p:spPr>
        <p:txBody>
          <a:bodyPr bIns="9144" anchor="b"/>
          <a:lstStyle>
            <a:lvl1pPr algn="l">
              <a:defRPr kumimoji="0" lang="en-US" sz="32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 rot="19140000">
            <a:off x="1216152" y="2468304"/>
            <a:ext cx="6510528" cy="329184"/>
          </a:xfrm>
        </p:spPr>
        <p:txBody>
          <a:bodyPr anchor="t">
            <a:normAutofit/>
          </a:bodyPr>
          <a:lstStyle>
            <a:lvl1pPr marL="0" indent="0">
              <a:buNone/>
              <a:defRPr kumimoji="0" lang="en-US" sz="1400" b="0" i="0" u="none" strike="noStrike" kern="1200" cap="all" spc="40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2EDE-1CED-408B-989E-DE6E9F1BA92D}" type="datetime1">
              <a:rPr lang="en-US" smtClean="0"/>
              <a:t>29/04/2016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016" y="1097280"/>
            <a:ext cx="3200400" cy="37124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BB37E-C8A3-4C8E-83E9-1417CA791D08}" type="datetime1">
              <a:rPr lang="en-US" smtClean="0"/>
              <a:t>29/04/2016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9150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0016" y="1097280"/>
            <a:ext cx="3200400" cy="548640"/>
          </a:xfrm>
        </p:spPr>
        <p:txBody>
          <a:bodyPr anchor="b">
            <a:normAutofit/>
          </a:bodyPr>
          <a:lstStyle>
            <a:lvl1pPr marL="0" indent="0">
              <a:buNone/>
              <a:defRPr lang="en-US" sz="1400" b="0" kern="1200" cap="all" spc="400" baseline="0" dirty="0" smtClean="0">
                <a:solidFill>
                  <a:schemeClr val="tx1"/>
                </a:solidFill>
                <a:latin typeface="+mn-lt"/>
                <a:ea typeface="+mj-ea"/>
                <a:cs typeface="Tunga" pitchFamily="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0016" y="1701848"/>
            <a:ext cx="3200400" cy="310896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512F2A-62BC-4F5E-88D2-EBD29B76CA84}" type="datetime1">
              <a:rPr lang="en-US" smtClean="0"/>
              <a:t>29/04/2016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11B409-A8DB-43BF-BD04-834AA43B0215}" type="datetime1">
              <a:rPr lang="en-US" smtClean="0"/>
              <a:t>29/04/2016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BF48D-3664-40B4-AAD7-279662A0604A}" type="datetime1">
              <a:rPr lang="en-US" smtClean="0"/>
              <a:t>29/04/2016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ight Triangle 16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ight Triangle 17"/>
          <p:cNvSpPr/>
          <p:nvPr/>
        </p:nvSpPr>
        <p:spPr>
          <a:xfrm rot="5400000">
            <a:off x="433389" y="-433387"/>
            <a:ext cx="6858000" cy="7724778"/>
          </a:xfrm>
          <a:prstGeom prst="rtTriangle">
            <a:avLst/>
          </a:pr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784930" y="1576103"/>
            <a:ext cx="5212080" cy="1089427"/>
          </a:xfrm>
        </p:spPr>
        <p:txBody>
          <a:bodyPr bIns="0" anchor="b"/>
          <a:lstStyle>
            <a:lvl1pPr algn="l">
              <a:defRPr kumimoji="0" lang="en-US" sz="2800" b="0" i="0" u="none" strike="noStrike" kern="1200" cap="all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49552" y="2618912"/>
            <a:ext cx="3807779" cy="332468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297954" y="2253385"/>
            <a:ext cx="5794760" cy="623314"/>
          </a:xfrm>
        </p:spPr>
        <p:txBody>
          <a:bodyPr>
            <a:normAutofit/>
          </a:bodyPr>
          <a:lstStyle>
            <a:lvl1pPr marL="0" indent="0">
              <a:buNone/>
              <a:defRPr lang="en-US" sz="1400" b="1" kern="1200" dirty="0" smtClean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Arial" pitchFamily="34" charset="0"/>
              <a:buNone/>
              <a:tabLst/>
              <a:defRPr/>
            </a:pPr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FBF5CD-335A-4018-90F2-A8C9E5F5E176}" type="datetime1">
              <a:rPr lang="en-US" smtClean="0"/>
              <a:t>29/04/2016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ln>
            <a:solidFill>
              <a:schemeClr val="tx2"/>
            </a:solidFill>
          </a:ln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icture Placeholder 10"/>
          <p:cNvSpPr>
            <a:spLocks noGrp="1"/>
          </p:cNvSpPr>
          <p:nvPr>
            <p:ph type="pic" sz="quarter" idx="14"/>
          </p:nvPr>
        </p:nvSpPr>
        <p:spPr>
          <a:xfrm>
            <a:off x="2028825" y="0"/>
            <a:ext cx="7115175" cy="6858000"/>
          </a:xfrm>
          <a:custGeom>
            <a:avLst/>
            <a:gdLst>
              <a:gd name="connsiteX0" fmla="*/ 0 w 7104888"/>
              <a:gd name="connsiteY0" fmla="*/ 0 h 6858000"/>
              <a:gd name="connsiteX1" fmla="*/ 7104888 w 7104888"/>
              <a:gd name="connsiteY1" fmla="*/ 0 h 6858000"/>
              <a:gd name="connsiteX2" fmla="*/ 7104888 w 7104888"/>
              <a:gd name="connsiteY2" fmla="*/ 6858000 h 6858000"/>
              <a:gd name="connsiteX3" fmla="*/ 0 w 7104888"/>
              <a:gd name="connsiteY3" fmla="*/ 6858000 h 6858000"/>
              <a:gd name="connsiteX4" fmla="*/ 0 w 7104888"/>
              <a:gd name="connsiteY4" fmla="*/ 0 h 6858000"/>
              <a:gd name="connsiteX0" fmla="*/ 0 w 7104888"/>
              <a:gd name="connsiteY0" fmla="*/ 0 h 6858000"/>
              <a:gd name="connsiteX1" fmla="*/ 5695188 w 7104888"/>
              <a:gd name="connsiteY1" fmla="*/ 0 h 6858000"/>
              <a:gd name="connsiteX2" fmla="*/ 7104888 w 7104888"/>
              <a:gd name="connsiteY2" fmla="*/ 0 h 6858000"/>
              <a:gd name="connsiteX3" fmla="*/ 7104888 w 7104888"/>
              <a:gd name="connsiteY3" fmla="*/ 6858000 h 6858000"/>
              <a:gd name="connsiteX4" fmla="*/ 0 w 7104888"/>
              <a:gd name="connsiteY4" fmla="*/ 6858000 h 6858000"/>
              <a:gd name="connsiteX5" fmla="*/ 0 w 7104888"/>
              <a:gd name="connsiteY5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0287 w 7115175"/>
              <a:gd name="connsiteY4" fmla="*/ 6858000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10287 w 7115175"/>
              <a:gd name="connsiteY5" fmla="*/ 6858000 h 6858000"/>
              <a:gd name="connsiteX6" fmla="*/ 0 w 7115175"/>
              <a:gd name="connsiteY6" fmla="*/ 5048250 h 6858000"/>
              <a:gd name="connsiteX7" fmla="*/ 10287 w 7115175"/>
              <a:gd name="connsiteY7" fmla="*/ 0 h 6858000"/>
              <a:gd name="connsiteX0" fmla="*/ 10287 w 7115175"/>
              <a:gd name="connsiteY0" fmla="*/ 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  <a:gd name="connsiteX6" fmla="*/ 10287 w 7115175"/>
              <a:gd name="connsiteY6" fmla="*/ 0 h 6858000"/>
              <a:gd name="connsiteX0" fmla="*/ 0 w 7115175"/>
              <a:gd name="connsiteY0" fmla="*/ 5048250 h 6858000"/>
              <a:gd name="connsiteX1" fmla="*/ 5705475 w 7115175"/>
              <a:gd name="connsiteY1" fmla="*/ 0 h 6858000"/>
              <a:gd name="connsiteX2" fmla="*/ 7115175 w 7115175"/>
              <a:gd name="connsiteY2" fmla="*/ 0 h 6858000"/>
              <a:gd name="connsiteX3" fmla="*/ 7115175 w 7115175"/>
              <a:gd name="connsiteY3" fmla="*/ 6858000 h 6858000"/>
              <a:gd name="connsiteX4" fmla="*/ 1533526 w 7115175"/>
              <a:gd name="connsiteY4" fmla="*/ 6848475 h 6858000"/>
              <a:gd name="connsiteX5" fmla="*/ 0 w 7115175"/>
              <a:gd name="connsiteY5" fmla="*/ 504825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115175" h="6858000">
                <a:moveTo>
                  <a:pt x="0" y="5048250"/>
                </a:moveTo>
                <a:lnTo>
                  <a:pt x="5705475" y="0"/>
                </a:lnTo>
                <a:lnTo>
                  <a:pt x="7115175" y="0"/>
                </a:lnTo>
                <a:lnTo>
                  <a:pt x="7115175" y="6858000"/>
                </a:lnTo>
                <a:lnTo>
                  <a:pt x="1533526" y="6848475"/>
                </a:lnTo>
                <a:lnTo>
                  <a:pt x="0" y="50482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</p:spPr>
        <p:txBody>
          <a:bodyPr rIns="182880" anchor="ctr"/>
          <a:lstStyle>
            <a:lvl1pPr algn="r">
              <a:defRPr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9" name="Right Triangle 8"/>
          <p:cNvSpPr/>
          <p:nvPr/>
        </p:nvSpPr>
        <p:spPr>
          <a:xfrm>
            <a:off x="0" y="2647950"/>
            <a:ext cx="3571875" cy="4210050"/>
          </a:xfrm>
          <a:prstGeom prst="rtTriangl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 9"/>
          <p:cNvSpPr/>
          <p:nvPr/>
        </p:nvSpPr>
        <p:spPr>
          <a:xfrm>
            <a:off x="0" y="5048250"/>
            <a:ext cx="3571875" cy="1809750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1809750 h 1809750"/>
              <a:gd name="connsiteX1" fmla="*/ 1895475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  <a:gd name="connsiteX0" fmla="*/ 0 w 3571875"/>
              <a:gd name="connsiteY0" fmla="*/ 1809750 h 1809750"/>
              <a:gd name="connsiteX1" fmla="*/ 2038350 w 3571875"/>
              <a:gd name="connsiteY1" fmla="*/ 0 h 1809750"/>
              <a:gd name="connsiteX2" fmla="*/ 3571875 w 3571875"/>
              <a:gd name="connsiteY2" fmla="*/ 1809750 h 1809750"/>
              <a:gd name="connsiteX3" fmla="*/ 0 w 3571875"/>
              <a:gd name="connsiteY3" fmla="*/ 1809750 h 1809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571875" h="1809750">
                <a:moveTo>
                  <a:pt x="0" y="1809750"/>
                </a:moveTo>
                <a:lnTo>
                  <a:pt x="2038350" y="0"/>
                </a:lnTo>
                <a:lnTo>
                  <a:pt x="3571875" y="1809750"/>
                </a:lnTo>
                <a:lnTo>
                  <a:pt x="0" y="1809750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9140000">
            <a:off x="671197" y="1717501"/>
            <a:ext cx="5486400" cy="867444"/>
          </a:xfrm>
        </p:spPr>
        <p:txBody>
          <a:bodyPr anchor="b"/>
          <a:lstStyle>
            <a:lvl1pPr algn="l">
              <a:defRPr sz="2800" b="0">
                <a:latin typeface="+mj-lt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19140000">
            <a:off x="1143479" y="2180529"/>
            <a:ext cx="6096545" cy="740664"/>
          </a:xfrm>
        </p:spPr>
        <p:txBody>
          <a:bodyPr/>
          <a:lstStyle>
            <a:lvl1pPr marL="0" indent="0">
              <a:buNone/>
              <a:defRPr sz="14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94D5AE-29D6-46EA-A54F-DDF75E63A009}" type="datetime1">
              <a:rPr lang="en-US" smtClean="0"/>
              <a:t>29/04/2016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>
          <a:xfrm>
            <a:off x="-2382" y="5050633"/>
            <a:ext cx="3574257" cy="1807368"/>
          </a:xfrm>
          <a:custGeom>
            <a:avLst/>
            <a:gdLst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3571875 w 3571875"/>
              <a:gd name="connsiteY2" fmla="*/ 4210050 h 4210050"/>
              <a:gd name="connsiteX3" fmla="*/ 0 w 3571875"/>
              <a:gd name="connsiteY3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883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050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281238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28825 w 3571875"/>
              <a:gd name="connsiteY2" fmla="*/ 2393157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76450 w 3571875"/>
              <a:gd name="connsiteY2" fmla="*/ 2274094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245519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4210050 h 4210050"/>
              <a:gd name="connsiteX1" fmla="*/ 0 w 3571875"/>
              <a:gd name="connsiteY1" fmla="*/ 0 h 4210050"/>
              <a:gd name="connsiteX2" fmla="*/ 2038350 w 3571875"/>
              <a:gd name="connsiteY2" fmla="*/ 2405063 h 4210050"/>
              <a:gd name="connsiteX3" fmla="*/ 3571875 w 3571875"/>
              <a:gd name="connsiteY3" fmla="*/ 4210050 h 4210050"/>
              <a:gd name="connsiteX4" fmla="*/ 0 w 3571875"/>
              <a:gd name="connsiteY4" fmla="*/ 4210050 h 4210050"/>
              <a:gd name="connsiteX0" fmla="*/ 0 w 3571875"/>
              <a:gd name="connsiteY0" fmla="*/ 2433637 h 2433637"/>
              <a:gd name="connsiteX1" fmla="*/ 257175 w 3571875"/>
              <a:gd name="connsiteY1" fmla="*/ 0 h 2433637"/>
              <a:gd name="connsiteX2" fmla="*/ 2038350 w 3571875"/>
              <a:gd name="connsiteY2" fmla="*/ 628650 h 2433637"/>
              <a:gd name="connsiteX3" fmla="*/ 3571875 w 3571875"/>
              <a:gd name="connsiteY3" fmla="*/ 2433637 h 2433637"/>
              <a:gd name="connsiteX4" fmla="*/ 0 w 3571875"/>
              <a:gd name="connsiteY4" fmla="*/ 2433637 h 2433637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24051 w 3574257"/>
              <a:gd name="connsiteY2" fmla="*/ 30718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40682 w 3574257"/>
              <a:gd name="connsiteY2" fmla="*/ 450057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9749 h 1809749"/>
              <a:gd name="connsiteX1" fmla="*/ 0 w 3574257"/>
              <a:gd name="connsiteY1" fmla="*/ 2381 h 1809749"/>
              <a:gd name="connsiteX2" fmla="*/ 2038351 w 3574257"/>
              <a:gd name="connsiteY2" fmla="*/ 0 h 1809749"/>
              <a:gd name="connsiteX3" fmla="*/ 3574257 w 3574257"/>
              <a:gd name="connsiteY3" fmla="*/ 1809749 h 1809749"/>
              <a:gd name="connsiteX4" fmla="*/ 2382 w 3574257"/>
              <a:gd name="connsiteY4" fmla="*/ 1809749 h 1809749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657351 w 3574257"/>
              <a:gd name="connsiteY2" fmla="*/ 2309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0732 w 3574257"/>
              <a:gd name="connsiteY2" fmla="*/ 238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774032 w 3574257"/>
              <a:gd name="connsiteY2" fmla="*/ 161925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969294 w 3574257"/>
              <a:gd name="connsiteY2" fmla="*/ 21432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1819275 w 3574257"/>
              <a:gd name="connsiteY2" fmla="*/ 200026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  <a:gd name="connsiteX0" fmla="*/ 2382 w 3574257"/>
              <a:gd name="connsiteY0" fmla="*/ 1807368 h 1807368"/>
              <a:gd name="connsiteX1" fmla="*/ 0 w 3574257"/>
              <a:gd name="connsiteY1" fmla="*/ 0 h 1807368"/>
              <a:gd name="connsiteX2" fmla="*/ 2045494 w 3574257"/>
              <a:gd name="connsiteY2" fmla="*/ 1 h 1807368"/>
              <a:gd name="connsiteX3" fmla="*/ 3574257 w 3574257"/>
              <a:gd name="connsiteY3" fmla="*/ 1807368 h 1807368"/>
              <a:gd name="connsiteX4" fmla="*/ 2382 w 3574257"/>
              <a:gd name="connsiteY4" fmla="*/ 1807368 h 18073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574257" h="1807368">
                <a:moveTo>
                  <a:pt x="2382" y="1807368"/>
                </a:moveTo>
                <a:lnTo>
                  <a:pt x="0" y="0"/>
                </a:lnTo>
                <a:lnTo>
                  <a:pt x="2045494" y="1"/>
                </a:lnTo>
                <a:lnTo>
                  <a:pt x="3574257" y="1807368"/>
                </a:lnTo>
                <a:lnTo>
                  <a:pt x="2382" y="180736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reeform 7"/>
          <p:cNvSpPr/>
          <p:nvPr/>
        </p:nvSpPr>
        <p:spPr>
          <a:xfrm>
            <a:off x="-2380" y="5051292"/>
            <a:ext cx="9146380" cy="1806709"/>
          </a:xfrm>
          <a:custGeom>
            <a:avLst/>
            <a:gdLst>
              <a:gd name="connsiteX0" fmla="*/ 0 w 3350419"/>
              <a:gd name="connsiteY0" fmla="*/ 2081213 h 2083594"/>
              <a:gd name="connsiteX1" fmla="*/ 3031331 w 3350419"/>
              <a:gd name="connsiteY1" fmla="*/ 0 h 2083594"/>
              <a:gd name="connsiteX2" fmla="*/ 3350419 w 3350419"/>
              <a:gd name="connsiteY2" fmla="*/ 80963 h 2083594"/>
              <a:gd name="connsiteX3" fmla="*/ 3350419 w 3350419"/>
              <a:gd name="connsiteY3" fmla="*/ 2083594 h 2083594"/>
              <a:gd name="connsiteX4" fmla="*/ 0 w 3350419"/>
              <a:gd name="connsiteY4" fmla="*/ 2081213 h 2083594"/>
              <a:gd name="connsiteX0" fmla="*/ 0 w 3112294"/>
              <a:gd name="connsiteY0" fmla="*/ 2019301 h 2083594"/>
              <a:gd name="connsiteX1" fmla="*/ 2793206 w 3112294"/>
              <a:gd name="connsiteY1" fmla="*/ 0 h 2083594"/>
              <a:gd name="connsiteX2" fmla="*/ 3112294 w 3112294"/>
              <a:gd name="connsiteY2" fmla="*/ 80963 h 2083594"/>
              <a:gd name="connsiteX3" fmla="*/ 3112294 w 3112294"/>
              <a:gd name="connsiteY3" fmla="*/ 2083594 h 2083594"/>
              <a:gd name="connsiteX4" fmla="*/ 0 w 3112294"/>
              <a:gd name="connsiteY4" fmla="*/ 2019301 h 2083594"/>
              <a:gd name="connsiteX0" fmla="*/ 0 w 3345656"/>
              <a:gd name="connsiteY0" fmla="*/ 2097882 h 2097882"/>
              <a:gd name="connsiteX1" fmla="*/ 3026568 w 3345656"/>
              <a:gd name="connsiteY1" fmla="*/ 0 h 2097882"/>
              <a:gd name="connsiteX2" fmla="*/ 3345656 w 3345656"/>
              <a:gd name="connsiteY2" fmla="*/ 80963 h 2097882"/>
              <a:gd name="connsiteX3" fmla="*/ 3345656 w 3345656"/>
              <a:gd name="connsiteY3" fmla="*/ 2083594 h 2097882"/>
              <a:gd name="connsiteX4" fmla="*/ 0 w 3345656"/>
              <a:gd name="connsiteY4" fmla="*/ 2097882 h 2097882"/>
              <a:gd name="connsiteX0" fmla="*/ 0 w 2800350"/>
              <a:gd name="connsiteY0" fmla="*/ 1935957 h 2083594"/>
              <a:gd name="connsiteX1" fmla="*/ 2481262 w 2800350"/>
              <a:gd name="connsiteY1" fmla="*/ 0 h 2083594"/>
              <a:gd name="connsiteX2" fmla="*/ 2800350 w 2800350"/>
              <a:gd name="connsiteY2" fmla="*/ 80963 h 2083594"/>
              <a:gd name="connsiteX3" fmla="*/ 2800350 w 2800350"/>
              <a:gd name="connsiteY3" fmla="*/ 2083594 h 2083594"/>
              <a:gd name="connsiteX4" fmla="*/ 0 w 2800350"/>
              <a:gd name="connsiteY4" fmla="*/ 1935957 h 2083594"/>
              <a:gd name="connsiteX0" fmla="*/ 0 w 3352800"/>
              <a:gd name="connsiteY0" fmla="*/ 2083594 h 2083594"/>
              <a:gd name="connsiteX1" fmla="*/ 3033712 w 3352800"/>
              <a:gd name="connsiteY1" fmla="*/ 0 h 2083594"/>
              <a:gd name="connsiteX2" fmla="*/ 3352800 w 3352800"/>
              <a:gd name="connsiteY2" fmla="*/ 80963 h 2083594"/>
              <a:gd name="connsiteX3" fmla="*/ 3352800 w 3352800"/>
              <a:gd name="connsiteY3" fmla="*/ 2083594 h 2083594"/>
              <a:gd name="connsiteX4" fmla="*/ 0 w 3352800"/>
              <a:gd name="connsiteY4" fmla="*/ 2083594 h 2083594"/>
              <a:gd name="connsiteX0" fmla="*/ 0 w 3352800"/>
              <a:gd name="connsiteY0" fmla="*/ 2002631 h 2002631"/>
              <a:gd name="connsiteX1" fmla="*/ 3033712 w 3352800"/>
              <a:gd name="connsiteY1" fmla="*/ 15716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988469 w 3352800"/>
              <a:gd name="connsiteY1" fmla="*/ 59530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3966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45314 w 3352800"/>
              <a:gd name="connsiteY1" fmla="*/ 1224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34839 w 3352800"/>
              <a:gd name="connsiteY1" fmla="*/ 425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631 h 2002631"/>
              <a:gd name="connsiteX1" fmla="*/ 2875865 w 3352800"/>
              <a:gd name="connsiteY1" fmla="*/ 81782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2002901 h 2002901"/>
              <a:gd name="connsiteX1" fmla="*/ 2836585 w 3352800"/>
              <a:gd name="connsiteY1" fmla="*/ 0 h 2002901"/>
              <a:gd name="connsiteX2" fmla="*/ 3352800 w 3352800"/>
              <a:gd name="connsiteY2" fmla="*/ 270 h 2002901"/>
              <a:gd name="connsiteX3" fmla="*/ 3352800 w 3352800"/>
              <a:gd name="connsiteY3" fmla="*/ 2002901 h 2002901"/>
              <a:gd name="connsiteX4" fmla="*/ 0 w 3352800"/>
              <a:gd name="connsiteY4" fmla="*/ 2002901 h 2002901"/>
              <a:gd name="connsiteX0" fmla="*/ 0 w 3352800"/>
              <a:gd name="connsiteY0" fmla="*/ 2002631 h 2002631"/>
              <a:gd name="connsiteX1" fmla="*/ 754045 w 3352800"/>
              <a:gd name="connsiteY1" fmla="*/ 1468326 h 2002631"/>
              <a:gd name="connsiteX2" fmla="*/ 3352800 w 3352800"/>
              <a:gd name="connsiteY2" fmla="*/ 0 h 2002631"/>
              <a:gd name="connsiteX3" fmla="*/ 3352800 w 3352800"/>
              <a:gd name="connsiteY3" fmla="*/ 2002631 h 2002631"/>
              <a:gd name="connsiteX4" fmla="*/ 0 w 3352800"/>
              <a:gd name="connsiteY4" fmla="*/ 2002631 h 2002631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34305 h 534305"/>
              <a:gd name="connsiteX1" fmla="*/ 754045 w 3352800"/>
              <a:gd name="connsiteY1" fmla="*/ 0 h 534305"/>
              <a:gd name="connsiteX2" fmla="*/ 3352800 w 3352800"/>
              <a:gd name="connsiteY2" fmla="*/ 7687 h 534305"/>
              <a:gd name="connsiteX3" fmla="*/ 3352800 w 3352800"/>
              <a:gd name="connsiteY3" fmla="*/ 534305 h 534305"/>
              <a:gd name="connsiteX4" fmla="*/ 0 w 3352800"/>
              <a:gd name="connsiteY4" fmla="*/ 534305 h 534305"/>
              <a:gd name="connsiteX0" fmla="*/ 0 w 3352800"/>
              <a:gd name="connsiteY0" fmla="*/ 526618 h 526618"/>
              <a:gd name="connsiteX1" fmla="*/ 980611 w 3352800"/>
              <a:gd name="connsiteY1" fmla="*/ 9368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6888 h 526888"/>
              <a:gd name="connsiteX1" fmla="*/ 744735 w 3352800"/>
              <a:gd name="connsiteY1" fmla="*/ 0 h 526888"/>
              <a:gd name="connsiteX2" fmla="*/ 3352800 w 3352800"/>
              <a:gd name="connsiteY2" fmla="*/ 270 h 526888"/>
              <a:gd name="connsiteX3" fmla="*/ 3352800 w 3352800"/>
              <a:gd name="connsiteY3" fmla="*/ 526888 h 526888"/>
              <a:gd name="connsiteX4" fmla="*/ 0 w 3352800"/>
              <a:gd name="connsiteY4" fmla="*/ 526888 h 526888"/>
              <a:gd name="connsiteX0" fmla="*/ 0 w 3352800"/>
              <a:gd name="connsiteY0" fmla="*/ 526618 h 526618"/>
              <a:gd name="connsiteX1" fmla="*/ 811948 w 3352800"/>
              <a:gd name="connsiteY1" fmla="*/ 60921 h 526618"/>
              <a:gd name="connsiteX2" fmla="*/ 3352800 w 3352800"/>
              <a:gd name="connsiteY2" fmla="*/ 0 h 526618"/>
              <a:gd name="connsiteX3" fmla="*/ 3352800 w 3352800"/>
              <a:gd name="connsiteY3" fmla="*/ 526618 h 526618"/>
              <a:gd name="connsiteX4" fmla="*/ 0 w 3352800"/>
              <a:gd name="connsiteY4" fmla="*/ 526618 h 526618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966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241069 w 3352800"/>
              <a:gd name="connsiteY2" fmla="*/ 94144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584 h 527584"/>
              <a:gd name="connsiteX1" fmla="*/ 751718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  <a:gd name="connsiteX0" fmla="*/ 0 w 3352800"/>
              <a:gd name="connsiteY0" fmla="*/ 527313 h 527313"/>
              <a:gd name="connsiteX1" fmla="*/ 900984 w 3352800"/>
              <a:gd name="connsiteY1" fmla="*/ 97774 h 527313"/>
              <a:gd name="connsiteX2" fmla="*/ 3352800 w 3352800"/>
              <a:gd name="connsiteY2" fmla="*/ 0 h 527313"/>
              <a:gd name="connsiteX3" fmla="*/ 3352800 w 3352800"/>
              <a:gd name="connsiteY3" fmla="*/ 527313 h 527313"/>
              <a:gd name="connsiteX4" fmla="*/ 0 w 3352800"/>
              <a:gd name="connsiteY4" fmla="*/ 527313 h 527313"/>
              <a:gd name="connsiteX0" fmla="*/ 0 w 3352800"/>
              <a:gd name="connsiteY0" fmla="*/ 527584 h 527584"/>
              <a:gd name="connsiteX1" fmla="*/ 748227 w 3352800"/>
              <a:gd name="connsiteY1" fmla="*/ 0 h 527584"/>
              <a:gd name="connsiteX2" fmla="*/ 3352800 w 3352800"/>
              <a:gd name="connsiteY2" fmla="*/ 271 h 527584"/>
              <a:gd name="connsiteX3" fmla="*/ 3352800 w 3352800"/>
              <a:gd name="connsiteY3" fmla="*/ 527584 h 527584"/>
              <a:gd name="connsiteX4" fmla="*/ 0 w 3352800"/>
              <a:gd name="connsiteY4" fmla="*/ 527584 h 5275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352800" h="527584">
                <a:moveTo>
                  <a:pt x="0" y="527584"/>
                </a:moveTo>
                <a:lnTo>
                  <a:pt x="748227" y="0"/>
                </a:lnTo>
                <a:lnTo>
                  <a:pt x="3352800" y="271"/>
                </a:lnTo>
                <a:lnTo>
                  <a:pt x="3352800" y="527584"/>
                </a:lnTo>
                <a:lnTo>
                  <a:pt x="0" y="527584"/>
                </a:lnTo>
                <a:close/>
              </a:path>
            </a:pathLst>
          </a:custGeom>
          <a:solidFill>
            <a:schemeClr val="accent3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365760"/>
            <a:ext cx="7520940" cy="548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100628"/>
            <a:ext cx="7520940" cy="35798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9140000">
            <a:off x="201168" y="5870448"/>
            <a:ext cx="2176272" cy="2011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832EBB02-91E1-4093-A22F-0313BE8C2339}" type="datetime1">
              <a:rPr lang="en-US" smtClean="0"/>
              <a:t>29/04/2016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17514" y="6285122"/>
            <a:ext cx="472440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spc="200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2nd MEDD Meeting, 3-4 May 2016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01038" y="6170822"/>
            <a:ext cx="502920" cy="502920"/>
          </a:xfrm>
          <a:prstGeom prst="ellipse">
            <a:avLst/>
          </a:prstGeom>
          <a:ln w="19050">
            <a:solidFill>
              <a:srgbClr val="FFFFFF"/>
            </a:solidFill>
          </a:ln>
        </p:spPr>
        <p:txBody>
          <a:bodyPr vert="horz" lIns="9144" tIns="9144" rIns="9144" bIns="9144" rtlCol="0" anchor="ctr">
            <a:normAutofit/>
          </a:bodyPr>
          <a:lstStyle>
            <a:lvl1pPr algn="ctr">
              <a:defRPr sz="1650">
                <a:solidFill>
                  <a:srgbClr val="FFFFFF"/>
                </a:solidFill>
              </a:defRPr>
            </a:lvl1pPr>
          </a:lstStyle>
          <a:p>
            <a:fld id="{3A3D3515-AC7E-49C8-92A1-6B17F11464A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28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800"/>
        </a:spcBef>
        <a:buFont typeface="Arial" pitchFamily="34" charset="0"/>
        <a:buNone/>
        <a:defRPr sz="1600" b="1" kern="1200">
          <a:solidFill>
            <a:schemeClr val="tx1"/>
          </a:solidFill>
          <a:latin typeface="+mn-lt"/>
          <a:ea typeface="+mn-ea"/>
          <a:cs typeface="+mn-cs"/>
        </a:defRPr>
      </a:lvl1pPr>
      <a:lvl2pPr marL="1737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023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630936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859536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097280" indent="-173736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3533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581912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792224" indent="-164592" algn="l" defTabSz="914400" rtl="0" eaLnBrk="1" latinLnBrk="0" hangingPunct="1">
        <a:spcBef>
          <a:spcPts val="300"/>
        </a:spcBef>
        <a:buClr>
          <a:schemeClr val="accent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459342"/>
            <a:ext cx="6934200" cy="1140858"/>
          </a:xfrm>
        </p:spPr>
        <p:txBody>
          <a:bodyPr/>
          <a:lstStyle/>
          <a:p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Brief summary of the 1</a:t>
            </a:r>
            <a:r>
              <a:rPr lang="en-US" sz="2400" baseline="30000" dirty="0" smtClean="0">
                <a:solidFill>
                  <a:schemeClr val="accent3">
                    <a:lumMod val="75000"/>
                  </a:schemeClr>
                </a:solidFill>
              </a:rPr>
              <a:t>st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en-US" sz="2400" dirty="0" err="1" smtClean="0">
                <a:solidFill>
                  <a:schemeClr val="accent3">
                    <a:lumMod val="75000"/>
                  </a:schemeClr>
                </a:solidFill>
              </a:rPr>
              <a:t>medd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 meeting</a:t>
            </a:r>
            <a:b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&amp;</a:t>
            </a:r>
            <a:b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</a:b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OBJECTIVE OF THE 2</a:t>
            </a:r>
            <a:r>
              <a:rPr lang="en-US" sz="2400" baseline="30000" dirty="0" smtClean="0">
                <a:solidFill>
                  <a:schemeClr val="accent3">
                    <a:lumMod val="75000"/>
                  </a:schemeClr>
                </a:solidFill>
              </a:rPr>
              <a:t>ND</a:t>
            </a:r>
            <a:r>
              <a:rPr lang="en-US" sz="2400" dirty="0" smtClean="0">
                <a:solidFill>
                  <a:schemeClr val="accent3">
                    <a:lumMod val="75000"/>
                  </a:schemeClr>
                </a:solidFill>
              </a:rPr>
              <a:t> MEDD MEETING </a:t>
            </a:r>
            <a:endParaRPr lang="en-US" sz="2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" y="4495800"/>
            <a:ext cx="8873331" cy="1143000"/>
          </a:xfrm>
        </p:spPr>
        <p:txBody>
          <a:bodyPr>
            <a:normAutofit lnSpcReduction="10000"/>
          </a:bodyPr>
          <a:lstStyle/>
          <a:p>
            <a:pPr algn="r"/>
            <a:r>
              <a:rPr lang="en-US" b="1" cap="none" dirty="0" smtClean="0"/>
              <a:t>Maria </a:t>
            </a:r>
            <a:r>
              <a:rPr lang="en-US" b="1" cap="none" dirty="0" err="1" smtClean="0"/>
              <a:t>Martinho</a:t>
            </a:r>
            <a:endParaRPr lang="en-US" b="1" cap="none" dirty="0" smtClean="0"/>
          </a:p>
          <a:p>
            <a:pPr algn="r"/>
            <a:r>
              <a:rPr lang="en-US" b="1" dirty="0" smtClean="0"/>
              <a:t>Secretariat of the convention </a:t>
            </a:r>
          </a:p>
          <a:p>
            <a:pPr algn="r"/>
            <a:r>
              <a:rPr lang="en-US" b="1" dirty="0" smtClean="0"/>
              <a:t>on the rights of persons with disabilities/</a:t>
            </a:r>
            <a:r>
              <a:rPr lang="en-US" b="1" dirty="0" err="1" smtClean="0"/>
              <a:t>dspd</a:t>
            </a:r>
            <a:r>
              <a:rPr lang="en-US" b="1" dirty="0" smtClean="0"/>
              <a:t>/</a:t>
            </a:r>
            <a:r>
              <a:rPr lang="en-US" b="1" dirty="0" err="1" smtClean="0"/>
              <a:t>undesa</a:t>
            </a:r>
            <a:endParaRPr lang="en-US" b="1" dirty="0" smtClean="0"/>
          </a:p>
          <a:p>
            <a:pPr algn="r"/>
            <a:r>
              <a:rPr lang="en-US" sz="1300" b="1" cap="none" dirty="0" smtClean="0"/>
              <a:t>martinho@un.org</a:t>
            </a:r>
            <a:endParaRPr lang="en-US" sz="1300" b="1" cap="none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18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 smtClean="0">
                <a:solidFill>
                  <a:srgbClr val="FF6600"/>
                </a:solidFill>
              </a:rPr>
              <a:t>content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rmAutofit/>
          </a:bodyPr>
          <a:lstStyle/>
          <a:p>
            <a:pPr>
              <a:spcBef>
                <a:spcPts val="3600"/>
              </a:spcBef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GB" sz="1400" dirty="0" smtClean="0">
                <a:solidFill>
                  <a:schemeClr val="accent3">
                    <a:lumMod val="75000"/>
                  </a:schemeClr>
                </a:solidFill>
              </a:rPr>
              <a:t>Launch of MEDD</a:t>
            </a:r>
            <a:endParaRPr lang="en-GB" sz="14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spcBef>
                <a:spcPts val="3600"/>
              </a:spcBef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Summary of 1</a:t>
            </a:r>
            <a:r>
              <a:rPr lang="en-US" sz="1400" baseline="30000" dirty="0" smtClean="0">
                <a:solidFill>
                  <a:schemeClr val="accent3">
                    <a:lumMod val="75000"/>
                  </a:schemeClr>
                </a:solidFill>
              </a:rPr>
              <a:t>st</a:t>
            </a:r>
            <a:r>
              <a:rPr lang="en-US" sz="1400" dirty="0" smtClean="0">
                <a:solidFill>
                  <a:schemeClr val="accent3">
                    <a:lumMod val="75000"/>
                  </a:schemeClr>
                </a:solidFill>
              </a:rPr>
              <a:t> MEDD meeting</a:t>
            </a:r>
            <a:endParaRPr lang="en-GB" sz="1400" dirty="0">
              <a:solidFill>
                <a:schemeClr val="accent3">
                  <a:lumMod val="75000"/>
                </a:schemeClr>
              </a:solidFill>
            </a:endParaRPr>
          </a:p>
          <a:p>
            <a:pPr>
              <a:spcBef>
                <a:spcPts val="3600"/>
              </a:spcBef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GB" sz="1400" dirty="0" smtClean="0">
                <a:solidFill>
                  <a:schemeClr val="accent3">
                    <a:lumMod val="75000"/>
                  </a:schemeClr>
                </a:solidFill>
              </a:rPr>
              <a:t>Objectives of the 2</a:t>
            </a:r>
            <a:r>
              <a:rPr lang="en-GB" sz="1400" baseline="30000" dirty="0" smtClean="0">
                <a:solidFill>
                  <a:schemeClr val="accent3">
                    <a:lumMod val="75000"/>
                  </a:schemeClr>
                </a:solidFill>
              </a:rPr>
              <a:t>nd</a:t>
            </a:r>
            <a:r>
              <a:rPr lang="en-GB" sz="1400" dirty="0" smtClean="0">
                <a:solidFill>
                  <a:schemeClr val="accent3">
                    <a:lumMod val="75000"/>
                  </a:schemeClr>
                </a:solidFill>
              </a:rPr>
              <a:t> MEDD meeting</a:t>
            </a:r>
            <a:endParaRPr lang="en-US" sz="1400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990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 smtClean="0">
                <a:solidFill>
                  <a:srgbClr val="FF6600"/>
                </a:solidFill>
              </a:rPr>
              <a:t>launch of MEDD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4080972"/>
          </a:xfrm>
        </p:spPr>
        <p:txBody>
          <a:bodyPr>
            <a:normAutofit fontScale="85000" lnSpcReduction="20000"/>
          </a:bodyPr>
          <a:lstStyle/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Informal Network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organized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by the SCRPD/DSPD/UNDESA </a:t>
            </a: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Launched in September 2015 </a:t>
            </a: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Objectives: </a:t>
            </a: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to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take stock of progress made in disability-inclusive monitoring and evaluation for disability-inclusive development, in particular in the context of the 2030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Agenda</a:t>
            </a: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to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contribute to preparation of the 2018 UN flagship report on disability and development (A/RES/69/142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)</a:t>
            </a: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C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onsists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of experts, researchers and practitioners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from:</a:t>
            </a: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UN system</a:t>
            </a: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academic institutions</a:t>
            </a: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member States</a:t>
            </a: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non-governmental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organizations, particularly disabled persons’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organizations</a:t>
            </a:r>
          </a:p>
          <a:p>
            <a:pPr marL="0" indent="0">
              <a:buClr>
                <a:srgbClr val="FF6600"/>
              </a:buClr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… with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experience and expertise in the areas of </a:t>
            </a: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monitoring and evaluation of the implementation of the international development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goals</a:t>
            </a: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policy-analysis</a:t>
            </a: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d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ata and statistics</a:t>
            </a: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monitoring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and evaluation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of disability-inclusive development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3515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 smtClean="0">
                <a:solidFill>
                  <a:srgbClr val="FF6600"/>
                </a:solidFill>
              </a:rPr>
              <a:t>1</a:t>
            </a:r>
            <a:r>
              <a:rPr lang="en-US" sz="2000" baseline="30000" dirty="0" smtClean="0">
                <a:solidFill>
                  <a:srgbClr val="FF6600"/>
                </a:solidFill>
              </a:rPr>
              <a:t>st</a:t>
            </a:r>
            <a:r>
              <a:rPr lang="en-US" sz="2000" dirty="0" smtClean="0">
                <a:solidFill>
                  <a:srgbClr val="FF6600"/>
                </a:solidFill>
              </a:rPr>
              <a:t> </a:t>
            </a:r>
            <a:r>
              <a:rPr lang="en-US" sz="2000" dirty="0" err="1" smtClean="0">
                <a:solidFill>
                  <a:srgbClr val="FF6600"/>
                </a:solidFill>
              </a:rPr>
              <a:t>medd</a:t>
            </a:r>
            <a:r>
              <a:rPr lang="en-US" sz="2000" dirty="0" smtClean="0">
                <a:solidFill>
                  <a:srgbClr val="FF6600"/>
                </a:solidFill>
              </a:rPr>
              <a:t> meeting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rmAutofit lnSpcReduction="10000"/>
          </a:bodyPr>
          <a:lstStyle/>
          <a:p>
            <a:pPr marL="0" indent="0"/>
            <a:r>
              <a:rPr lang="en-US" dirty="0">
                <a:solidFill>
                  <a:srgbClr val="FF6600"/>
                </a:solidFill>
              </a:rPr>
              <a:t>Objective: 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to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identify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and share available information, including relevant activities and research projects, concerning the situation of persons with disabilities in economic and social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development</a:t>
            </a: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A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ttended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by more than 30 participants from more than 20 different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organizations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Sessions on: Ongoing and innovative initiatives relevant to monitoring and evaluation for disability-inclusive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development</a:t>
            </a: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By </a:t>
            </a:r>
            <a:r>
              <a:rPr lang="en-US" dirty="0" err="1">
                <a:solidFill>
                  <a:schemeClr val="accent3">
                    <a:lumMod val="75000"/>
                  </a:schemeClr>
                </a:solidFill>
              </a:rPr>
              <a:t>AXSmap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,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ILO, DESA/UNSD,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Fordham University, </a:t>
            </a:r>
            <a:r>
              <a:rPr lang="en-US" dirty="0" err="1" smtClean="0">
                <a:solidFill>
                  <a:schemeClr val="accent3">
                    <a:lumMod val="75000"/>
                  </a:schemeClr>
                </a:solidFill>
              </a:rPr>
              <a:t>Sightsavers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, UN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Women, UNICEF,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Washington Group, WHO </a:t>
            </a: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The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following suggestions were advanced at the meeting:</a:t>
            </a: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Deciding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on issues covered by report </a:t>
            </a: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Produce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a mapping of available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evidence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to inform those issues</a:t>
            </a:r>
          </a:p>
          <a:p>
            <a:pPr marL="573786" lvl="3" indent="-285750">
              <a:buClr>
                <a:srgbClr val="FF6600"/>
              </a:buCl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Use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SDGs as key framework, but under each SDG look at CRPD provisions</a:t>
            </a: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endParaRPr lang="en-US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182880" indent="-182880">
              <a:lnSpc>
                <a:spcPct val="120000"/>
              </a:lnSpc>
              <a:spcBef>
                <a:spcPts val="600"/>
              </a:spcBef>
            </a:pP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771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2000" dirty="0" smtClean="0">
                <a:solidFill>
                  <a:srgbClr val="FF6600"/>
                </a:solidFill>
              </a:rPr>
              <a:t>2</a:t>
            </a:r>
            <a:r>
              <a:rPr lang="en-US" sz="2000" baseline="30000" dirty="0" smtClean="0">
                <a:solidFill>
                  <a:srgbClr val="FF6600"/>
                </a:solidFill>
              </a:rPr>
              <a:t>nd</a:t>
            </a:r>
            <a:r>
              <a:rPr lang="en-US" sz="2000" dirty="0" smtClean="0">
                <a:solidFill>
                  <a:srgbClr val="FF6600"/>
                </a:solidFill>
              </a:rPr>
              <a:t> </a:t>
            </a:r>
            <a:r>
              <a:rPr lang="en-US" sz="2000" dirty="0" err="1" smtClean="0">
                <a:solidFill>
                  <a:srgbClr val="FF6600"/>
                </a:solidFill>
              </a:rPr>
              <a:t>medd</a:t>
            </a:r>
            <a:r>
              <a:rPr lang="en-US" sz="2000" dirty="0" smtClean="0">
                <a:solidFill>
                  <a:srgbClr val="FF6600"/>
                </a:solidFill>
              </a:rPr>
              <a:t> meeting: objectives</a:t>
            </a:r>
            <a:endParaRPr lang="en-US" sz="2000" dirty="0">
              <a:solidFill>
                <a:srgbClr val="FF66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60" y="1100628"/>
            <a:ext cx="7520940" cy="3928572"/>
          </a:xfrm>
        </p:spPr>
        <p:txBody>
          <a:bodyPr>
            <a:normAutofit/>
          </a:bodyPr>
          <a:lstStyle/>
          <a:p>
            <a:pPr marL="0" indent="0">
              <a:buClr>
                <a:srgbClr val="FF6600"/>
              </a:buClr>
            </a:pPr>
            <a:r>
              <a:rPr lang="en-US" dirty="0">
                <a:solidFill>
                  <a:srgbClr val="FF6600"/>
                </a:solidFill>
              </a:rPr>
              <a:t>Objective:  </a:t>
            </a:r>
            <a:endParaRPr lang="en-US" dirty="0" smtClean="0">
              <a:solidFill>
                <a:srgbClr val="FF6600"/>
              </a:solidFill>
            </a:endParaRPr>
          </a:p>
          <a:p>
            <a:pPr marL="0" indent="0">
              <a:buClr>
                <a:srgbClr val="FF6600"/>
              </a:buClr>
            </a:pPr>
            <a:r>
              <a:rPr lang="en-US" dirty="0" smtClean="0">
                <a:solidFill>
                  <a:srgbClr val="FF6600"/>
                </a:solidFill>
              </a:rPr>
              <a:t>1.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o continue to identify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and share available information, including relevant activities and research projects, concerning the situation of persons with disabilities in economic and social </a:t>
            </a:r>
            <a:r>
              <a:rPr lang="en-US" dirty="0" smtClean="0">
                <a:solidFill>
                  <a:schemeClr val="accent3">
                    <a:lumMod val="75000"/>
                  </a:schemeClr>
                </a:solidFill>
              </a:rPr>
              <a:t>development:</a:t>
            </a: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From </a:t>
            </a:r>
            <a:r>
              <a:rPr lang="en-GB" dirty="0">
                <a:solidFill>
                  <a:schemeClr val="accent3">
                    <a:lumMod val="75000"/>
                  </a:schemeClr>
                </a:solidFill>
              </a:rPr>
              <a:t>new participants </a:t>
            </a:r>
            <a:endParaRPr lang="en-GB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285750" indent="-285750">
              <a:buClr>
                <a:srgbClr val="FF6600"/>
              </a:buClr>
              <a:buFont typeface="Wingdings" panose="05000000000000000000" pitchFamily="2" charset="2"/>
              <a:buChar char="q"/>
            </a:pPr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Updated from the </a:t>
            </a:r>
            <a:r>
              <a:rPr lang="en-GB" dirty="0">
                <a:solidFill>
                  <a:schemeClr val="accent3">
                    <a:lumMod val="75000"/>
                  </a:schemeClr>
                </a:solidFill>
              </a:rPr>
              <a:t>last meeting </a:t>
            </a:r>
            <a:endParaRPr lang="en-GB" dirty="0" smtClean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Clr>
                <a:srgbClr val="FF6600"/>
              </a:buClr>
            </a:pPr>
            <a:r>
              <a:rPr lang="en-US" dirty="0" smtClean="0">
                <a:solidFill>
                  <a:srgbClr val="FF6600"/>
                </a:solidFill>
              </a:rPr>
              <a:t>2. </a:t>
            </a:r>
            <a:r>
              <a:rPr lang="en-US" dirty="0">
                <a:solidFill>
                  <a:schemeClr val="accent3">
                    <a:lumMod val="75000"/>
                  </a:schemeClr>
                </a:solidFill>
              </a:rPr>
              <a:t>T</a:t>
            </a:r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o </a:t>
            </a:r>
            <a:r>
              <a:rPr lang="en-GB" dirty="0">
                <a:solidFill>
                  <a:schemeClr val="accent3">
                    <a:lumMod val="75000"/>
                  </a:schemeClr>
                </a:solidFill>
              </a:rPr>
              <a:t>identify collaborations for the production of the 2018 UN flagship </a:t>
            </a:r>
            <a:r>
              <a:rPr lang="en-GB" dirty="0" smtClean="0">
                <a:solidFill>
                  <a:schemeClr val="accent3">
                    <a:lumMod val="75000"/>
                  </a:schemeClr>
                </a:solidFill>
              </a:rPr>
              <a:t>report </a:t>
            </a:r>
            <a:endParaRPr 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2nd MEDD Meeting, 3-4 May 2016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495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ngles">
  <a:themeElements>
    <a:clrScheme name="Angles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Angl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微软雅黑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ＭＳ Ｐゴシック"/>
        <a:font script="Hang" typeface="맑은 고딕"/>
        <a:font script="Hans" typeface="隶书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ngle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0400000"/>
            </a:lightRig>
          </a:scene3d>
          <a:sp3d contourW="6350">
            <a:bevelT w="41275" h="19050" prst="angle"/>
            <a:contourClr>
              <a:schemeClr val="phClr">
                <a:shade val="25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0000"/>
                <a:shade val="85000"/>
              </a:schemeClr>
              <a:schemeClr val="phClr">
                <a:tint val="95000"/>
                <a:shade val="99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tint val="93000"/>
                <a:shade val="85000"/>
              </a:schemeClr>
              <a:schemeClr val="phClr">
                <a:tint val="96000"/>
                <a:shade val="99000"/>
              </a:schemeClr>
            </a:duotone>
          </a:blip>
          <a:tile tx="0" ty="0" sx="90000" sy="9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Angles</Template>
  <TotalTime>540</TotalTime>
  <Words>363</Words>
  <Application>Microsoft Office PowerPoint</Application>
  <PresentationFormat>On-screen Show (4:3)</PresentationFormat>
  <Paragraphs>50</Paragraphs>
  <Slides>5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Angles</vt:lpstr>
      <vt:lpstr>Brief summary of the 1st medd meeting &amp; OBJECTIVE OF THE 2ND MEDD MEETING </vt:lpstr>
      <vt:lpstr>content</vt:lpstr>
      <vt:lpstr>launch of MEDD</vt:lpstr>
      <vt:lpstr>1st medd meeting</vt:lpstr>
      <vt:lpstr>2nd medd meeting: objectives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Maria</dc:creator>
  <cp:lastModifiedBy>Maria Martinho</cp:lastModifiedBy>
  <cp:revision>87</cp:revision>
  <dcterms:created xsi:type="dcterms:W3CDTF">2015-05-31T18:46:35Z</dcterms:created>
  <dcterms:modified xsi:type="dcterms:W3CDTF">2016-04-29T19:07:42Z</dcterms:modified>
</cp:coreProperties>
</file>