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2" r:id="rId5"/>
    <p:sldId id="263" r:id="rId6"/>
    <p:sldId id="265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E420-1783-40FD-BDAC-A36C063BB76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B8E1-92A8-4F9C-AF72-E94D818D68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E420-1783-40FD-BDAC-A36C063BB76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B8E1-92A8-4F9C-AF72-E94D818D68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E420-1783-40FD-BDAC-A36C063BB76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B8E1-92A8-4F9C-AF72-E94D818D68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E420-1783-40FD-BDAC-A36C063BB76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B8E1-92A8-4F9C-AF72-E94D818D68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E420-1783-40FD-BDAC-A36C063BB76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B8E1-92A8-4F9C-AF72-E94D818D68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E420-1783-40FD-BDAC-A36C063BB76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B8E1-92A8-4F9C-AF72-E94D818D683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E420-1783-40FD-BDAC-A36C063BB76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B8E1-92A8-4F9C-AF72-E94D818D68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E420-1783-40FD-BDAC-A36C063BB76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B8E1-92A8-4F9C-AF72-E94D818D68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E420-1783-40FD-BDAC-A36C063BB76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B8E1-92A8-4F9C-AF72-E94D818D68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E420-1783-40FD-BDAC-A36C063BB76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02B8E1-92A8-4F9C-AF72-E94D818D68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E420-1783-40FD-BDAC-A36C063BB76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B8E1-92A8-4F9C-AF72-E94D818D68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777E420-1783-40FD-BDAC-A36C063BB76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D02B8E1-92A8-4F9C-AF72-E94D818D683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895600"/>
          </a:xfrm>
        </p:spPr>
        <p:txBody>
          <a:bodyPr/>
          <a:lstStyle/>
          <a:p>
            <a:pPr algn="ctr"/>
            <a:r>
              <a:rPr lang="en-US" b="1" dirty="0" smtClean="0"/>
              <a:t>Global Flagship Report on Disability and Development 2018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981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algn="ctr"/>
            <a:r>
              <a:rPr lang="en-US" b="1" dirty="0" smtClean="0"/>
              <a:t>Robert </a:t>
            </a:r>
            <a:r>
              <a:rPr lang="en-US" b="1" dirty="0" err="1" smtClean="0"/>
              <a:t>Venne</a:t>
            </a:r>
            <a:r>
              <a:rPr lang="en-US" b="1" dirty="0" smtClean="0"/>
              <a:t>, Secretariat for the Convention on the Rights of Persons with Disabilities, </a:t>
            </a:r>
            <a:r>
              <a:rPr lang="en-US" b="1" dirty="0" err="1" smtClean="0"/>
              <a:t>dspd</a:t>
            </a:r>
            <a:r>
              <a:rPr lang="en-US" b="1" dirty="0" smtClean="0"/>
              <a:t>, </a:t>
            </a:r>
            <a:r>
              <a:rPr lang="en-US" b="1" dirty="0" err="1" smtClean="0"/>
              <a:t>desa</a:t>
            </a:r>
            <a:r>
              <a:rPr lang="en-US" b="1" dirty="0" smtClean="0"/>
              <a:t>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94237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/>
              <a:t>Mandate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520940" cy="4572000"/>
          </a:xfrm>
        </p:spPr>
        <p:txBody>
          <a:bodyPr>
            <a:noAutofit/>
          </a:bodyPr>
          <a:lstStyle/>
          <a:p>
            <a:r>
              <a:rPr lang="en-US" sz="2200" dirty="0" smtClean="0"/>
              <a:t>GA resolution 69/142 of December 2014:</a:t>
            </a:r>
          </a:p>
          <a:p>
            <a:endParaRPr lang="en-US" sz="2200" dirty="0" smtClean="0"/>
          </a:p>
          <a:p>
            <a:r>
              <a:rPr lang="en-US" sz="2200" dirty="0" smtClean="0"/>
              <a:t>“Requests the SG, in coordination with all relevant UN entities, to </a:t>
            </a:r>
            <a:r>
              <a:rPr lang="en-US" sz="2200" dirty="0"/>
              <a:t>compile and </a:t>
            </a:r>
            <a:r>
              <a:rPr lang="en-US" sz="2200" dirty="0" err="1"/>
              <a:t>analyse</a:t>
            </a:r>
            <a:r>
              <a:rPr lang="en-US" sz="2200" dirty="0"/>
              <a:t> national policies, </a:t>
            </a:r>
            <a:r>
              <a:rPr lang="en-US" sz="2200" dirty="0" err="1"/>
              <a:t>programmes</a:t>
            </a:r>
            <a:r>
              <a:rPr lang="en-US" sz="2200" dirty="0"/>
              <a:t>, </a:t>
            </a:r>
            <a:r>
              <a:rPr lang="en-US" sz="2200" dirty="0" smtClean="0"/>
              <a:t>best practices and available </a:t>
            </a:r>
            <a:r>
              <a:rPr lang="en-US" sz="2200" dirty="0"/>
              <a:t>statistics regarding persons with disabilities, reflecting progress made </a:t>
            </a:r>
            <a:r>
              <a:rPr lang="en-US" sz="2200" dirty="0" smtClean="0"/>
              <a:t>in addressing </a:t>
            </a:r>
            <a:r>
              <a:rPr lang="en-US" sz="2200" dirty="0"/>
              <a:t>the relevant internationally agreed development goals and the provisions </a:t>
            </a:r>
            <a:r>
              <a:rPr lang="en-US" sz="2200" dirty="0" smtClean="0"/>
              <a:t>of the </a:t>
            </a:r>
            <a:r>
              <a:rPr lang="en-US" sz="2200" dirty="0"/>
              <a:t>Convention on the Rights of Persons with Disabilities, to be submitted to </a:t>
            </a:r>
            <a:r>
              <a:rPr lang="en-US" sz="2200" dirty="0" smtClean="0"/>
              <a:t>the General </a:t>
            </a:r>
            <a:r>
              <a:rPr lang="en-US" sz="2200" dirty="0"/>
              <a:t>Assembly in a flagship report during 2018</a:t>
            </a:r>
            <a:r>
              <a:rPr lang="en-US" sz="2200" dirty="0" smtClean="0"/>
              <a:t>.”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5231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Cooperation during the preparation of the prototype report 2015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752600"/>
            <a:ext cx="7520940" cy="327660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Contacted </a:t>
            </a:r>
            <a:r>
              <a:rPr lang="en-US" sz="2800" dirty="0"/>
              <a:t>various UN agencies and </a:t>
            </a:r>
            <a:r>
              <a:rPr lang="en-US" sz="2800" dirty="0" err="1" smtClean="0"/>
              <a:t>programmes</a:t>
            </a:r>
            <a:r>
              <a:rPr lang="en-US" sz="2800" dirty="0" smtClean="0"/>
              <a:t> and beyond the UN system for input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Received </a:t>
            </a:r>
            <a:r>
              <a:rPr lang="en-US" sz="2800" dirty="0"/>
              <a:t>positive responses </a:t>
            </a:r>
            <a:r>
              <a:rPr lang="en-US" sz="2800" dirty="0" smtClean="0"/>
              <a:t>and draft chapters from </a:t>
            </a:r>
            <a:r>
              <a:rPr lang="en-US" sz="2800" dirty="0"/>
              <a:t>UNESCO, WHO, ILO, UN Women, UNICEF, </a:t>
            </a:r>
            <a:r>
              <a:rPr lang="en-US" sz="2800" dirty="0" smtClean="0"/>
              <a:t>UN University, DESA, OECD, and academic institutions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7114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520940" cy="914400"/>
          </a:xfrm>
        </p:spPr>
        <p:txBody>
          <a:bodyPr/>
          <a:lstStyle/>
          <a:p>
            <a:pPr algn="ctr"/>
            <a:r>
              <a:rPr lang="en-US" sz="3200" b="1" dirty="0" smtClean="0"/>
              <a:t>key issues to be considered </a:t>
            </a:r>
            <a:r>
              <a:rPr lang="en-US" sz="3200" b="1" dirty="0"/>
              <a:t>in 2018 report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/>
              <a:t>Accessibility, urban environments and transportation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Education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Health and well-being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Employment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Social Protection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523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520940" cy="838200"/>
          </a:xfrm>
        </p:spPr>
        <p:txBody>
          <a:bodyPr/>
          <a:lstStyle/>
          <a:p>
            <a:pPr algn="ctr"/>
            <a:r>
              <a:rPr lang="en-US" sz="3200" b="1" dirty="0"/>
              <a:t>key </a:t>
            </a:r>
            <a:r>
              <a:rPr lang="en-US" sz="3200" b="1" dirty="0" smtClean="0"/>
              <a:t>social groups </a:t>
            </a:r>
            <a:r>
              <a:rPr lang="en-US" sz="3200" b="1" dirty="0"/>
              <a:t>to be considered in 2018 report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71600"/>
            <a:ext cx="7520940" cy="36576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Women </a:t>
            </a:r>
            <a:r>
              <a:rPr lang="en-US" sz="2400" dirty="0"/>
              <a:t>and girls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Children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Youth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Older persons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Indigenous persons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Refugees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Persons with intellectual and mental disabilities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407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520940" cy="838200"/>
          </a:xfrm>
        </p:spPr>
        <p:txBody>
          <a:bodyPr/>
          <a:lstStyle/>
          <a:p>
            <a:pPr algn="ctr"/>
            <a:r>
              <a:rPr lang="en-US" sz="3200" b="1" dirty="0" smtClean="0"/>
              <a:t>Time line for the </a:t>
            </a:r>
            <a:r>
              <a:rPr lang="en-US" sz="3200" b="1" dirty="0"/>
              <a:t>2018 report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43000"/>
            <a:ext cx="7520940" cy="4419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288036" lvl="3" indent="0">
              <a:buClr>
                <a:srgbClr val="FF6600"/>
              </a:buClr>
              <a:buNone/>
            </a:pPr>
            <a:r>
              <a:rPr lang="en-US" sz="2400" b="1" dirty="0" smtClean="0"/>
              <a:t>Outline </a:t>
            </a:r>
            <a:r>
              <a:rPr lang="en-US" sz="2400" b="1" dirty="0"/>
              <a:t>of report by 2016 </a:t>
            </a:r>
          </a:p>
          <a:p>
            <a:pPr marL="288036" lvl="3" indent="0">
              <a:buClr>
                <a:srgbClr val="FF6600"/>
              </a:buClr>
              <a:buNone/>
            </a:pPr>
            <a:endParaRPr lang="en-US" sz="2400" b="1" dirty="0" smtClean="0"/>
          </a:p>
          <a:p>
            <a:pPr marL="288036" lvl="3" indent="0">
              <a:buClr>
                <a:srgbClr val="FF6600"/>
              </a:buClr>
              <a:buNone/>
            </a:pPr>
            <a:r>
              <a:rPr lang="en-US" sz="2400" b="1" dirty="0" smtClean="0"/>
              <a:t>Receiving </a:t>
            </a:r>
            <a:r>
              <a:rPr lang="en-US" sz="2400" b="1" dirty="0"/>
              <a:t>inputs </a:t>
            </a:r>
            <a:r>
              <a:rPr lang="en-US" sz="2400" b="1" dirty="0" smtClean="0"/>
              <a:t>from partners </a:t>
            </a:r>
            <a:r>
              <a:rPr lang="en-US" sz="2400" b="1" dirty="0"/>
              <a:t>by end of June 2017</a:t>
            </a:r>
          </a:p>
          <a:p>
            <a:pPr marL="288036" lvl="3" indent="0">
              <a:buClr>
                <a:srgbClr val="FF6600"/>
              </a:buClr>
              <a:buNone/>
            </a:pPr>
            <a:endParaRPr lang="en-US" sz="2400" b="1" dirty="0" smtClean="0"/>
          </a:p>
          <a:p>
            <a:pPr marL="288036" lvl="3" indent="0">
              <a:buClr>
                <a:srgbClr val="FF6600"/>
              </a:buClr>
              <a:buNone/>
            </a:pPr>
            <a:r>
              <a:rPr lang="en-US" sz="2400" b="1" dirty="0" smtClean="0"/>
              <a:t>Drafting </a:t>
            </a:r>
            <a:r>
              <a:rPr lang="en-US" sz="2400" b="1" dirty="0"/>
              <a:t>of </a:t>
            </a:r>
            <a:r>
              <a:rPr lang="en-US" sz="2400" b="1" dirty="0" smtClean="0"/>
              <a:t>report </a:t>
            </a:r>
            <a:r>
              <a:rPr lang="en-US" sz="2400" b="1" dirty="0"/>
              <a:t>by end of </a:t>
            </a:r>
            <a:r>
              <a:rPr lang="en-US" sz="2400" b="1" dirty="0" smtClean="0"/>
              <a:t>2017</a:t>
            </a:r>
            <a:endParaRPr lang="en-US" sz="2400" b="1" dirty="0"/>
          </a:p>
          <a:p>
            <a:pPr marL="288036" lvl="3" indent="0">
              <a:buClr>
                <a:srgbClr val="FF6600"/>
              </a:buClr>
              <a:buNone/>
            </a:pPr>
            <a:endParaRPr lang="en-US" sz="2400" b="1" dirty="0" smtClean="0"/>
          </a:p>
          <a:p>
            <a:pPr marL="288036" lvl="3" indent="0">
              <a:buClr>
                <a:srgbClr val="FF6600"/>
              </a:buClr>
              <a:buNone/>
            </a:pPr>
            <a:r>
              <a:rPr lang="en-US" sz="2400" b="1" dirty="0"/>
              <a:t>R</a:t>
            </a:r>
            <a:r>
              <a:rPr lang="en-US" sz="2400" b="1" dirty="0" smtClean="0"/>
              <a:t>elease </a:t>
            </a:r>
            <a:r>
              <a:rPr lang="en-US" sz="2400" b="1" dirty="0"/>
              <a:t>of report to the </a:t>
            </a:r>
            <a:r>
              <a:rPr lang="en-US" sz="2400" b="1" dirty="0" smtClean="0"/>
              <a:t>General Assembly in 2018</a:t>
            </a:r>
            <a:endParaRPr lang="en-US" sz="24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204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 smtClean="0">
                <a:solidFill>
                  <a:schemeClr val="tx1"/>
                </a:solidFill>
              </a:rPr>
              <a:t>Questsions</a:t>
            </a:r>
            <a:r>
              <a:rPr lang="en-US" sz="4800" dirty="0" smtClean="0">
                <a:solidFill>
                  <a:schemeClr val="tx1"/>
                </a:solidFill>
              </a:rPr>
              <a:t>?</a:t>
            </a:r>
            <a:endParaRPr lang="en-GB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9191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7237</TotalTime>
  <Words>230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Angles</vt:lpstr>
      <vt:lpstr>Global Flagship Report on Disability and Development 2018</vt:lpstr>
      <vt:lpstr>Mandate</vt:lpstr>
      <vt:lpstr> Cooperation during the preparation of the prototype report 2015</vt:lpstr>
      <vt:lpstr>key issues to be considered in 2018 report</vt:lpstr>
      <vt:lpstr>key social groups to be considered in 2018 report</vt:lpstr>
      <vt:lpstr>Time line for the 2018 report</vt:lpstr>
      <vt:lpstr>Questsions?</vt:lpstr>
    </vt:vector>
  </TitlesOfParts>
  <Company>United Nations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Flagship Report on Disability and Development 2018</dc:title>
  <dc:creator>Robert Venne</dc:creator>
  <cp:lastModifiedBy>Maria Martinho</cp:lastModifiedBy>
  <cp:revision>15</cp:revision>
  <dcterms:created xsi:type="dcterms:W3CDTF">2016-04-27T16:47:42Z</dcterms:created>
  <dcterms:modified xsi:type="dcterms:W3CDTF">2016-05-02T17:41:06Z</dcterms:modified>
</cp:coreProperties>
</file>