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Override PartName="/ppt/notesSlides/notesSlide18.xml" ContentType="application/vnd.openxmlformats-officedocument.presentationml.notesSlide+xml"/>
  <Default Extension="xls" ContentType="application/vnd.ms-exce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Default Extension="emf" ContentType="image/x-emf"/>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Default Extension="vml" ContentType="application/vnd.openxmlformats-officedocument.vmlDrawing"/>
  <Override PartName="/ppt/notesSlides/notesSlide20.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handoutMasterIdLst>
    <p:handoutMasterId r:id="rId32"/>
  </p:handoutMasterIdLst>
  <p:sldIdLst>
    <p:sldId id="256" r:id="rId2"/>
    <p:sldId id="386" r:id="rId3"/>
    <p:sldId id="454" r:id="rId4"/>
    <p:sldId id="400" r:id="rId5"/>
    <p:sldId id="453" r:id="rId6"/>
    <p:sldId id="452" r:id="rId7"/>
    <p:sldId id="446" r:id="rId8"/>
    <p:sldId id="436" r:id="rId9"/>
    <p:sldId id="437" r:id="rId10"/>
    <p:sldId id="483" r:id="rId11"/>
    <p:sldId id="444" r:id="rId12"/>
    <p:sldId id="451" r:id="rId13"/>
    <p:sldId id="447" r:id="rId14"/>
    <p:sldId id="450" r:id="rId15"/>
    <p:sldId id="477" r:id="rId16"/>
    <p:sldId id="441" r:id="rId17"/>
    <p:sldId id="457" r:id="rId18"/>
    <p:sldId id="459" r:id="rId19"/>
    <p:sldId id="460" r:id="rId20"/>
    <p:sldId id="462" r:id="rId21"/>
    <p:sldId id="464" r:id="rId22"/>
    <p:sldId id="482" r:id="rId23"/>
    <p:sldId id="467" r:id="rId24"/>
    <p:sldId id="470" r:id="rId25"/>
    <p:sldId id="458" r:id="rId26"/>
    <p:sldId id="471" r:id="rId27"/>
    <p:sldId id="476" r:id="rId28"/>
    <p:sldId id="474" r:id="rId29"/>
    <p:sldId id="335" r:id="rId30"/>
  </p:sldIdLst>
  <p:sldSz cx="9144000" cy="6858000" type="screen4x3"/>
  <p:notesSz cx="6858000" cy="9180513"/>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00"/>
    <a:srgbClr val="3399FF"/>
    <a:srgbClr val="66FF33"/>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936" autoAdjust="0"/>
    <p:restoredTop sz="94667" autoAdjust="0"/>
  </p:normalViewPr>
  <p:slideViewPr>
    <p:cSldViewPr>
      <p:cViewPr>
        <p:scale>
          <a:sx n="75" d="100"/>
          <a:sy n="75" d="100"/>
        </p:scale>
        <p:origin x="-852" y="-84"/>
      </p:cViewPr>
      <p:guideLst>
        <p:guide orient="horz" pos="2160"/>
        <p:guide pos="2880"/>
      </p:guideLst>
    </p:cSldViewPr>
  </p:slideViewPr>
  <p:outlineViewPr>
    <p:cViewPr>
      <p:scale>
        <a:sx n="33" d="100"/>
        <a:sy n="33" d="100"/>
      </p:scale>
      <p:origin x="48" y="846"/>
    </p:cViewPr>
  </p:outlineViewPr>
  <p:notesTextViewPr>
    <p:cViewPr>
      <p:scale>
        <a:sx n="100" d="100"/>
        <a:sy n="100" d="100"/>
      </p:scale>
      <p:origin x="0" y="0"/>
    </p:cViewPr>
  </p:notesTextViewPr>
  <p:sorterViewPr>
    <p:cViewPr>
      <p:scale>
        <a:sx n="66" d="100"/>
        <a:sy n="66" d="100"/>
      </p:scale>
      <p:origin x="0" y="294"/>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image" Target="../media/image10.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8130" name="Rectangle 2"/>
          <p:cNvSpPr>
            <a:spLocks noGrp="1" noChangeArrowheads="1"/>
          </p:cNvSpPr>
          <p:nvPr>
            <p:ph type="hdr" sz="quarter"/>
          </p:nvPr>
        </p:nvSpPr>
        <p:spPr bwMode="auto">
          <a:xfrm>
            <a:off x="0" y="0"/>
            <a:ext cx="2971800" cy="4587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smtClean="0"/>
            </a:lvl1pPr>
          </a:lstStyle>
          <a:p>
            <a:pPr>
              <a:defRPr/>
            </a:pPr>
            <a:endParaRPr lang="en-US" dirty="0"/>
          </a:p>
        </p:txBody>
      </p:sp>
      <p:sp>
        <p:nvSpPr>
          <p:cNvPr id="48131" name="Rectangle 3"/>
          <p:cNvSpPr>
            <a:spLocks noGrp="1" noChangeArrowheads="1"/>
          </p:cNvSpPr>
          <p:nvPr>
            <p:ph type="dt" sz="quarter" idx="1"/>
          </p:nvPr>
        </p:nvSpPr>
        <p:spPr bwMode="auto">
          <a:xfrm>
            <a:off x="3884613" y="0"/>
            <a:ext cx="2971800" cy="4587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lvl1pPr>
          </a:lstStyle>
          <a:p>
            <a:pPr>
              <a:defRPr/>
            </a:pPr>
            <a:endParaRPr lang="en-US" dirty="0"/>
          </a:p>
        </p:txBody>
      </p:sp>
      <p:sp>
        <p:nvSpPr>
          <p:cNvPr id="48132" name="Rectangle 4"/>
          <p:cNvSpPr>
            <a:spLocks noGrp="1" noChangeArrowheads="1"/>
          </p:cNvSpPr>
          <p:nvPr>
            <p:ph type="ftr" sz="quarter" idx="2"/>
          </p:nvPr>
        </p:nvSpPr>
        <p:spPr bwMode="auto">
          <a:xfrm>
            <a:off x="0" y="8720138"/>
            <a:ext cx="2971800" cy="4587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lvl1pPr>
          </a:lstStyle>
          <a:p>
            <a:pPr>
              <a:defRPr/>
            </a:pPr>
            <a:endParaRPr lang="en-US" dirty="0"/>
          </a:p>
        </p:txBody>
      </p:sp>
      <p:sp>
        <p:nvSpPr>
          <p:cNvPr id="48133" name="Rectangle 5"/>
          <p:cNvSpPr>
            <a:spLocks noGrp="1" noChangeArrowheads="1"/>
          </p:cNvSpPr>
          <p:nvPr>
            <p:ph type="sldNum" sz="quarter" idx="3"/>
          </p:nvPr>
        </p:nvSpPr>
        <p:spPr bwMode="auto">
          <a:xfrm>
            <a:off x="3884613" y="8720138"/>
            <a:ext cx="2971800" cy="4587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lvl1pPr>
          </a:lstStyle>
          <a:p>
            <a:pPr>
              <a:defRPr/>
            </a:pPr>
            <a:fld id="{42FE2CD2-F81D-4F67-85CA-AD3D19075C5B}" type="slidenum">
              <a:rPr lang="en-US"/>
              <a:pPr>
                <a:defRPr/>
              </a:pPr>
              <a:t>‹#›</a:t>
            </a:fld>
            <a:endParaRPr 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7522" name="Rectangle 2"/>
          <p:cNvSpPr>
            <a:spLocks noGrp="1" noChangeArrowheads="1"/>
          </p:cNvSpPr>
          <p:nvPr>
            <p:ph type="hdr" sz="quarter"/>
          </p:nvPr>
        </p:nvSpPr>
        <p:spPr bwMode="auto">
          <a:xfrm>
            <a:off x="0" y="0"/>
            <a:ext cx="2971800" cy="4587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smtClean="0"/>
            </a:lvl1pPr>
          </a:lstStyle>
          <a:p>
            <a:pPr>
              <a:defRPr/>
            </a:pPr>
            <a:endParaRPr lang="en-US" dirty="0"/>
          </a:p>
        </p:txBody>
      </p:sp>
      <p:sp>
        <p:nvSpPr>
          <p:cNvPr id="107523" name="Rectangle 3"/>
          <p:cNvSpPr>
            <a:spLocks noGrp="1" noChangeArrowheads="1"/>
          </p:cNvSpPr>
          <p:nvPr>
            <p:ph type="dt" idx="1"/>
          </p:nvPr>
        </p:nvSpPr>
        <p:spPr bwMode="auto">
          <a:xfrm>
            <a:off x="3884613" y="0"/>
            <a:ext cx="2971800" cy="4587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lvl1pPr>
          </a:lstStyle>
          <a:p>
            <a:pPr>
              <a:defRPr/>
            </a:pPr>
            <a:endParaRPr lang="en-US" dirty="0"/>
          </a:p>
        </p:txBody>
      </p:sp>
      <p:sp>
        <p:nvSpPr>
          <p:cNvPr id="28676" name="Rectangle 4"/>
          <p:cNvSpPr>
            <a:spLocks noGrp="1" noRot="1" noChangeAspect="1" noChangeArrowheads="1" noTextEdit="1"/>
          </p:cNvSpPr>
          <p:nvPr>
            <p:ph type="sldImg" idx="2"/>
          </p:nvPr>
        </p:nvSpPr>
        <p:spPr bwMode="auto">
          <a:xfrm>
            <a:off x="1135063" y="688975"/>
            <a:ext cx="4589462" cy="3441700"/>
          </a:xfrm>
          <a:prstGeom prst="rect">
            <a:avLst/>
          </a:prstGeom>
          <a:noFill/>
          <a:ln w="9525">
            <a:solidFill>
              <a:srgbClr val="000000"/>
            </a:solidFill>
            <a:miter lim="800000"/>
            <a:headEnd/>
            <a:tailEnd/>
          </a:ln>
        </p:spPr>
      </p:sp>
      <p:sp>
        <p:nvSpPr>
          <p:cNvPr id="107525" name="Rectangle 5"/>
          <p:cNvSpPr>
            <a:spLocks noGrp="1" noChangeArrowheads="1"/>
          </p:cNvSpPr>
          <p:nvPr>
            <p:ph type="body" sz="quarter" idx="3"/>
          </p:nvPr>
        </p:nvSpPr>
        <p:spPr bwMode="auto">
          <a:xfrm>
            <a:off x="685800" y="4360863"/>
            <a:ext cx="5486400" cy="41306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07526" name="Rectangle 6"/>
          <p:cNvSpPr>
            <a:spLocks noGrp="1" noChangeArrowheads="1"/>
          </p:cNvSpPr>
          <p:nvPr>
            <p:ph type="ftr" sz="quarter" idx="4"/>
          </p:nvPr>
        </p:nvSpPr>
        <p:spPr bwMode="auto">
          <a:xfrm>
            <a:off x="0" y="8720138"/>
            <a:ext cx="2971800" cy="4587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lvl1pPr>
          </a:lstStyle>
          <a:p>
            <a:pPr>
              <a:defRPr/>
            </a:pPr>
            <a:endParaRPr lang="en-US" dirty="0"/>
          </a:p>
        </p:txBody>
      </p:sp>
      <p:sp>
        <p:nvSpPr>
          <p:cNvPr id="107527" name="Rectangle 7"/>
          <p:cNvSpPr>
            <a:spLocks noGrp="1" noChangeArrowheads="1"/>
          </p:cNvSpPr>
          <p:nvPr>
            <p:ph type="sldNum" sz="quarter" idx="5"/>
          </p:nvPr>
        </p:nvSpPr>
        <p:spPr bwMode="auto">
          <a:xfrm>
            <a:off x="3884613" y="8720138"/>
            <a:ext cx="2971800" cy="4587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lvl1pPr>
          </a:lstStyle>
          <a:p>
            <a:pPr>
              <a:defRPr/>
            </a:pPr>
            <a:fld id="{924E2255-C31B-46B2-B461-9BF4063144DB}" type="slidenum">
              <a:rPr lang="en-US"/>
              <a:pPr>
                <a:defRPr/>
              </a:pPr>
              <a:t>‹#›</a:t>
            </a:fld>
            <a:endParaRPr 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fld id="{9B46FAAA-B7E8-4B77-AB7F-E813D092E77C}" type="slidenum">
              <a:rPr lang="en-US"/>
              <a:pPr/>
              <a:t>1</a:t>
            </a:fld>
            <a:endParaRPr lang="en-US" dirty="0"/>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a:ln/>
        </p:spPr>
      </p:sp>
      <p:sp>
        <p:nvSpPr>
          <p:cNvPr id="50179" name="Notes Placeholder 2"/>
          <p:cNvSpPr>
            <a:spLocks noGrp="1"/>
          </p:cNvSpPr>
          <p:nvPr>
            <p:ph type="body" idx="1"/>
          </p:nvPr>
        </p:nvSpPr>
        <p:spPr>
          <a:noFill/>
          <a:ln/>
        </p:spPr>
        <p:txBody>
          <a:bodyPr/>
          <a:lstStyle/>
          <a:p>
            <a:pPr eaLnBrk="1" hangingPunct="1"/>
            <a:endParaRPr lang="en-CA" smtClean="0"/>
          </a:p>
        </p:txBody>
      </p:sp>
      <p:sp>
        <p:nvSpPr>
          <p:cNvPr id="50180" name="Slide Number Placeholder 3"/>
          <p:cNvSpPr>
            <a:spLocks noGrp="1"/>
          </p:cNvSpPr>
          <p:nvPr>
            <p:ph type="sldNum" sz="quarter" idx="5"/>
          </p:nvPr>
        </p:nvSpPr>
        <p:spPr>
          <a:noFill/>
        </p:spPr>
        <p:txBody>
          <a:bodyPr/>
          <a:lstStyle/>
          <a:p>
            <a:fld id="{B3206D84-EAD1-4047-B601-9C75C8132133}" type="slidenum">
              <a:rPr lang="en-US" smtClean="0"/>
              <a:pPr/>
              <a:t>10</a:t>
            </a:fld>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p>
            <a:fld id="{6C82A713-E177-4A78-8F9D-E3A84FB85827}" type="slidenum">
              <a:rPr lang="en-US"/>
              <a:pPr/>
              <a:t>11</a:t>
            </a:fld>
            <a:endParaRPr lang="en-US" dirty="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p:spPr>
      </p:sp>
      <p:sp>
        <p:nvSpPr>
          <p:cNvPr id="512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CA" dirty="0" smtClean="0">
              <a:latin typeface="Arial" pitchFamily="34" charset="0"/>
              <a:cs typeface="Arial" pitchFamily="34" charset="0"/>
            </a:endParaRPr>
          </a:p>
        </p:txBody>
      </p:sp>
      <p:sp>
        <p:nvSpPr>
          <p:cNvPr id="5222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AE702786-A870-414F-AE5D-A753997AED70}" type="slidenum">
              <a:rPr lang="en-CA" smtClean="0">
                <a:latin typeface="Times New Roman" pitchFamily="18" charset="0"/>
              </a:rPr>
              <a:pPr>
                <a:defRPr/>
              </a:pPr>
              <a:t>12</a:t>
            </a:fld>
            <a:endParaRPr lang="en-CA" dirty="0" smtClean="0">
              <a:latin typeface="Times New Roman" pitchFamily="18"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p>
            <a:fld id="{6C82A713-E177-4A78-8F9D-E3A84FB85827}" type="slidenum">
              <a:rPr lang="en-US"/>
              <a:pPr/>
              <a:t>13</a:t>
            </a:fld>
            <a:endParaRPr lang="en-US" dirty="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p>
            <a:fld id="{6C82A713-E177-4A78-8F9D-E3A84FB85827}" type="slidenum">
              <a:rPr lang="en-US"/>
              <a:pPr/>
              <a:t>14</a:t>
            </a:fld>
            <a:endParaRPr lang="en-US" dirty="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93AE5C2E-09B1-408C-9CAE-AD76ED68A599}" type="slidenum">
              <a:rPr lang="en-CA" smtClean="0"/>
              <a:pPr/>
              <a:t>15</a:t>
            </a:fld>
            <a:endParaRPr lang="en-CA"/>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p>
            <a:fld id="{6C82A713-E177-4A78-8F9D-E3A84FB85827}" type="slidenum">
              <a:rPr lang="en-US"/>
              <a:pPr/>
              <a:t>16</a:t>
            </a:fld>
            <a:endParaRPr lang="en-US" dirty="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p>
            <a:fld id="{64AE04A5-CCA8-481F-A682-F0013BAB1E1B}" type="slidenum">
              <a:rPr lang="en-US"/>
              <a:pPr/>
              <a:t>17</a:t>
            </a:fld>
            <a:endParaRPr lang="en-US" dirty="0"/>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a:p>
        </p:txBody>
      </p:sp>
      <p:sp>
        <p:nvSpPr>
          <p:cNvPr id="4" name="Slide Number Placeholder 3"/>
          <p:cNvSpPr>
            <a:spLocks noGrp="1"/>
          </p:cNvSpPr>
          <p:nvPr>
            <p:ph type="sldNum" sz="quarter" idx="10"/>
          </p:nvPr>
        </p:nvSpPr>
        <p:spPr/>
        <p:txBody>
          <a:bodyPr/>
          <a:lstStyle/>
          <a:p>
            <a:fld id="{263ED6C8-5F85-4D55-B962-7EE30E725730}" type="slidenum">
              <a:rPr lang="en-US" smtClean="0"/>
              <a:pPr/>
              <a:t>18</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3B701DD0-D9D4-4C0B-921A-A74EF3218F71}" type="slidenum">
              <a:rPr lang="en-CA" smtClean="0"/>
              <a:pPr/>
              <a:t>19</a:t>
            </a:fld>
            <a:endParaRPr lang="en-CA"/>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p>
            <a:fld id="{64AE04A5-CCA8-481F-A682-F0013BAB1E1B}" type="slidenum">
              <a:rPr lang="en-US"/>
              <a:pPr/>
              <a:t>2</a:t>
            </a:fld>
            <a:endParaRPr lang="en-US" dirty="0"/>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3B701DD0-D9D4-4C0B-921A-A74EF3218F71}" type="slidenum">
              <a:rPr lang="en-CA" smtClean="0"/>
              <a:pPr/>
              <a:t>20</a:t>
            </a:fld>
            <a:endParaRPr lang="en-CA"/>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3B701DD0-D9D4-4C0B-921A-A74EF3218F71}" type="slidenum">
              <a:rPr lang="en-CA" smtClean="0"/>
              <a:pPr/>
              <a:t>21</a:t>
            </a:fld>
            <a:endParaRPr lang="en-CA"/>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D9285EF9-961D-4501-A431-9968559CD802}" type="slidenum">
              <a:rPr lang="en-US" smtClean="0"/>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8EBDA516-0C18-43D4-9753-F8269F19EBFF}" type="slidenum">
              <a:rPr lang="en-CA" smtClean="0"/>
              <a:pPr/>
              <a:t>23</a:t>
            </a:fld>
            <a:endParaRPr lang="en-CA"/>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3B701DD0-D9D4-4C0B-921A-A74EF3218F71}" type="slidenum">
              <a:rPr lang="en-CA" smtClean="0"/>
              <a:pPr/>
              <a:t>24</a:t>
            </a:fld>
            <a:endParaRPr lang="en-CA"/>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p>
            <a:fld id="{64AE04A5-CCA8-481F-A682-F0013BAB1E1B}" type="slidenum">
              <a:rPr lang="en-US"/>
              <a:pPr/>
              <a:t>25</a:t>
            </a:fld>
            <a:endParaRPr lang="en-US" dirty="0"/>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3B701DD0-D9D4-4C0B-921A-A74EF3218F71}" type="slidenum">
              <a:rPr lang="en-CA" smtClean="0"/>
              <a:pPr/>
              <a:t>26</a:t>
            </a:fld>
            <a:endParaRPr lang="en-CA"/>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3B701DD0-D9D4-4C0B-921A-A74EF3218F71}" type="slidenum">
              <a:rPr lang="en-CA" smtClean="0"/>
              <a:pPr/>
              <a:t>27</a:t>
            </a:fld>
            <a:endParaRPr lang="en-CA"/>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3B701DD0-D9D4-4C0B-921A-A74EF3218F71}" type="slidenum">
              <a:rPr lang="en-CA" smtClean="0"/>
              <a:pPr/>
              <a:t>28</a:t>
            </a:fld>
            <a:endParaRPr lang="en-CA"/>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fld id="{B8DE433D-A888-4541-BFB8-F6E0F73ED850}" type="slidenum">
              <a:rPr lang="en-US"/>
              <a:pPr/>
              <a:t>29</a:t>
            </a:fld>
            <a:endParaRPr lang="en-US" dirty="0"/>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p>
            <a:fld id="{64AE04A5-CCA8-481F-A682-F0013BAB1E1B}" type="slidenum">
              <a:rPr lang="en-US"/>
              <a:pPr/>
              <a:t>3</a:t>
            </a:fld>
            <a:endParaRPr lang="en-US" dirty="0"/>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p>
            <a:fld id="{6C82A713-E177-4A78-8F9D-E3A84FB85827}" type="slidenum">
              <a:rPr lang="en-US"/>
              <a:pPr/>
              <a:t>4</a:t>
            </a:fld>
            <a:endParaRPr lang="en-US" dirty="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p>
            <a:fld id="{AA942DEA-1EC6-4099-96A1-EB35AA48FB4C}" type="slidenum">
              <a:rPr lang="en-US" smtClean="0">
                <a:latin typeface="Arial" pitchFamily="34" charset="0"/>
                <a:cs typeface="Arial" pitchFamily="34" charset="0"/>
              </a:rPr>
              <a:pPr/>
              <a:t>5</a:t>
            </a:fld>
            <a:endParaRPr lang="en-US" dirty="0" smtClean="0">
              <a:latin typeface="Arial" pitchFamily="34" charset="0"/>
              <a:cs typeface="Arial" pitchFamily="34" charset="0"/>
            </a:endParaRPr>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a:ln/>
        </p:spPr>
        <p:txBody>
          <a:bodyPr/>
          <a:lstStyle/>
          <a:p>
            <a:pPr eaLnBrk="1" hangingPunct="1"/>
            <a:endParaRPr lang="en-US" dirty="0" smtClean="0">
              <a:latin typeface="Arial" pitchFamily="34" charset="0"/>
              <a:cs typeface="Arial"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p>
            <a:fld id="{6C82A713-E177-4A78-8F9D-E3A84FB85827}" type="slidenum">
              <a:rPr lang="en-US"/>
              <a:pPr/>
              <a:t>6</a:t>
            </a:fld>
            <a:endParaRPr lang="en-US" dirty="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p>
            <a:fld id="{6C82A713-E177-4A78-8F9D-E3A84FB85827}" type="slidenum">
              <a:rPr lang="en-US"/>
              <a:pPr/>
              <a:t>7</a:t>
            </a:fld>
            <a:endParaRPr lang="en-US" dirty="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a:ln/>
        </p:spPr>
      </p:sp>
      <p:sp>
        <p:nvSpPr>
          <p:cNvPr id="29699" name="Notes Placeholder 2"/>
          <p:cNvSpPr>
            <a:spLocks noGrp="1"/>
          </p:cNvSpPr>
          <p:nvPr>
            <p:ph type="body" idx="1"/>
          </p:nvPr>
        </p:nvSpPr>
        <p:spPr>
          <a:noFill/>
          <a:ln/>
        </p:spPr>
        <p:txBody>
          <a:bodyPr/>
          <a:lstStyle/>
          <a:p>
            <a:pPr eaLnBrk="1" hangingPunct="1"/>
            <a:endParaRPr lang="en-CA" dirty="0" smtClean="0"/>
          </a:p>
        </p:txBody>
      </p:sp>
      <p:sp>
        <p:nvSpPr>
          <p:cNvPr id="29700" name="Slide Number Placeholder 3"/>
          <p:cNvSpPr>
            <a:spLocks noGrp="1"/>
          </p:cNvSpPr>
          <p:nvPr>
            <p:ph type="sldNum" sz="quarter" idx="5"/>
          </p:nvPr>
        </p:nvSpPr>
        <p:spPr>
          <a:noFill/>
        </p:spPr>
        <p:txBody>
          <a:bodyPr/>
          <a:lstStyle/>
          <a:p>
            <a:fld id="{D4EFAE81-D8B6-4F78-A817-96806BE17E25}" type="slidenum">
              <a:rPr lang="en-US" smtClean="0"/>
              <a:pPr/>
              <a:t>8</a:t>
            </a:fld>
            <a:endParaRPr lang="en-US"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a:ln/>
        </p:spPr>
      </p:sp>
      <p:sp>
        <p:nvSpPr>
          <p:cNvPr id="30723" name="Notes Placeholder 2"/>
          <p:cNvSpPr>
            <a:spLocks noGrp="1"/>
          </p:cNvSpPr>
          <p:nvPr>
            <p:ph type="body" idx="1"/>
          </p:nvPr>
        </p:nvSpPr>
        <p:spPr>
          <a:noFill/>
          <a:ln/>
        </p:spPr>
        <p:txBody>
          <a:bodyPr/>
          <a:lstStyle/>
          <a:p>
            <a:pPr eaLnBrk="1" hangingPunct="1"/>
            <a:endParaRPr lang="en-CA" dirty="0" smtClean="0"/>
          </a:p>
        </p:txBody>
      </p:sp>
      <p:sp>
        <p:nvSpPr>
          <p:cNvPr id="30724" name="Slide Number Placeholder 3"/>
          <p:cNvSpPr>
            <a:spLocks noGrp="1"/>
          </p:cNvSpPr>
          <p:nvPr>
            <p:ph type="sldNum" sz="quarter" idx="5"/>
          </p:nvPr>
        </p:nvSpPr>
        <p:spPr>
          <a:noFill/>
        </p:spPr>
        <p:txBody>
          <a:bodyPr/>
          <a:lstStyle/>
          <a:p>
            <a:fld id="{12BEF92E-D85D-4845-BBC4-D9B7B5548E54}" type="slidenum">
              <a:rPr lang="en-US" smtClean="0"/>
              <a:pPr/>
              <a:t>9</a:t>
            </a:fld>
            <a:endParaRPr 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smtClean="0"/>
              <a:t>Click to edit Master title style</a:t>
            </a:r>
            <a:endParaRPr lang="en-CA"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CA" dirty="0"/>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3A7DD221-45B9-4796-B8D4-29A43D0F9EDB}"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FFB64F46-DF60-4D66-8908-677A32E36C95}"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62589584-A45F-4032-B091-7CCDE8EF0228}"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itchFamily="34" charset="0"/>
                <a:cs typeface="Calibri" pitchFamily="34" charset="0"/>
              </a:defRPr>
            </a:lvl1pPr>
          </a:lstStyle>
          <a:p>
            <a:r>
              <a:rPr lang="en-US" dirty="0" smtClean="0"/>
              <a:t>Click to edit Master title style</a:t>
            </a:r>
            <a:endParaRPr lang="en-CA" dirty="0"/>
          </a:p>
        </p:txBody>
      </p:sp>
      <p:sp>
        <p:nvSpPr>
          <p:cNvPr id="3" name="Content Placeholder 2"/>
          <p:cNvSpPr>
            <a:spLocks noGrp="1"/>
          </p:cNvSpPr>
          <p:nvPr>
            <p:ph idx="1"/>
          </p:nvPr>
        </p:nvSpPr>
        <p:spPr/>
        <p:txBody>
          <a:bodyPr/>
          <a:lstStyle>
            <a:lvl1pPr>
              <a:defRPr>
                <a:latin typeface="Calibri" pitchFamily="34" charset="0"/>
                <a:cs typeface="Calibri" pitchFamily="34" charset="0"/>
              </a:defRPr>
            </a:lvl1pPr>
            <a:lvl2pPr>
              <a:defRPr>
                <a:latin typeface="Calibri" pitchFamily="34" charset="0"/>
                <a:cs typeface="Calibri" pitchFamily="34" charset="0"/>
              </a:defRPr>
            </a:lvl2pPr>
            <a:lvl3pPr>
              <a:defRPr>
                <a:latin typeface="Calibri" pitchFamily="34" charset="0"/>
                <a:cs typeface="Calibri" pitchFamily="34" charset="0"/>
              </a:defRPr>
            </a:lvl3pPr>
            <a:lvl4pPr>
              <a:defRPr>
                <a:latin typeface="Calibri" pitchFamily="34" charset="0"/>
                <a:cs typeface="Calibri" pitchFamily="34" charset="0"/>
              </a:defRPr>
            </a:lvl4pPr>
            <a:lvl5pPr>
              <a:defRPr>
                <a:latin typeface="Calibri" pitchFamily="34" charset="0"/>
                <a:cs typeface="Calibr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8FE84DB3-17A9-4C94-9348-1EFF079C124F}"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dirty="0" smtClean="0"/>
              <a:t>Click to edit Master title style</a:t>
            </a:r>
            <a:endParaRPr lang="en-CA"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5BF0D36C-5FC8-491A-8262-500F0929E932}"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CA"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231082E4-4DBF-4859-9AF8-9F9EFAD410C1}"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6"/>
          <p:cNvSpPr>
            <a:spLocks noGrp="1" noChangeArrowheads="1"/>
          </p:cNvSpPr>
          <p:nvPr>
            <p:ph type="sldNum" sz="quarter" idx="12"/>
          </p:nvPr>
        </p:nvSpPr>
        <p:spPr>
          <a:ln/>
        </p:spPr>
        <p:txBody>
          <a:bodyPr/>
          <a:lstStyle>
            <a:lvl1pPr>
              <a:defRPr/>
            </a:lvl1pPr>
          </a:lstStyle>
          <a:p>
            <a:pPr>
              <a:defRPr/>
            </a:pPr>
            <a:fld id="{329A826A-A7DB-4895-924A-9047B40C904F}"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6"/>
          <p:cNvSpPr>
            <a:spLocks noGrp="1" noChangeArrowheads="1"/>
          </p:cNvSpPr>
          <p:nvPr>
            <p:ph type="sldNum" sz="quarter" idx="12"/>
          </p:nvPr>
        </p:nvSpPr>
        <p:spPr>
          <a:ln/>
        </p:spPr>
        <p:txBody>
          <a:bodyPr/>
          <a:lstStyle>
            <a:lvl1pPr>
              <a:defRPr/>
            </a:lvl1pPr>
          </a:lstStyle>
          <a:p>
            <a:pPr>
              <a:defRPr/>
            </a:pPr>
            <a:fld id="{D03B9CF8-CD1C-49B5-A554-B9EF7803754E}"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6"/>
          <p:cNvSpPr>
            <a:spLocks noGrp="1" noChangeArrowheads="1"/>
          </p:cNvSpPr>
          <p:nvPr>
            <p:ph type="sldNum" sz="quarter" idx="12"/>
          </p:nvPr>
        </p:nvSpPr>
        <p:spPr>
          <a:ln/>
        </p:spPr>
        <p:txBody>
          <a:bodyPr/>
          <a:lstStyle>
            <a:lvl1pPr>
              <a:defRPr/>
            </a:lvl1pPr>
          </a:lstStyle>
          <a:p>
            <a:pPr>
              <a:defRPr/>
            </a:pPr>
            <a:fld id="{05ADEA77-059F-43CB-A624-F43445C64859}"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2A9B52F3-CB36-4491-8FBC-3225C10DF06C}"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CA"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98936BE2-022F-4E02-8F11-72374E874905}"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7171"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vl1pPr>
          </a:lstStyle>
          <a:p>
            <a:pPr>
              <a:defRPr/>
            </a:pPr>
            <a:endParaRPr lang="en-US" dirty="0"/>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lvl1pPr>
          </a:lstStyle>
          <a:p>
            <a:pPr>
              <a:defRPr/>
            </a:pPr>
            <a:endParaRPr lang="en-US" dirty="0"/>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lvl1pPr>
          </a:lstStyle>
          <a:p>
            <a:pPr>
              <a:defRPr/>
            </a:pPr>
            <a:fld id="{6E0FEA67-62C2-4B31-8576-5AF5238FB147}"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Calibri" pitchFamily="34" charset="0"/>
          <a:ea typeface="+mj-ea"/>
          <a:cs typeface="Calibri" pitchFamily="34" charset="0"/>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Calibri" pitchFamily="34" charset="0"/>
          <a:ea typeface="+mn-ea"/>
          <a:cs typeface="Calibri" pitchFamily="34" charset="0"/>
        </a:defRPr>
      </a:lvl1pPr>
      <a:lvl2pPr marL="742950" indent="-285750" algn="l" rtl="0" eaLnBrk="0" fontAlgn="base" hangingPunct="0">
        <a:spcBef>
          <a:spcPct val="20000"/>
        </a:spcBef>
        <a:spcAft>
          <a:spcPct val="0"/>
        </a:spcAft>
        <a:buChar char="–"/>
        <a:defRPr sz="2800">
          <a:solidFill>
            <a:schemeClr val="tx1"/>
          </a:solidFill>
          <a:latin typeface="Calibri" pitchFamily="34" charset="0"/>
          <a:cs typeface="Calibri" pitchFamily="34" charset="0"/>
        </a:defRPr>
      </a:lvl2pPr>
      <a:lvl3pPr marL="1143000" indent="-228600" algn="l" rtl="0" eaLnBrk="0" fontAlgn="base" hangingPunct="0">
        <a:spcBef>
          <a:spcPct val="20000"/>
        </a:spcBef>
        <a:spcAft>
          <a:spcPct val="0"/>
        </a:spcAft>
        <a:buChar char="•"/>
        <a:defRPr sz="2400">
          <a:solidFill>
            <a:schemeClr val="tx1"/>
          </a:solidFill>
          <a:latin typeface="Calibri" pitchFamily="34" charset="0"/>
          <a:cs typeface="Calibri" pitchFamily="34" charset="0"/>
        </a:defRPr>
      </a:lvl3pPr>
      <a:lvl4pPr marL="1600200" indent="-228600" algn="l" rtl="0" eaLnBrk="0" fontAlgn="base" hangingPunct="0">
        <a:spcBef>
          <a:spcPct val="20000"/>
        </a:spcBef>
        <a:spcAft>
          <a:spcPct val="0"/>
        </a:spcAft>
        <a:buChar char="–"/>
        <a:defRPr sz="2000">
          <a:solidFill>
            <a:schemeClr val="tx1"/>
          </a:solidFill>
          <a:latin typeface="Calibri" pitchFamily="34" charset="0"/>
          <a:cs typeface="Calibri" pitchFamily="34" charset="0"/>
        </a:defRPr>
      </a:lvl4pPr>
      <a:lvl5pPr marL="2057400" indent="-228600" algn="l" rtl="0" eaLnBrk="0" fontAlgn="base" hangingPunct="0">
        <a:spcBef>
          <a:spcPct val="20000"/>
        </a:spcBef>
        <a:spcAft>
          <a:spcPct val="0"/>
        </a:spcAft>
        <a:buChar char="»"/>
        <a:defRPr sz="2000">
          <a:solidFill>
            <a:schemeClr val="tx1"/>
          </a:solidFill>
          <a:latin typeface="Calibri" pitchFamily="34" charset="0"/>
          <a:cs typeface="Calibri" pitchFamily="34" charset="0"/>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7" Type="http://schemas.openxmlformats.org/officeDocument/2006/relationships/oleObject" Target="../embeddings/Microsoft_Office_Excel_97-2003_Worksheet2.xls"/><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image" Target="../media/image13.png"/><Relationship Id="rId5" Type="http://schemas.openxmlformats.org/officeDocument/2006/relationships/oleObject" Target="../embeddings/Microsoft_Office_Excel_97-2003_Worksheet1.xls"/><Relationship Id="rId4" Type="http://schemas.openxmlformats.org/officeDocument/2006/relationships/image" Target="../media/image12.wmf"/></Relationships>
</file>

<file path=ppt/slides/_rels/slide2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9.xml"/><Relationship Id="rId1" Type="http://schemas.openxmlformats.org/officeDocument/2006/relationships/slideLayout" Target="../slideLayouts/slideLayout6.xml"/><Relationship Id="rId5" Type="http://schemas.openxmlformats.org/officeDocument/2006/relationships/image" Target="../media/image1.png"/><Relationship Id="rId4" Type="http://schemas.openxmlformats.org/officeDocument/2006/relationships/image" Target="../media/image16.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ctrTitle"/>
          </p:nvPr>
        </p:nvSpPr>
        <p:spPr>
          <a:xfrm>
            <a:off x="685800" y="304800"/>
            <a:ext cx="7772400" cy="1752600"/>
          </a:xfrm>
        </p:spPr>
        <p:txBody>
          <a:bodyPr/>
          <a:lstStyle/>
          <a:p>
            <a:pPr eaLnBrk="1" hangingPunct="1"/>
            <a:r>
              <a:rPr lang="en-US" sz="3600" b="1" dirty="0" smtClean="0">
                <a:solidFill>
                  <a:schemeClr val="accent2"/>
                </a:solidFill>
              </a:rPr>
              <a:t/>
            </a:r>
            <a:br>
              <a:rPr lang="en-US" sz="3600" b="1" dirty="0" smtClean="0">
                <a:solidFill>
                  <a:schemeClr val="accent2"/>
                </a:solidFill>
              </a:rPr>
            </a:br>
            <a:r>
              <a:rPr lang="en-US" sz="3600" b="1" dirty="0" smtClean="0">
                <a:solidFill>
                  <a:schemeClr val="accent2"/>
                </a:solidFill>
              </a:rPr>
              <a:t>Economics of (un-)sustainability </a:t>
            </a:r>
            <a:br>
              <a:rPr lang="en-US" sz="3600" b="1" dirty="0" smtClean="0">
                <a:solidFill>
                  <a:schemeClr val="accent2"/>
                </a:solidFill>
              </a:rPr>
            </a:br>
            <a:r>
              <a:rPr lang="en-US" sz="3600" b="1" dirty="0" smtClean="0">
                <a:solidFill>
                  <a:schemeClr val="accent2"/>
                </a:solidFill>
              </a:rPr>
              <a:t>in global fisheries </a:t>
            </a:r>
            <a:r>
              <a:rPr lang="en-US" sz="4000" b="1" dirty="0" smtClean="0">
                <a:solidFill>
                  <a:schemeClr val="accent2"/>
                </a:solidFill>
              </a:rPr>
              <a:t/>
            </a:r>
            <a:br>
              <a:rPr lang="en-US" sz="4000" b="1" dirty="0" smtClean="0">
                <a:solidFill>
                  <a:schemeClr val="accent2"/>
                </a:solidFill>
              </a:rPr>
            </a:br>
            <a:r>
              <a:rPr lang="en-US" sz="4000" b="1" dirty="0" smtClean="0">
                <a:solidFill>
                  <a:schemeClr val="accent2"/>
                </a:solidFill>
              </a:rPr>
              <a:t> </a:t>
            </a:r>
            <a:endParaRPr lang="en-US" sz="3200" b="1" dirty="0" smtClean="0">
              <a:solidFill>
                <a:schemeClr val="accent2"/>
              </a:solidFill>
            </a:endParaRPr>
          </a:p>
        </p:txBody>
      </p:sp>
      <p:sp>
        <p:nvSpPr>
          <p:cNvPr id="8195" name="Rectangle 3"/>
          <p:cNvSpPr>
            <a:spLocks noGrp="1" noChangeArrowheads="1"/>
          </p:cNvSpPr>
          <p:nvPr>
            <p:ph type="subTitle" idx="1"/>
          </p:nvPr>
        </p:nvSpPr>
        <p:spPr>
          <a:xfrm>
            <a:off x="1219200" y="2590800"/>
            <a:ext cx="6781800" cy="2743200"/>
          </a:xfrm>
        </p:spPr>
        <p:txBody>
          <a:bodyPr/>
          <a:lstStyle/>
          <a:p>
            <a:pPr eaLnBrk="1" hangingPunct="1">
              <a:lnSpc>
                <a:spcPct val="80000"/>
              </a:lnSpc>
            </a:pPr>
            <a:r>
              <a:rPr lang="en-US" sz="2400" dirty="0" smtClean="0">
                <a:solidFill>
                  <a:schemeClr val="accent2"/>
                </a:solidFill>
              </a:rPr>
              <a:t>U. Rashid Sumaila</a:t>
            </a:r>
          </a:p>
          <a:p>
            <a:pPr eaLnBrk="1" hangingPunct="1">
              <a:lnSpc>
                <a:spcPct val="80000"/>
              </a:lnSpc>
            </a:pPr>
            <a:endParaRPr lang="en-US" sz="2400" dirty="0" smtClean="0">
              <a:solidFill>
                <a:schemeClr val="accent2"/>
              </a:solidFill>
            </a:endParaRPr>
          </a:p>
          <a:p>
            <a:pPr eaLnBrk="1" hangingPunct="1">
              <a:lnSpc>
                <a:spcPct val="80000"/>
              </a:lnSpc>
            </a:pPr>
            <a:r>
              <a:rPr lang="en-US" sz="2400" dirty="0" smtClean="0">
                <a:solidFill>
                  <a:schemeClr val="accent2"/>
                </a:solidFill>
              </a:rPr>
              <a:t>Fisheries Economics Research Unit</a:t>
            </a:r>
          </a:p>
          <a:p>
            <a:pPr eaLnBrk="1" hangingPunct="1">
              <a:lnSpc>
                <a:spcPct val="80000"/>
              </a:lnSpc>
            </a:pPr>
            <a:r>
              <a:rPr lang="en-US" sz="2400" dirty="0" smtClean="0">
                <a:solidFill>
                  <a:schemeClr val="accent2"/>
                </a:solidFill>
              </a:rPr>
              <a:t>Sea Around Us project</a:t>
            </a:r>
          </a:p>
          <a:p>
            <a:pPr eaLnBrk="1" hangingPunct="1">
              <a:lnSpc>
                <a:spcPct val="80000"/>
              </a:lnSpc>
            </a:pPr>
            <a:r>
              <a:rPr lang="en-US" sz="2400" dirty="0" smtClean="0">
                <a:solidFill>
                  <a:schemeClr val="accent2"/>
                </a:solidFill>
              </a:rPr>
              <a:t>UBC Fisheries Centre</a:t>
            </a:r>
          </a:p>
          <a:p>
            <a:pPr eaLnBrk="1" hangingPunct="1">
              <a:lnSpc>
                <a:spcPct val="80000"/>
              </a:lnSpc>
            </a:pPr>
            <a:endParaRPr lang="en-US" sz="2400" dirty="0" smtClean="0">
              <a:solidFill>
                <a:schemeClr val="accent2"/>
              </a:solidFill>
            </a:endParaRPr>
          </a:p>
          <a:p>
            <a:pPr eaLnBrk="1" hangingPunct="1">
              <a:lnSpc>
                <a:spcPct val="80000"/>
              </a:lnSpc>
              <a:spcBef>
                <a:spcPct val="0"/>
              </a:spcBef>
            </a:pPr>
            <a:r>
              <a:rPr lang="en-US" sz="2400" dirty="0" smtClean="0">
                <a:solidFill>
                  <a:schemeClr val="accent2"/>
                </a:solidFill>
              </a:rPr>
              <a:t>r.sumaila@fisheries.ubc.ca</a:t>
            </a:r>
          </a:p>
        </p:txBody>
      </p:sp>
      <p:sp useBgFill="1">
        <p:nvSpPr>
          <p:cNvPr id="8196" name="Rectangle 4"/>
          <p:cNvSpPr>
            <a:spLocks noChangeArrowheads="1"/>
          </p:cNvSpPr>
          <p:nvPr/>
        </p:nvSpPr>
        <p:spPr bwMode="auto">
          <a:xfrm>
            <a:off x="1676400" y="5867400"/>
            <a:ext cx="6096000" cy="762000"/>
          </a:xfrm>
          <a:prstGeom prst="rect">
            <a:avLst/>
          </a:prstGeom>
          <a:ln w="9525">
            <a:noFill/>
            <a:miter lim="800000"/>
            <a:headEnd/>
            <a:tailEnd/>
          </a:ln>
        </p:spPr>
        <p:txBody>
          <a:bodyPr lIns="92075" tIns="46038" rIns="92075" bIns="46038"/>
          <a:lstStyle/>
          <a:p>
            <a:pPr marL="342900" indent="-342900" algn="ctr">
              <a:spcBef>
                <a:spcPct val="20000"/>
              </a:spcBef>
            </a:pPr>
            <a:r>
              <a:rPr lang="en-US" dirty="0" smtClean="0">
                <a:solidFill>
                  <a:schemeClr val="accent2"/>
                </a:solidFill>
                <a:latin typeface="Georgia" pitchFamily="18" charset="0"/>
              </a:rPr>
              <a:t>World Oceans Day Panel Presentation, United Nations, Headquarters, New York, June 8, 2010 </a:t>
            </a:r>
            <a:endParaRPr lang="en-US" dirty="0">
              <a:solidFill>
                <a:schemeClr val="accent2"/>
              </a:solidFill>
              <a:latin typeface="Georgia" pitchFamily="18" charset="0"/>
            </a:endParaRPr>
          </a:p>
        </p:txBody>
      </p:sp>
      <p:pic>
        <p:nvPicPr>
          <p:cNvPr id="8197" name="Picture 5" descr="CLR"/>
          <p:cNvPicPr>
            <a:picLocks noChangeAspect="1" noChangeArrowheads="1"/>
          </p:cNvPicPr>
          <p:nvPr/>
        </p:nvPicPr>
        <p:blipFill>
          <a:blip r:embed="rId3" cstate="print"/>
          <a:srcRect/>
          <a:stretch>
            <a:fillRect/>
          </a:stretch>
        </p:blipFill>
        <p:spPr bwMode="auto">
          <a:xfrm>
            <a:off x="8305800" y="5867400"/>
            <a:ext cx="557213" cy="560388"/>
          </a:xfrm>
          <a:prstGeom prst="rect">
            <a:avLst/>
          </a:prstGeom>
          <a:noFill/>
          <a:ln w="9525">
            <a:noFill/>
            <a:miter lim="800000"/>
            <a:headEnd/>
            <a:tailEnd/>
          </a:ln>
        </p:spPr>
      </p:pic>
      <p:pic>
        <p:nvPicPr>
          <p:cNvPr id="8198" name="Picture 7" descr="SEA-CLRT"/>
          <p:cNvPicPr>
            <a:picLocks noChangeAspect="1" noChangeArrowheads="1"/>
          </p:cNvPicPr>
          <p:nvPr/>
        </p:nvPicPr>
        <p:blipFill>
          <a:blip r:embed="rId4" cstate="print">
            <a:lum bright="6000" contrast="54000"/>
          </a:blip>
          <a:srcRect/>
          <a:stretch>
            <a:fillRect/>
          </a:stretch>
        </p:blipFill>
        <p:spPr bwMode="auto">
          <a:xfrm>
            <a:off x="304800" y="5867400"/>
            <a:ext cx="609600" cy="6032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2"/>
          <p:cNvSpPr txBox="1">
            <a:spLocks noChangeArrowheads="1"/>
          </p:cNvSpPr>
          <p:nvPr/>
        </p:nvSpPr>
        <p:spPr bwMode="auto">
          <a:xfrm>
            <a:off x="457200" y="304800"/>
            <a:ext cx="8229600" cy="1200329"/>
          </a:xfrm>
          <a:prstGeom prst="rect">
            <a:avLst/>
          </a:prstGeom>
          <a:noFill/>
          <a:ln w="9525">
            <a:noFill/>
            <a:miter lim="800000"/>
            <a:headEnd/>
            <a:tailEnd/>
          </a:ln>
        </p:spPr>
        <p:txBody>
          <a:bodyPr>
            <a:spAutoFit/>
          </a:bodyPr>
          <a:lstStyle/>
          <a:p>
            <a:pPr algn="ctr">
              <a:spcBef>
                <a:spcPct val="50000"/>
              </a:spcBef>
            </a:pPr>
            <a:r>
              <a:rPr lang="en-US" sz="3600" dirty="0" smtClean="0">
                <a:solidFill>
                  <a:schemeClr val="accent2"/>
                </a:solidFill>
              </a:rPr>
              <a:t>Conservation indices for </a:t>
            </a:r>
            <a:r>
              <a:rPr lang="en-US" sz="3600" dirty="0" smtClean="0">
                <a:solidFill>
                  <a:schemeClr val="accent2"/>
                </a:solidFill>
              </a:rPr>
              <a:t>all fish species</a:t>
            </a:r>
            <a:r>
              <a:rPr lang="en-US" sz="3600" dirty="0" smtClean="0">
                <a:solidFill>
                  <a:schemeClr val="accent2"/>
                </a:solidFill>
              </a:rPr>
              <a:t>, globally</a:t>
            </a:r>
            <a:endParaRPr lang="el-GR" sz="3600" dirty="0">
              <a:solidFill>
                <a:schemeClr val="accent2"/>
              </a:solidFill>
            </a:endParaRPr>
          </a:p>
        </p:txBody>
      </p:sp>
      <p:sp>
        <p:nvSpPr>
          <p:cNvPr id="22531" name="Text Box 7"/>
          <p:cNvSpPr txBox="1">
            <a:spLocks noChangeArrowheads="1"/>
          </p:cNvSpPr>
          <p:nvPr/>
        </p:nvSpPr>
        <p:spPr bwMode="auto">
          <a:xfrm>
            <a:off x="152400" y="1462088"/>
            <a:ext cx="8686800" cy="523875"/>
          </a:xfrm>
          <a:prstGeom prst="rect">
            <a:avLst/>
          </a:prstGeom>
          <a:noFill/>
          <a:ln w="9525">
            <a:noFill/>
            <a:miter lim="800000"/>
            <a:headEnd/>
            <a:tailEnd/>
          </a:ln>
        </p:spPr>
        <p:txBody>
          <a:bodyPr>
            <a:spAutoFit/>
          </a:bodyPr>
          <a:lstStyle/>
          <a:p>
            <a:pPr>
              <a:spcBef>
                <a:spcPct val="50000"/>
              </a:spcBef>
              <a:buFontTx/>
              <a:buChar char="•"/>
            </a:pPr>
            <a:r>
              <a:rPr lang="en-US" sz="2800" dirty="0" smtClean="0">
                <a:latin typeface="Times New Roman" pitchFamily="18" charset="0"/>
              </a:rPr>
              <a:t> Includes all fish species (assumed private discount rate).</a:t>
            </a:r>
            <a:endParaRPr lang="en-US" sz="2800" dirty="0">
              <a:latin typeface="Times New Roman" pitchFamily="18" charset="0"/>
            </a:endParaRPr>
          </a:p>
        </p:txBody>
      </p:sp>
      <p:pic>
        <p:nvPicPr>
          <p:cNvPr id="22532" name="Picture 4" descr="ciallaltdisLR.jpg"/>
          <p:cNvPicPr>
            <a:picLocks noChangeAspect="1"/>
          </p:cNvPicPr>
          <p:nvPr/>
        </p:nvPicPr>
        <p:blipFill>
          <a:blip r:embed="rId3" cstate="print"/>
          <a:srcRect t="22256" b="19749"/>
          <a:stretch>
            <a:fillRect/>
          </a:stretch>
        </p:blipFill>
        <p:spPr bwMode="auto">
          <a:xfrm>
            <a:off x="76200" y="2286000"/>
            <a:ext cx="8926513" cy="3657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457200" y="274638"/>
            <a:ext cx="8229600" cy="944562"/>
          </a:xfrm>
        </p:spPr>
        <p:txBody>
          <a:bodyPr/>
          <a:lstStyle/>
          <a:p>
            <a:pPr eaLnBrk="1" hangingPunct="1"/>
            <a:r>
              <a:rPr lang="en-US" sz="3600" b="1" dirty="0" smtClean="0">
                <a:solidFill>
                  <a:schemeClr val="accent2"/>
                </a:solidFill>
              </a:rPr>
              <a:t>Ocean fish sustainability</a:t>
            </a:r>
          </a:p>
        </p:txBody>
      </p:sp>
      <p:sp>
        <p:nvSpPr>
          <p:cNvPr id="10243" name="Rectangle 3"/>
          <p:cNvSpPr>
            <a:spLocks noGrp="1" noChangeArrowheads="1"/>
          </p:cNvSpPr>
          <p:nvPr>
            <p:ph type="body" idx="1"/>
          </p:nvPr>
        </p:nvSpPr>
        <p:spPr>
          <a:xfrm>
            <a:off x="457200" y="1219200"/>
            <a:ext cx="8229600" cy="5181600"/>
          </a:xfrm>
        </p:spPr>
        <p:txBody>
          <a:bodyPr/>
          <a:lstStyle/>
          <a:p>
            <a:pPr eaLnBrk="1" hangingPunct="1"/>
            <a:endParaRPr lang="en-US" dirty="0" smtClean="0">
              <a:solidFill>
                <a:schemeClr val="accent2"/>
              </a:solidFill>
            </a:endParaRPr>
          </a:p>
          <a:p>
            <a:pPr eaLnBrk="1" hangingPunct="1"/>
            <a:r>
              <a:rPr lang="en-US" dirty="0" smtClean="0">
                <a:solidFill>
                  <a:schemeClr val="accent2"/>
                </a:solidFill>
              </a:rPr>
              <a:t>Sustainability pays attention to how </a:t>
            </a:r>
            <a:r>
              <a:rPr lang="en-US" dirty="0" smtClean="0">
                <a:solidFill>
                  <a:schemeClr val="accent2"/>
                </a:solidFill>
              </a:rPr>
              <a:t>social and economic </a:t>
            </a:r>
            <a:r>
              <a:rPr lang="en-US" dirty="0" smtClean="0">
                <a:solidFill>
                  <a:schemeClr val="accent2"/>
                </a:solidFill>
              </a:rPr>
              <a:t>change </a:t>
            </a:r>
            <a:r>
              <a:rPr lang="en-US" dirty="0" smtClean="0">
                <a:solidFill>
                  <a:schemeClr val="accent2"/>
                </a:solidFill>
              </a:rPr>
              <a:t>shape </a:t>
            </a:r>
            <a:r>
              <a:rPr lang="en-US" dirty="0" smtClean="0">
                <a:solidFill>
                  <a:schemeClr val="accent2"/>
                </a:solidFill>
              </a:rPr>
              <a:t>the environment and how the environmental change shapes society;</a:t>
            </a:r>
          </a:p>
          <a:p>
            <a:pPr lvl="1" eaLnBrk="1" hangingPunct="1"/>
            <a:r>
              <a:rPr lang="en-US" dirty="0" smtClean="0">
                <a:solidFill>
                  <a:schemeClr val="accent2"/>
                </a:solidFill>
              </a:rPr>
              <a:t>Example: fisheries subsidies: payments by governments to fishing sector.</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Content Placeholder 4" descr="Subsidies3.png"/>
          <p:cNvPicPr>
            <a:picLocks noGrp="1" noChangeAspect="1"/>
          </p:cNvPicPr>
          <p:nvPr>
            <p:ph idx="1"/>
          </p:nvPr>
        </p:nvPicPr>
        <p:blipFill>
          <a:blip r:embed="rId3" cstate="print"/>
          <a:srcRect/>
          <a:stretch>
            <a:fillRect/>
          </a:stretch>
        </p:blipFill>
        <p:spPr>
          <a:xfrm>
            <a:off x="685800" y="1371600"/>
            <a:ext cx="7666673" cy="4200525"/>
          </a:xfrm>
        </p:spPr>
      </p:pic>
      <p:sp>
        <p:nvSpPr>
          <p:cNvPr id="18435" name="Rectangle 2"/>
          <p:cNvSpPr>
            <a:spLocks noChangeArrowheads="1"/>
          </p:cNvSpPr>
          <p:nvPr/>
        </p:nvSpPr>
        <p:spPr bwMode="auto">
          <a:xfrm>
            <a:off x="6214931" y="6172200"/>
            <a:ext cx="2377572" cy="369330"/>
          </a:xfrm>
          <a:prstGeom prst="rect">
            <a:avLst/>
          </a:prstGeom>
          <a:noFill/>
          <a:ln w="9525">
            <a:noFill/>
            <a:miter lim="800000"/>
            <a:headEnd/>
            <a:tailEnd/>
          </a:ln>
        </p:spPr>
        <p:txBody>
          <a:bodyPr wrap="none" lIns="91439" tIns="45719" rIns="91439" bIns="45719">
            <a:spAutoFit/>
          </a:bodyPr>
          <a:lstStyle/>
          <a:p>
            <a:pPr algn="r"/>
            <a:r>
              <a:rPr lang="en-CA" dirty="0"/>
              <a:t>Sumaila et al. </a:t>
            </a:r>
            <a:r>
              <a:rPr lang="en-CA" dirty="0" smtClean="0"/>
              <a:t>(2010) </a:t>
            </a:r>
            <a:endParaRPr lang="en-CA" dirty="0"/>
          </a:p>
        </p:txBody>
      </p:sp>
    </p:spTree>
  </p:cSld>
  <p:clrMapOvr>
    <a:masterClrMapping/>
  </p:clrMapOvr>
  <p:transition advTm="22000"/>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457200" y="274638"/>
            <a:ext cx="8229600" cy="944562"/>
          </a:xfrm>
        </p:spPr>
        <p:txBody>
          <a:bodyPr/>
          <a:lstStyle/>
          <a:p>
            <a:pPr eaLnBrk="1" hangingPunct="1"/>
            <a:r>
              <a:rPr lang="en-US" sz="3600" b="1" dirty="0" smtClean="0">
                <a:solidFill>
                  <a:schemeClr val="accent2"/>
                </a:solidFill>
              </a:rPr>
              <a:t>Ocean fish sustainability</a:t>
            </a:r>
          </a:p>
        </p:txBody>
      </p:sp>
      <p:sp>
        <p:nvSpPr>
          <p:cNvPr id="10243" name="Rectangle 3"/>
          <p:cNvSpPr>
            <a:spLocks noGrp="1" noChangeArrowheads="1"/>
          </p:cNvSpPr>
          <p:nvPr>
            <p:ph type="body" idx="1"/>
          </p:nvPr>
        </p:nvSpPr>
        <p:spPr>
          <a:xfrm>
            <a:off x="457200" y="1219200"/>
            <a:ext cx="8229600" cy="5181600"/>
          </a:xfrm>
        </p:spPr>
        <p:txBody>
          <a:bodyPr/>
          <a:lstStyle/>
          <a:p>
            <a:pPr eaLnBrk="1" hangingPunct="1"/>
            <a:endParaRPr lang="en-US" dirty="0" smtClean="0">
              <a:solidFill>
                <a:schemeClr val="accent2"/>
              </a:solidFill>
            </a:endParaRPr>
          </a:p>
          <a:p>
            <a:pPr eaLnBrk="1" hangingPunct="1"/>
            <a:r>
              <a:rPr lang="en-US" dirty="0" smtClean="0">
                <a:solidFill>
                  <a:schemeClr val="accent2"/>
                </a:solidFill>
              </a:rPr>
              <a:t>Sustainability is problem-driven, with the goal of creating and applying knowledge in support of decision-making for sustainable development;</a:t>
            </a:r>
          </a:p>
          <a:p>
            <a:pPr lvl="1" eaLnBrk="1" hangingPunct="1"/>
            <a:r>
              <a:rPr lang="en-US" dirty="0" smtClean="0">
                <a:solidFill>
                  <a:schemeClr val="accent2"/>
                </a:solidFill>
              </a:rPr>
              <a:t>Example illegal fishing.</a:t>
            </a:r>
          </a:p>
          <a:p>
            <a:pPr eaLnBrk="1" hangingPunct="1"/>
            <a:endParaRPr lang="en-US" dirty="0" smtClean="0">
              <a:solidFill>
                <a:schemeClr val="accent2"/>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457200" y="274638"/>
            <a:ext cx="8229600" cy="1249362"/>
          </a:xfrm>
        </p:spPr>
        <p:txBody>
          <a:bodyPr/>
          <a:lstStyle/>
          <a:p>
            <a:pPr eaLnBrk="1" hangingPunct="1"/>
            <a:r>
              <a:rPr lang="en-US" sz="3600" b="1" dirty="0" smtClean="0">
                <a:solidFill>
                  <a:schemeClr val="accent2"/>
                </a:solidFill>
              </a:rPr>
              <a:t>Number of incriminated vessels fishing illegally between 1980 and 2003</a:t>
            </a:r>
          </a:p>
        </p:txBody>
      </p:sp>
      <p:pic>
        <p:nvPicPr>
          <p:cNvPr id="37890" name="Picture 2" descr="IUUmap4"/>
          <p:cNvPicPr>
            <a:picLocks noChangeAspect="1" noChangeArrowheads="1"/>
          </p:cNvPicPr>
          <p:nvPr/>
        </p:nvPicPr>
        <p:blipFill>
          <a:blip r:embed="rId3" cstate="print"/>
          <a:srcRect b="58064"/>
          <a:stretch>
            <a:fillRect/>
          </a:stretch>
        </p:blipFill>
        <p:spPr bwMode="auto">
          <a:xfrm>
            <a:off x="990600" y="1676400"/>
            <a:ext cx="7725508" cy="4199231"/>
          </a:xfrm>
          <a:prstGeom prst="rect">
            <a:avLst/>
          </a:prstGeom>
          <a:noFill/>
          <a:ln w="9525">
            <a:noFill/>
            <a:miter lim="800000"/>
            <a:headEnd/>
            <a:tailEnd/>
          </a:ln>
        </p:spPr>
      </p:pic>
      <p:sp>
        <p:nvSpPr>
          <p:cNvPr id="6" name="Rectangle 2"/>
          <p:cNvSpPr>
            <a:spLocks noChangeArrowheads="1"/>
          </p:cNvSpPr>
          <p:nvPr/>
        </p:nvSpPr>
        <p:spPr bwMode="auto">
          <a:xfrm>
            <a:off x="6248400" y="6324600"/>
            <a:ext cx="2377572" cy="369330"/>
          </a:xfrm>
          <a:prstGeom prst="rect">
            <a:avLst/>
          </a:prstGeom>
          <a:noFill/>
          <a:ln w="9525">
            <a:noFill/>
            <a:miter lim="800000"/>
            <a:headEnd/>
            <a:tailEnd/>
          </a:ln>
        </p:spPr>
        <p:txBody>
          <a:bodyPr wrap="none" lIns="91439" tIns="45719" rIns="91439" bIns="45719">
            <a:spAutoFit/>
          </a:bodyPr>
          <a:lstStyle/>
          <a:p>
            <a:pPr algn="r"/>
            <a:r>
              <a:rPr lang="en-CA" dirty="0">
                <a:solidFill>
                  <a:srgbClr val="7030A0"/>
                </a:solidFill>
              </a:rPr>
              <a:t>Sumaila et al. </a:t>
            </a:r>
            <a:r>
              <a:rPr lang="en-CA" dirty="0" smtClean="0">
                <a:solidFill>
                  <a:srgbClr val="7030A0"/>
                </a:solidFill>
              </a:rPr>
              <a:t>(2006) </a:t>
            </a:r>
            <a:endParaRPr lang="en-CA" dirty="0">
              <a:solidFill>
                <a:srgbClr val="7030A0"/>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8706" name="Rectangle 1026"/>
          <p:cNvSpPr>
            <a:spLocks noGrp="1" noChangeArrowheads="1"/>
          </p:cNvSpPr>
          <p:nvPr>
            <p:ph type="title"/>
          </p:nvPr>
        </p:nvSpPr>
        <p:spPr/>
        <p:txBody>
          <a:bodyPr/>
          <a:lstStyle/>
          <a:p>
            <a:r>
              <a:rPr lang="en-US" sz="3600" b="1" dirty="0">
                <a:solidFill>
                  <a:srgbClr val="000099"/>
                </a:solidFill>
              </a:rPr>
              <a:t>Costs and benefit aspects of risks </a:t>
            </a:r>
            <a:r>
              <a:rPr lang="en-US" sz="3600" b="1" dirty="0" smtClean="0">
                <a:solidFill>
                  <a:srgbClr val="000099"/>
                </a:solidFill>
              </a:rPr>
              <a:t/>
            </a:r>
            <a:br>
              <a:rPr lang="en-US" sz="3600" b="1" dirty="0" smtClean="0">
                <a:solidFill>
                  <a:srgbClr val="000099"/>
                </a:solidFill>
              </a:rPr>
            </a:br>
            <a:r>
              <a:rPr lang="en-US" sz="3600" b="1" dirty="0" smtClean="0">
                <a:solidFill>
                  <a:srgbClr val="000099"/>
                </a:solidFill>
              </a:rPr>
              <a:t>inherent </a:t>
            </a:r>
            <a:r>
              <a:rPr lang="en-US" sz="3600" b="1" dirty="0">
                <a:solidFill>
                  <a:srgbClr val="000099"/>
                </a:solidFill>
              </a:rPr>
              <a:t>in IUU activity</a:t>
            </a:r>
          </a:p>
        </p:txBody>
      </p:sp>
      <p:graphicFrame>
        <p:nvGraphicFramePr>
          <p:cNvPr id="328707" name="Group 1027"/>
          <p:cNvGraphicFramePr>
            <a:graphicFrameLocks noGrp="1"/>
          </p:cNvGraphicFramePr>
          <p:nvPr/>
        </p:nvGraphicFramePr>
        <p:xfrm>
          <a:off x="1600200" y="1371600"/>
          <a:ext cx="6400800" cy="5008880"/>
        </p:xfrm>
        <a:graphic>
          <a:graphicData uri="http://schemas.openxmlformats.org/drawingml/2006/table">
            <a:tbl>
              <a:tblPr/>
              <a:tblGrid>
                <a:gridCol w="1066800"/>
                <a:gridCol w="1219200"/>
                <a:gridCol w="1066800"/>
                <a:gridCol w="1066800"/>
                <a:gridCol w="990600"/>
                <a:gridCol w="990600"/>
              </a:tblGrid>
              <a:tr h="889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rgbClr val="7030A0"/>
                          </a:solidFill>
                          <a:effectLst/>
                          <a:latin typeface="Arial" charset="0"/>
                        </a:rPr>
                        <a:t>Arresting Country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rgbClr val="7030A0"/>
                          </a:solidFill>
                          <a:effectLst/>
                          <a:latin typeface="Arial" charset="0"/>
                        </a:rPr>
                        <a:t>Fishery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rgbClr val="7030A0"/>
                          </a:solidFill>
                          <a:effectLst/>
                          <a:latin typeface="Arial" charset="0"/>
                        </a:rPr>
                        <a:t>Expected Revenue (USD)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rgbClr val="7030A0"/>
                          </a:solidFill>
                          <a:effectLst/>
                          <a:latin typeface="Arial" charset="0"/>
                        </a:rPr>
                        <a:t>Expected Penalty (USD)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rgbClr val="7030A0"/>
                          </a:solidFill>
                          <a:effectLst/>
                          <a:latin typeface="Arial" charset="0"/>
                        </a:rPr>
                        <a:t>Total Cost (USD)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smtClean="0">
                          <a:ln>
                            <a:noFill/>
                          </a:ln>
                          <a:solidFill>
                            <a:srgbClr val="7030A0"/>
                          </a:solidFill>
                          <a:effectLst/>
                          <a:latin typeface="Arial" charset="0"/>
                        </a:rPr>
                        <a:t>Total Cost / Expected revenue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128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rgbClr val="7030A0"/>
                          </a:solidFill>
                          <a:effectLst/>
                          <a:latin typeface="Arial" charset="0"/>
                        </a:rPr>
                        <a:t>Australia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rgbClr val="7030A0"/>
                          </a:solidFill>
                          <a:effectLst/>
                          <a:latin typeface="Arial" charset="0"/>
                        </a:rPr>
                        <a:t>Patagonian toothfish</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rgbClr val="7030A0"/>
                          </a:solidFill>
                          <a:effectLst/>
                          <a:latin typeface="Arial" charset="0"/>
                        </a:rPr>
                        <a:t>504 000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rgbClr val="7030A0"/>
                          </a:solidFill>
                          <a:effectLst/>
                          <a:latin typeface="Arial" charset="0"/>
                        </a:rPr>
                        <a:t>87 000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rgbClr val="7030A0"/>
                          </a:solidFill>
                          <a:effectLst/>
                          <a:latin typeface="Arial" charset="0"/>
                        </a:rPr>
                        <a:t>526 091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rgbClr val="7030A0"/>
                          </a:solidFill>
                          <a:effectLst/>
                          <a:latin typeface="Arial" charset="0"/>
                        </a:rPr>
                        <a:t>1.04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128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rgbClr val="7030A0"/>
                          </a:solidFill>
                          <a:effectLst/>
                          <a:latin typeface="Arial" charset="0"/>
                        </a:rPr>
                        <a:t>Japan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rgbClr val="7030A0"/>
                          </a:solidFill>
                          <a:effectLst/>
                          <a:latin typeface="Arial" charset="0"/>
                        </a:rPr>
                        <a:t>Crab</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rgbClr val="7030A0"/>
                          </a:solidFill>
                          <a:effectLst/>
                          <a:latin typeface="Arial" charset="0"/>
                        </a:rPr>
                        <a:t>38 256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rgbClr val="7030A0"/>
                          </a:solidFill>
                          <a:effectLst/>
                          <a:latin typeface="Arial" charset="0"/>
                        </a:rPr>
                        <a:t>1 483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rgbClr val="7030A0"/>
                          </a:solidFill>
                          <a:effectLst/>
                          <a:latin typeface="Arial" charset="0"/>
                        </a:rPr>
                        <a:t>31 131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rgbClr val="7030A0"/>
                          </a:solidFill>
                          <a:effectLst/>
                          <a:latin typeface="Arial" charset="0"/>
                        </a:rPr>
                        <a:t>0.81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128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rgbClr val="7030A0"/>
                          </a:solidFill>
                          <a:effectLst/>
                          <a:latin typeface="Arial" charset="0"/>
                        </a:rPr>
                        <a:t>Mexico</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rgbClr val="7030A0"/>
                          </a:solidFill>
                          <a:effectLst/>
                          <a:latin typeface="Arial" charset="0"/>
                        </a:rPr>
                        <a:t>Shrimp</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rgbClr val="7030A0"/>
                          </a:solidFill>
                          <a:effectLst/>
                          <a:latin typeface="Arial" charset="0"/>
                        </a:rPr>
                        <a:t>22 060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rgbClr val="7030A0"/>
                          </a:solidFill>
                          <a:effectLst/>
                          <a:latin typeface="Arial" charset="0"/>
                        </a:rPr>
                        <a:t>1 091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rgbClr val="7030A0"/>
                          </a:solidFill>
                          <a:effectLst/>
                          <a:latin typeface="Arial" charset="0"/>
                        </a:rPr>
                        <a:t>16 428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rgbClr val="7030A0"/>
                          </a:solidFill>
                          <a:effectLst/>
                          <a:latin typeface="Arial" charset="0"/>
                        </a:rPr>
                        <a:t>0.74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128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rgbClr val="7030A0"/>
                          </a:solidFill>
                          <a:effectLst/>
                          <a:latin typeface="Arial" charset="0"/>
                        </a:rPr>
                        <a:t>Russia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rgbClr val="7030A0"/>
                          </a:solidFill>
                          <a:effectLst/>
                          <a:latin typeface="Arial" charset="0"/>
                        </a:rPr>
                        <a:t>Alaska pollack</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rgbClr val="7030A0"/>
                          </a:solidFill>
                          <a:effectLst/>
                          <a:latin typeface="Arial" charset="0"/>
                        </a:rPr>
                        <a:t>8 818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rgbClr val="7030A0"/>
                          </a:solidFill>
                          <a:effectLst/>
                          <a:latin typeface="Arial" charset="0"/>
                        </a:rPr>
                        <a:t>234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rgbClr val="7030A0"/>
                          </a:solidFill>
                          <a:effectLst/>
                          <a:latin typeface="Arial" charset="0"/>
                        </a:rPr>
                        <a:t>4 539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rgbClr val="7030A0"/>
                          </a:solidFill>
                          <a:effectLst/>
                          <a:latin typeface="Arial" charset="0"/>
                        </a:rPr>
                        <a:t>0.51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128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rgbClr val="7030A0"/>
                          </a:solidFill>
                          <a:effectLst/>
                          <a:latin typeface="Arial" charset="0"/>
                        </a:rPr>
                        <a:t>Mauritius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rgbClr val="7030A0"/>
                          </a:solidFill>
                          <a:effectLst/>
                          <a:latin typeface="Arial" charset="0"/>
                        </a:rPr>
                        <a:t>Patagonian toothfish</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rgbClr val="7030A0"/>
                          </a:solidFill>
                          <a:effectLst/>
                          <a:latin typeface="Arial" charset="0"/>
                        </a:rPr>
                        <a:t>352 000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rgbClr val="7030A0"/>
                          </a:solidFill>
                          <a:effectLst/>
                          <a:latin typeface="Arial" charset="0"/>
                        </a:rPr>
                        <a:t>480 000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smtClean="0">
                          <a:ln>
                            <a:noFill/>
                          </a:ln>
                          <a:solidFill>
                            <a:srgbClr val="7030A0"/>
                          </a:solidFill>
                          <a:effectLst/>
                          <a:latin typeface="Arial" charset="0"/>
                        </a:rPr>
                        <a:t>786 667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200" b="1" i="0" u="none" strike="noStrike" cap="none" normalizeH="0" baseline="0" dirty="0" smtClean="0">
                          <a:ln>
                            <a:noFill/>
                          </a:ln>
                          <a:solidFill>
                            <a:srgbClr val="7030A0"/>
                          </a:solidFill>
                          <a:effectLst/>
                          <a:latin typeface="Arial" charset="0"/>
                        </a:rPr>
                        <a:t>2.23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335872" name="Object 1024"/>
          <p:cNvGraphicFramePr>
            <a:graphicFrameLocks noChangeAspect="1"/>
          </p:cNvGraphicFramePr>
          <p:nvPr>
            <p:ph idx="1"/>
          </p:nvPr>
        </p:nvGraphicFramePr>
        <p:xfrm>
          <a:off x="3495675" y="1830388"/>
          <a:ext cx="2151063" cy="4064000"/>
        </p:xfrm>
        <a:graphic>
          <a:graphicData uri="http://schemas.openxmlformats.org/presentationml/2006/ole">
            <p:oleObj spid="_x0000_s1026" name="Equation" r:id="rId4" imgW="114120" imgH="215640" progId="Equation.3">
              <p:embed/>
            </p:oleObj>
          </a:graphicData>
        </a:graphic>
      </p:graphicFrame>
      <p:sp>
        <p:nvSpPr>
          <p:cNvPr id="5" name="Rectangle 2"/>
          <p:cNvSpPr>
            <a:spLocks noChangeArrowheads="1"/>
          </p:cNvSpPr>
          <p:nvPr/>
        </p:nvSpPr>
        <p:spPr bwMode="auto">
          <a:xfrm>
            <a:off x="6248400" y="6477000"/>
            <a:ext cx="2377572" cy="369330"/>
          </a:xfrm>
          <a:prstGeom prst="rect">
            <a:avLst/>
          </a:prstGeom>
          <a:noFill/>
          <a:ln w="9525">
            <a:noFill/>
            <a:miter lim="800000"/>
            <a:headEnd/>
            <a:tailEnd/>
          </a:ln>
        </p:spPr>
        <p:txBody>
          <a:bodyPr wrap="square" lIns="91439" tIns="45719" rIns="91439" bIns="45719">
            <a:spAutoFit/>
          </a:bodyPr>
          <a:lstStyle/>
          <a:p>
            <a:pPr algn="r"/>
            <a:r>
              <a:rPr lang="en-CA" dirty="0">
                <a:solidFill>
                  <a:srgbClr val="7030A0"/>
                </a:solidFill>
              </a:rPr>
              <a:t>Sumaila et al. </a:t>
            </a:r>
            <a:r>
              <a:rPr lang="en-CA" dirty="0" smtClean="0">
                <a:solidFill>
                  <a:srgbClr val="7030A0"/>
                </a:solidFill>
              </a:rPr>
              <a:t>(2006</a:t>
            </a:r>
            <a:r>
              <a:rPr lang="en-CA" dirty="0" smtClean="0"/>
              <a:t>) </a:t>
            </a:r>
            <a:endParaRPr lang="en-CA" dirty="0"/>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457200" y="274638"/>
            <a:ext cx="8229600" cy="944562"/>
          </a:xfrm>
        </p:spPr>
        <p:txBody>
          <a:bodyPr/>
          <a:lstStyle/>
          <a:p>
            <a:pPr eaLnBrk="1" hangingPunct="1"/>
            <a:r>
              <a:rPr lang="en-US" sz="3600" b="1" dirty="0" smtClean="0">
                <a:solidFill>
                  <a:schemeClr val="accent2"/>
                </a:solidFill>
              </a:rPr>
              <a:t>Ocean fish sustainability</a:t>
            </a:r>
          </a:p>
        </p:txBody>
      </p:sp>
      <p:sp>
        <p:nvSpPr>
          <p:cNvPr id="10243" name="Rectangle 3"/>
          <p:cNvSpPr>
            <a:spLocks noGrp="1" noChangeArrowheads="1"/>
          </p:cNvSpPr>
          <p:nvPr>
            <p:ph type="body" idx="1"/>
          </p:nvPr>
        </p:nvSpPr>
        <p:spPr>
          <a:xfrm>
            <a:off x="457200" y="1219200"/>
            <a:ext cx="8229600" cy="4800600"/>
          </a:xfrm>
        </p:spPr>
        <p:txBody>
          <a:bodyPr/>
          <a:lstStyle/>
          <a:p>
            <a:pPr eaLnBrk="1" hangingPunct="1"/>
            <a:endParaRPr lang="en-US" dirty="0" smtClean="0">
              <a:solidFill>
                <a:schemeClr val="accent2"/>
              </a:solidFill>
            </a:endParaRPr>
          </a:p>
          <a:p>
            <a:pPr eaLnBrk="1" hangingPunct="1"/>
            <a:r>
              <a:rPr lang="en-US" dirty="0" smtClean="0">
                <a:solidFill>
                  <a:schemeClr val="accent2"/>
                </a:solidFill>
              </a:rPr>
              <a:t>Sustainability is grounded in the belief that for the knowledge of nature-society interaction to be truly useful, they have to be ‘co-produced’ through close collaboration between scholars, managers, fishers, industry, and policy makers at different scales:</a:t>
            </a:r>
          </a:p>
          <a:p>
            <a:pPr lvl="1" eaLnBrk="1" hangingPunct="1"/>
            <a:r>
              <a:rPr lang="en-US" dirty="0" smtClean="0">
                <a:solidFill>
                  <a:schemeClr val="accent2"/>
                </a:solidFill>
              </a:rPr>
              <a:t>Example this meeting.</a:t>
            </a:r>
          </a:p>
        </p:txBody>
      </p:sp>
      <p:sp>
        <p:nvSpPr>
          <p:cNvPr id="4" name="Rectangle 2"/>
          <p:cNvSpPr>
            <a:spLocks noChangeArrowheads="1"/>
          </p:cNvSpPr>
          <p:nvPr/>
        </p:nvSpPr>
        <p:spPr bwMode="auto">
          <a:xfrm>
            <a:off x="4478685" y="6324600"/>
            <a:ext cx="4147287" cy="369330"/>
          </a:xfrm>
          <a:prstGeom prst="rect">
            <a:avLst/>
          </a:prstGeom>
          <a:noFill/>
          <a:ln w="9525">
            <a:noFill/>
            <a:miter lim="800000"/>
            <a:headEnd/>
            <a:tailEnd/>
          </a:ln>
        </p:spPr>
        <p:txBody>
          <a:bodyPr wrap="none" lIns="91439" tIns="45719" rIns="91439" bIns="45719">
            <a:spAutoFit/>
          </a:bodyPr>
          <a:lstStyle/>
          <a:p>
            <a:pPr algn="r"/>
            <a:r>
              <a:rPr lang="en-US" dirty="0" smtClean="0">
                <a:solidFill>
                  <a:schemeClr val="accent2"/>
                </a:solidFill>
              </a:rPr>
              <a:t>NRC (1999); Clark and Dickson (2003)</a:t>
            </a:r>
            <a:endParaRPr lang="en-CA"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304800" y="2438400"/>
            <a:ext cx="8229600" cy="1524000"/>
          </a:xfrm>
        </p:spPr>
        <p:txBody>
          <a:bodyPr/>
          <a:lstStyle/>
          <a:p>
            <a:pPr eaLnBrk="1" hangingPunct="1"/>
            <a:r>
              <a:rPr lang="en-US" sz="3600" b="1" dirty="0" smtClean="0">
                <a:solidFill>
                  <a:schemeClr val="accent2"/>
                </a:solidFill>
              </a:rPr>
              <a:t>The need to strive for sustainability</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ctrTitle"/>
          </p:nvPr>
        </p:nvSpPr>
        <p:spPr>
          <a:xfrm>
            <a:off x="609600" y="152400"/>
            <a:ext cx="8077200" cy="381000"/>
          </a:xfrm>
        </p:spPr>
        <p:txBody>
          <a:bodyPr>
            <a:noAutofit/>
          </a:bodyPr>
          <a:lstStyle/>
          <a:p>
            <a:r>
              <a:rPr lang="en-US" sz="3600" b="1" dirty="0">
                <a:solidFill>
                  <a:srgbClr val="7030A0"/>
                </a:solidFill>
              </a:rPr>
              <a:t>Ocean </a:t>
            </a:r>
            <a:r>
              <a:rPr lang="en-US" sz="3600" b="1" dirty="0" smtClean="0">
                <a:solidFill>
                  <a:srgbClr val="7030A0"/>
                </a:solidFill>
              </a:rPr>
              <a:t>fisheries </a:t>
            </a:r>
            <a:r>
              <a:rPr lang="en-US" sz="3600" b="1" dirty="0">
                <a:solidFill>
                  <a:srgbClr val="7030A0"/>
                </a:solidFill>
              </a:rPr>
              <a:t>a</a:t>
            </a:r>
            <a:r>
              <a:rPr lang="en-US" sz="3600" b="1" dirty="0" smtClean="0">
                <a:solidFill>
                  <a:srgbClr val="7030A0"/>
                </a:solidFill>
              </a:rPr>
              <a:t>ctivities</a:t>
            </a:r>
            <a:endParaRPr lang="en-US" sz="3600" b="1" dirty="0">
              <a:solidFill>
                <a:srgbClr val="7030A0"/>
              </a:solidFill>
            </a:endParaRPr>
          </a:p>
        </p:txBody>
      </p:sp>
      <p:sp>
        <p:nvSpPr>
          <p:cNvPr id="56324" name="Oval 4"/>
          <p:cNvSpPr>
            <a:spLocks noChangeArrowheads="1"/>
          </p:cNvSpPr>
          <p:nvPr/>
        </p:nvSpPr>
        <p:spPr bwMode="auto">
          <a:xfrm>
            <a:off x="3429000" y="2438400"/>
            <a:ext cx="2209800" cy="2057400"/>
          </a:xfrm>
          <a:prstGeom prst="ellipse">
            <a:avLst/>
          </a:prstGeom>
          <a:solidFill>
            <a:schemeClr val="accent1">
              <a:lumMod val="60000"/>
              <a:lumOff val="40000"/>
            </a:schemeClr>
          </a:solidFill>
          <a:ln w="9525">
            <a:solidFill>
              <a:schemeClr val="bg1"/>
            </a:solidFill>
            <a:round/>
            <a:headEnd/>
            <a:tailEnd/>
          </a:ln>
          <a:effectLst/>
        </p:spPr>
        <p:txBody>
          <a:bodyPr wrap="none" anchor="ctr"/>
          <a:lstStyle/>
          <a:p>
            <a:endParaRPr lang="en-CA" dirty="0"/>
          </a:p>
        </p:txBody>
      </p:sp>
      <p:sp>
        <p:nvSpPr>
          <p:cNvPr id="56325" name="Text Box 5"/>
          <p:cNvSpPr txBox="1">
            <a:spLocks noChangeArrowheads="1"/>
          </p:cNvSpPr>
          <p:nvPr/>
        </p:nvSpPr>
        <p:spPr bwMode="auto">
          <a:xfrm>
            <a:off x="3733800" y="3124200"/>
            <a:ext cx="1676400" cy="701675"/>
          </a:xfrm>
          <a:prstGeom prst="rect">
            <a:avLst/>
          </a:prstGeom>
          <a:noFill/>
          <a:ln w="9525">
            <a:noFill/>
            <a:miter lim="800000"/>
            <a:headEnd/>
            <a:tailEnd/>
          </a:ln>
          <a:effectLst/>
        </p:spPr>
        <p:txBody>
          <a:bodyPr>
            <a:spAutoFit/>
          </a:bodyPr>
          <a:lstStyle/>
          <a:p>
            <a:pPr algn="ctr">
              <a:spcBef>
                <a:spcPct val="50000"/>
              </a:spcBef>
            </a:pPr>
            <a:r>
              <a:rPr lang="en-US" sz="2000" b="1" dirty="0"/>
              <a:t>Ocean </a:t>
            </a:r>
            <a:r>
              <a:rPr lang="en-US" sz="2000" b="1" dirty="0" smtClean="0"/>
              <a:t>fish </a:t>
            </a:r>
            <a:r>
              <a:rPr lang="en-US" sz="2000" b="1" dirty="0"/>
              <a:t>p</a:t>
            </a:r>
            <a:r>
              <a:rPr lang="en-US" sz="2000" b="1" dirty="0" smtClean="0"/>
              <a:t>opulations</a:t>
            </a:r>
            <a:endParaRPr lang="en-US" sz="2000" b="1" dirty="0"/>
          </a:p>
        </p:txBody>
      </p:sp>
      <p:grpSp>
        <p:nvGrpSpPr>
          <p:cNvPr id="2" name="Group 38"/>
          <p:cNvGrpSpPr/>
          <p:nvPr/>
        </p:nvGrpSpPr>
        <p:grpSpPr>
          <a:xfrm>
            <a:off x="5162550" y="685800"/>
            <a:ext cx="1847850" cy="1295400"/>
            <a:chOff x="5162550" y="685800"/>
            <a:chExt cx="1543050" cy="1295400"/>
          </a:xfrm>
        </p:grpSpPr>
        <p:sp>
          <p:nvSpPr>
            <p:cNvPr id="56327" name="Oval 7"/>
            <p:cNvSpPr>
              <a:spLocks noChangeArrowheads="1"/>
            </p:cNvSpPr>
            <p:nvPr/>
          </p:nvSpPr>
          <p:spPr bwMode="auto">
            <a:xfrm>
              <a:off x="5162550" y="685800"/>
              <a:ext cx="1524000" cy="1295400"/>
            </a:xfrm>
            <a:prstGeom prst="ellipse">
              <a:avLst/>
            </a:prstGeom>
            <a:solidFill>
              <a:schemeClr val="accent1">
                <a:lumMod val="60000"/>
                <a:lumOff val="40000"/>
              </a:schemeClr>
            </a:solidFill>
            <a:ln w="9525">
              <a:solidFill>
                <a:schemeClr val="bg1"/>
              </a:solidFill>
              <a:round/>
              <a:headEnd/>
              <a:tailEnd/>
            </a:ln>
            <a:effectLst/>
          </p:spPr>
          <p:txBody>
            <a:bodyPr wrap="none" anchor="ctr"/>
            <a:lstStyle/>
            <a:p>
              <a:endParaRPr lang="en-CA" dirty="0"/>
            </a:p>
          </p:txBody>
        </p:sp>
        <p:sp>
          <p:nvSpPr>
            <p:cNvPr id="56328" name="Text Box 8"/>
            <p:cNvSpPr txBox="1">
              <a:spLocks noChangeArrowheads="1"/>
            </p:cNvSpPr>
            <p:nvPr/>
          </p:nvSpPr>
          <p:spPr bwMode="auto">
            <a:xfrm>
              <a:off x="5219700" y="1150144"/>
              <a:ext cx="1485900" cy="646331"/>
            </a:xfrm>
            <a:prstGeom prst="rect">
              <a:avLst/>
            </a:prstGeom>
            <a:noFill/>
            <a:ln w="9525">
              <a:noFill/>
              <a:miter lim="800000"/>
              <a:headEnd/>
              <a:tailEnd/>
            </a:ln>
            <a:effectLst/>
          </p:spPr>
          <p:txBody>
            <a:bodyPr wrap="square">
              <a:spAutoFit/>
            </a:bodyPr>
            <a:lstStyle/>
            <a:p>
              <a:pPr>
                <a:spcBef>
                  <a:spcPct val="50000"/>
                </a:spcBef>
              </a:pPr>
              <a:r>
                <a:rPr lang="en-US" b="1" dirty="0"/>
                <a:t>Aquaculture</a:t>
              </a:r>
            </a:p>
          </p:txBody>
        </p:sp>
      </p:grpSp>
      <p:grpSp>
        <p:nvGrpSpPr>
          <p:cNvPr id="3" name="Group 45"/>
          <p:cNvGrpSpPr/>
          <p:nvPr/>
        </p:nvGrpSpPr>
        <p:grpSpPr>
          <a:xfrm>
            <a:off x="2514600" y="685800"/>
            <a:ext cx="1524000" cy="1295400"/>
            <a:chOff x="2514600" y="685800"/>
            <a:chExt cx="1524000" cy="1295400"/>
          </a:xfrm>
        </p:grpSpPr>
        <p:sp>
          <p:nvSpPr>
            <p:cNvPr id="56330" name="Oval 10"/>
            <p:cNvSpPr>
              <a:spLocks noChangeArrowheads="1"/>
            </p:cNvSpPr>
            <p:nvPr/>
          </p:nvSpPr>
          <p:spPr bwMode="auto">
            <a:xfrm>
              <a:off x="2514600" y="685800"/>
              <a:ext cx="1524000" cy="1295400"/>
            </a:xfrm>
            <a:prstGeom prst="ellipse">
              <a:avLst/>
            </a:prstGeom>
            <a:solidFill>
              <a:schemeClr val="accent1">
                <a:lumMod val="60000"/>
                <a:lumOff val="40000"/>
              </a:schemeClr>
            </a:solidFill>
            <a:ln w="9525">
              <a:solidFill>
                <a:schemeClr val="bg1"/>
              </a:solidFill>
              <a:round/>
              <a:headEnd/>
              <a:tailEnd/>
            </a:ln>
            <a:effectLst/>
          </p:spPr>
          <p:txBody>
            <a:bodyPr wrap="none" anchor="ctr"/>
            <a:lstStyle/>
            <a:p>
              <a:endParaRPr lang="en-CA" dirty="0"/>
            </a:p>
          </p:txBody>
        </p:sp>
        <p:sp>
          <p:nvSpPr>
            <p:cNvPr id="56331" name="Text Box 11"/>
            <p:cNvSpPr txBox="1">
              <a:spLocks noChangeArrowheads="1"/>
            </p:cNvSpPr>
            <p:nvPr/>
          </p:nvSpPr>
          <p:spPr bwMode="auto">
            <a:xfrm>
              <a:off x="2628900" y="1012825"/>
              <a:ext cx="1295400" cy="641350"/>
            </a:xfrm>
            <a:prstGeom prst="rect">
              <a:avLst/>
            </a:prstGeom>
            <a:noFill/>
            <a:ln w="9525">
              <a:noFill/>
              <a:miter lim="800000"/>
              <a:headEnd/>
              <a:tailEnd/>
            </a:ln>
            <a:effectLst/>
          </p:spPr>
          <p:txBody>
            <a:bodyPr>
              <a:spAutoFit/>
            </a:bodyPr>
            <a:lstStyle/>
            <a:p>
              <a:pPr algn="ctr">
                <a:spcBef>
                  <a:spcPct val="50000"/>
                </a:spcBef>
              </a:pPr>
              <a:r>
                <a:rPr lang="en-US" b="1" dirty="0"/>
                <a:t>Capture </a:t>
              </a:r>
              <a:r>
                <a:rPr lang="en-US" b="1" dirty="0" smtClean="0"/>
                <a:t>fisheries</a:t>
              </a:r>
              <a:endParaRPr lang="en-US" b="1" dirty="0"/>
            </a:p>
          </p:txBody>
        </p:sp>
      </p:grpSp>
      <p:sp>
        <p:nvSpPr>
          <p:cNvPr id="56332" name="Text Box 12"/>
          <p:cNvSpPr txBox="1">
            <a:spLocks noChangeArrowheads="1"/>
          </p:cNvSpPr>
          <p:nvPr/>
        </p:nvSpPr>
        <p:spPr bwMode="auto">
          <a:xfrm>
            <a:off x="6934200" y="3352800"/>
            <a:ext cx="1219200" cy="366713"/>
          </a:xfrm>
          <a:prstGeom prst="rect">
            <a:avLst/>
          </a:prstGeom>
          <a:noFill/>
          <a:ln w="9525">
            <a:noFill/>
            <a:miter lim="800000"/>
            <a:headEnd/>
            <a:tailEnd/>
          </a:ln>
          <a:effectLst/>
        </p:spPr>
        <p:txBody>
          <a:bodyPr>
            <a:spAutoFit/>
          </a:bodyPr>
          <a:lstStyle/>
          <a:p>
            <a:pPr>
              <a:spcBef>
                <a:spcPct val="50000"/>
              </a:spcBef>
            </a:pPr>
            <a:endParaRPr lang="en-US" dirty="0"/>
          </a:p>
        </p:txBody>
      </p:sp>
      <p:grpSp>
        <p:nvGrpSpPr>
          <p:cNvPr id="4" name="Group 39"/>
          <p:cNvGrpSpPr/>
          <p:nvPr/>
        </p:nvGrpSpPr>
        <p:grpSpPr>
          <a:xfrm>
            <a:off x="6781800" y="1752600"/>
            <a:ext cx="1676400" cy="1447800"/>
            <a:chOff x="6781800" y="1752600"/>
            <a:chExt cx="1676400" cy="1447800"/>
          </a:xfrm>
        </p:grpSpPr>
        <p:sp>
          <p:nvSpPr>
            <p:cNvPr id="56334" name="Oval 14"/>
            <p:cNvSpPr>
              <a:spLocks noChangeArrowheads="1"/>
            </p:cNvSpPr>
            <p:nvPr/>
          </p:nvSpPr>
          <p:spPr bwMode="auto">
            <a:xfrm>
              <a:off x="6781800" y="1752600"/>
              <a:ext cx="1676400" cy="1447800"/>
            </a:xfrm>
            <a:prstGeom prst="ellipse">
              <a:avLst/>
            </a:prstGeom>
            <a:solidFill>
              <a:schemeClr val="accent1">
                <a:lumMod val="60000"/>
                <a:lumOff val="40000"/>
              </a:schemeClr>
            </a:solidFill>
            <a:ln w="9525">
              <a:solidFill>
                <a:schemeClr val="bg1"/>
              </a:solidFill>
              <a:round/>
              <a:headEnd/>
              <a:tailEnd/>
            </a:ln>
            <a:effectLst/>
          </p:spPr>
          <p:txBody>
            <a:bodyPr wrap="none" anchor="ctr"/>
            <a:lstStyle/>
            <a:p>
              <a:pPr algn="ctr"/>
              <a:endParaRPr lang="en-US" b="1" dirty="0"/>
            </a:p>
          </p:txBody>
        </p:sp>
        <p:sp>
          <p:nvSpPr>
            <p:cNvPr id="56335" name="Text Box 15"/>
            <p:cNvSpPr txBox="1">
              <a:spLocks noChangeArrowheads="1"/>
            </p:cNvSpPr>
            <p:nvPr/>
          </p:nvSpPr>
          <p:spPr bwMode="auto">
            <a:xfrm>
              <a:off x="6819900" y="2155825"/>
              <a:ext cx="1600200" cy="641350"/>
            </a:xfrm>
            <a:prstGeom prst="rect">
              <a:avLst/>
            </a:prstGeom>
            <a:noFill/>
            <a:ln w="9525">
              <a:noFill/>
              <a:miter lim="800000"/>
              <a:headEnd/>
              <a:tailEnd/>
            </a:ln>
            <a:effectLst/>
          </p:spPr>
          <p:txBody>
            <a:bodyPr>
              <a:spAutoFit/>
            </a:bodyPr>
            <a:lstStyle/>
            <a:p>
              <a:pPr algn="ctr">
                <a:spcBef>
                  <a:spcPct val="50000"/>
                </a:spcBef>
              </a:pPr>
              <a:r>
                <a:rPr lang="en-US" b="1" dirty="0"/>
                <a:t>Seafood </a:t>
              </a:r>
              <a:r>
                <a:rPr lang="en-US" b="1" dirty="0" smtClean="0"/>
                <a:t>processing</a:t>
              </a:r>
              <a:endParaRPr lang="en-US" b="1" dirty="0"/>
            </a:p>
          </p:txBody>
        </p:sp>
      </p:grpSp>
      <p:grpSp>
        <p:nvGrpSpPr>
          <p:cNvPr id="5" name="Group 40"/>
          <p:cNvGrpSpPr/>
          <p:nvPr/>
        </p:nvGrpSpPr>
        <p:grpSpPr>
          <a:xfrm>
            <a:off x="7010400" y="3429000"/>
            <a:ext cx="1905000" cy="1524000"/>
            <a:chOff x="7010400" y="3429000"/>
            <a:chExt cx="1905000" cy="1524000"/>
          </a:xfrm>
        </p:grpSpPr>
        <p:sp>
          <p:nvSpPr>
            <p:cNvPr id="56337" name="Oval 17"/>
            <p:cNvSpPr>
              <a:spLocks noChangeArrowheads="1"/>
            </p:cNvSpPr>
            <p:nvPr/>
          </p:nvSpPr>
          <p:spPr bwMode="auto">
            <a:xfrm>
              <a:off x="7010400" y="3429000"/>
              <a:ext cx="1905000" cy="1524000"/>
            </a:xfrm>
            <a:prstGeom prst="ellipse">
              <a:avLst/>
            </a:prstGeom>
            <a:solidFill>
              <a:schemeClr val="accent1">
                <a:lumMod val="60000"/>
                <a:lumOff val="40000"/>
              </a:schemeClr>
            </a:solidFill>
            <a:ln w="9525">
              <a:solidFill>
                <a:schemeClr val="bg1"/>
              </a:solidFill>
              <a:round/>
              <a:headEnd/>
              <a:tailEnd/>
            </a:ln>
            <a:effectLst/>
          </p:spPr>
          <p:txBody>
            <a:bodyPr wrap="none" anchor="ctr"/>
            <a:lstStyle/>
            <a:p>
              <a:endParaRPr lang="en-CA" dirty="0"/>
            </a:p>
          </p:txBody>
        </p:sp>
        <p:sp>
          <p:nvSpPr>
            <p:cNvPr id="56338" name="Text Box 18"/>
            <p:cNvSpPr txBox="1">
              <a:spLocks noChangeArrowheads="1"/>
            </p:cNvSpPr>
            <p:nvPr/>
          </p:nvSpPr>
          <p:spPr bwMode="auto">
            <a:xfrm>
              <a:off x="7129463" y="3870325"/>
              <a:ext cx="1666875" cy="641350"/>
            </a:xfrm>
            <a:prstGeom prst="rect">
              <a:avLst/>
            </a:prstGeom>
            <a:noFill/>
            <a:ln w="9525">
              <a:noFill/>
              <a:miter lim="800000"/>
              <a:headEnd/>
              <a:tailEnd/>
            </a:ln>
            <a:effectLst/>
          </p:spPr>
          <p:txBody>
            <a:bodyPr>
              <a:spAutoFit/>
            </a:bodyPr>
            <a:lstStyle/>
            <a:p>
              <a:pPr algn="ctr">
                <a:spcBef>
                  <a:spcPct val="50000"/>
                </a:spcBef>
              </a:pPr>
              <a:r>
                <a:rPr lang="en-US" b="1" dirty="0"/>
                <a:t>Management cost</a:t>
              </a:r>
            </a:p>
          </p:txBody>
        </p:sp>
      </p:grpSp>
      <p:grpSp>
        <p:nvGrpSpPr>
          <p:cNvPr id="6" name="Group 41"/>
          <p:cNvGrpSpPr/>
          <p:nvPr/>
        </p:nvGrpSpPr>
        <p:grpSpPr>
          <a:xfrm>
            <a:off x="4953000" y="4953000"/>
            <a:ext cx="1981200" cy="1676400"/>
            <a:chOff x="4953000" y="4953000"/>
            <a:chExt cx="1981200" cy="1676400"/>
          </a:xfrm>
        </p:grpSpPr>
        <p:sp>
          <p:nvSpPr>
            <p:cNvPr id="56340" name="Oval 20"/>
            <p:cNvSpPr>
              <a:spLocks noChangeArrowheads="1"/>
            </p:cNvSpPr>
            <p:nvPr/>
          </p:nvSpPr>
          <p:spPr bwMode="auto">
            <a:xfrm>
              <a:off x="4953000" y="4953000"/>
              <a:ext cx="1981200" cy="1676400"/>
            </a:xfrm>
            <a:prstGeom prst="ellipse">
              <a:avLst/>
            </a:prstGeom>
            <a:solidFill>
              <a:schemeClr val="accent1">
                <a:lumMod val="60000"/>
                <a:lumOff val="40000"/>
              </a:schemeClr>
            </a:solidFill>
            <a:ln w="9525">
              <a:solidFill>
                <a:schemeClr val="bg1"/>
              </a:solidFill>
              <a:round/>
              <a:headEnd/>
              <a:tailEnd/>
            </a:ln>
            <a:effectLst/>
          </p:spPr>
          <p:txBody>
            <a:bodyPr wrap="none" anchor="ctr"/>
            <a:lstStyle/>
            <a:p>
              <a:endParaRPr lang="en-CA" dirty="0"/>
            </a:p>
          </p:txBody>
        </p:sp>
        <p:sp>
          <p:nvSpPr>
            <p:cNvPr id="56341" name="Text Box 21"/>
            <p:cNvSpPr txBox="1">
              <a:spLocks noChangeArrowheads="1"/>
            </p:cNvSpPr>
            <p:nvPr/>
          </p:nvSpPr>
          <p:spPr bwMode="auto">
            <a:xfrm>
              <a:off x="5029200" y="5333206"/>
              <a:ext cx="1828800" cy="915988"/>
            </a:xfrm>
            <a:prstGeom prst="rect">
              <a:avLst/>
            </a:prstGeom>
            <a:noFill/>
            <a:ln w="9525">
              <a:noFill/>
              <a:miter lim="800000"/>
              <a:headEnd/>
              <a:tailEnd/>
            </a:ln>
            <a:effectLst/>
          </p:spPr>
          <p:txBody>
            <a:bodyPr>
              <a:spAutoFit/>
            </a:bodyPr>
            <a:lstStyle/>
            <a:p>
              <a:pPr algn="ctr">
                <a:spcBef>
                  <a:spcPct val="50000"/>
                </a:spcBef>
              </a:pPr>
              <a:r>
                <a:rPr lang="en-US" b="1" dirty="0"/>
                <a:t>Recreational </a:t>
              </a:r>
              <a:r>
                <a:rPr lang="en-US" b="1" dirty="0" smtClean="0"/>
                <a:t>fisheries </a:t>
              </a:r>
              <a:r>
                <a:rPr lang="en-US" b="1" dirty="0"/>
                <a:t>&amp; </a:t>
              </a:r>
              <a:r>
                <a:rPr lang="en-US" b="1" dirty="0" smtClean="0"/>
                <a:t>tourism</a:t>
              </a:r>
              <a:endParaRPr lang="en-US" b="1" dirty="0"/>
            </a:p>
          </p:txBody>
        </p:sp>
      </p:grpSp>
      <p:grpSp>
        <p:nvGrpSpPr>
          <p:cNvPr id="7" name="Group 42"/>
          <p:cNvGrpSpPr/>
          <p:nvPr/>
        </p:nvGrpSpPr>
        <p:grpSpPr>
          <a:xfrm>
            <a:off x="2133600" y="4953000"/>
            <a:ext cx="2133600" cy="1676400"/>
            <a:chOff x="2133600" y="4953000"/>
            <a:chExt cx="2133600" cy="1676400"/>
          </a:xfrm>
        </p:grpSpPr>
        <p:sp>
          <p:nvSpPr>
            <p:cNvPr id="56343" name="Oval 23"/>
            <p:cNvSpPr>
              <a:spLocks noChangeArrowheads="1"/>
            </p:cNvSpPr>
            <p:nvPr/>
          </p:nvSpPr>
          <p:spPr bwMode="auto">
            <a:xfrm>
              <a:off x="2133600" y="4953000"/>
              <a:ext cx="2133600" cy="1676400"/>
            </a:xfrm>
            <a:prstGeom prst="ellipse">
              <a:avLst/>
            </a:prstGeom>
            <a:solidFill>
              <a:schemeClr val="accent1">
                <a:lumMod val="60000"/>
                <a:lumOff val="40000"/>
              </a:schemeClr>
            </a:solidFill>
            <a:ln w="9525">
              <a:solidFill>
                <a:schemeClr val="bg1"/>
              </a:solidFill>
              <a:round/>
              <a:headEnd/>
              <a:tailEnd/>
            </a:ln>
            <a:effectLst/>
          </p:spPr>
          <p:txBody>
            <a:bodyPr wrap="none" anchor="ctr"/>
            <a:lstStyle/>
            <a:p>
              <a:pPr algn="ctr"/>
              <a:endParaRPr lang="en-US" dirty="0"/>
            </a:p>
          </p:txBody>
        </p:sp>
        <p:sp>
          <p:nvSpPr>
            <p:cNvPr id="56344" name="Text Box 24"/>
            <p:cNvSpPr txBox="1">
              <a:spLocks noChangeArrowheads="1"/>
            </p:cNvSpPr>
            <p:nvPr/>
          </p:nvSpPr>
          <p:spPr bwMode="auto">
            <a:xfrm>
              <a:off x="2212622" y="5195812"/>
              <a:ext cx="1975556" cy="1190776"/>
            </a:xfrm>
            <a:prstGeom prst="rect">
              <a:avLst/>
            </a:prstGeom>
            <a:noFill/>
            <a:ln w="9525">
              <a:noFill/>
              <a:miter lim="800000"/>
              <a:headEnd/>
              <a:tailEnd/>
            </a:ln>
            <a:effectLst/>
          </p:spPr>
          <p:txBody>
            <a:bodyPr>
              <a:spAutoFit/>
            </a:bodyPr>
            <a:lstStyle/>
            <a:p>
              <a:pPr algn="ctr">
                <a:spcBef>
                  <a:spcPct val="50000"/>
                </a:spcBef>
              </a:pPr>
              <a:r>
                <a:rPr lang="en-US" b="1" dirty="0"/>
                <a:t>Marine </a:t>
              </a:r>
              <a:r>
                <a:rPr lang="en-US" b="1" dirty="0" smtClean="0"/>
                <a:t>manufacturing </a:t>
              </a:r>
              <a:r>
                <a:rPr lang="en-US" b="1" dirty="0"/>
                <a:t>&amp; </a:t>
              </a:r>
              <a:r>
                <a:rPr lang="en-US" b="1" dirty="0" smtClean="0"/>
                <a:t>services</a:t>
              </a:r>
              <a:r>
                <a:rPr lang="en-US" b="1" dirty="0"/>
                <a:t>, boat building</a:t>
              </a:r>
            </a:p>
          </p:txBody>
        </p:sp>
      </p:grpSp>
      <p:grpSp>
        <p:nvGrpSpPr>
          <p:cNvPr id="8" name="Group 43"/>
          <p:cNvGrpSpPr/>
          <p:nvPr/>
        </p:nvGrpSpPr>
        <p:grpSpPr>
          <a:xfrm>
            <a:off x="304800" y="3581400"/>
            <a:ext cx="1828800" cy="1371600"/>
            <a:chOff x="304800" y="3581400"/>
            <a:chExt cx="1828800" cy="1371600"/>
          </a:xfrm>
        </p:grpSpPr>
        <p:sp>
          <p:nvSpPr>
            <p:cNvPr id="56346" name="Oval 26"/>
            <p:cNvSpPr>
              <a:spLocks noChangeArrowheads="1"/>
            </p:cNvSpPr>
            <p:nvPr/>
          </p:nvSpPr>
          <p:spPr bwMode="auto">
            <a:xfrm>
              <a:off x="387928" y="3581400"/>
              <a:ext cx="1662545" cy="1371600"/>
            </a:xfrm>
            <a:prstGeom prst="ellipse">
              <a:avLst/>
            </a:prstGeom>
            <a:solidFill>
              <a:schemeClr val="accent1">
                <a:lumMod val="60000"/>
                <a:lumOff val="40000"/>
              </a:schemeClr>
            </a:solidFill>
            <a:ln w="9525">
              <a:solidFill>
                <a:schemeClr val="bg1"/>
              </a:solidFill>
              <a:round/>
              <a:headEnd/>
              <a:tailEnd/>
            </a:ln>
            <a:effectLst/>
          </p:spPr>
          <p:txBody>
            <a:bodyPr wrap="none" anchor="ctr"/>
            <a:lstStyle/>
            <a:p>
              <a:endParaRPr lang="en-CA" dirty="0"/>
            </a:p>
          </p:txBody>
        </p:sp>
        <p:sp>
          <p:nvSpPr>
            <p:cNvPr id="56347" name="Text Box 27"/>
            <p:cNvSpPr txBox="1">
              <a:spLocks noChangeArrowheads="1"/>
            </p:cNvSpPr>
            <p:nvPr/>
          </p:nvSpPr>
          <p:spPr bwMode="auto">
            <a:xfrm>
              <a:off x="304800" y="4082534"/>
              <a:ext cx="1828800" cy="369332"/>
            </a:xfrm>
            <a:prstGeom prst="rect">
              <a:avLst/>
            </a:prstGeom>
            <a:noFill/>
            <a:ln w="9525">
              <a:noFill/>
              <a:miter lim="800000"/>
              <a:headEnd/>
              <a:tailEnd/>
            </a:ln>
            <a:effectLst/>
          </p:spPr>
          <p:txBody>
            <a:bodyPr wrap="square">
              <a:spAutoFit/>
            </a:bodyPr>
            <a:lstStyle/>
            <a:p>
              <a:pPr algn="ctr">
                <a:spcBef>
                  <a:spcPct val="50000"/>
                </a:spcBef>
              </a:pPr>
              <a:r>
                <a:rPr lang="en-US" b="1" dirty="0"/>
                <a:t>Marine </a:t>
              </a:r>
              <a:r>
                <a:rPr lang="en-US" b="1" dirty="0" smtClean="0"/>
                <a:t>research</a:t>
              </a:r>
              <a:endParaRPr lang="en-US" b="1" dirty="0"/>
            </a:p>
          </p:txBody>
        </p:sp>
      </p:grpSp>
      <p:grpSp>
        <p:nvGrpSpPr>
          <p:cNvPr id="9" name="Group 44"/>
          <p:cNvGrpSpPr/>
          <p:nvPr/>
        </p:nvGrpSpPr>
        <p:grpSpPr>
          <a:xfrm>
            <a:off x="533400" y="1676400"/>
            <a:ext cx="1828800" cy="1371600"/>
            <a:chOff x="533400" y="1676400"/>
            <a:chExt cx="1828800" cy="1371600"/>
          </a:xfrm>
        </p:grpSpPr>
        <p:sp>
          <p:nvSpPr>
            <p:cNvPr id="56349" name="Oval 29"/>
            <p:cNvSpPr>
              <a:spLocks noChangeArrowheads="1"/>
            </p:cNvSpPr>
            <p:nvPr/>
          </p:nvSpPr>
          <p:spPr bwMode="auto">
            <a:xfrm>
              <a:off x="533400" y="1676400"/>
              <a:ext cx="1828800" cy="1371600"/>
            </a:xfrm>
            <a:prstGeom prst="ellipse">
              <a:avLst/>
            </a:prstGeom>
            <a:solidFill>
              <a:schemeClr val="accent1">
                <a:lumMod val="60000"/>
                <a:lumOff val="40000"/>
              </a:schemeClr>
            </a:solidFill>
            <a:ln w="9525">
              <a:solidFill>
                <a:schemeClr val="bg1"/>
              </a:solidFill>
              <a:round/>
              <a:headEnd/>
              <a:tailEnd/>
            </a:ln>
            <a:effectLst/>
          </p:spPr>
          <p:txBody>
            <a:bodyPr wrap="none" anchor="ctr"/>
            <a:lstStyle/>
            <a:p>
              <a:endParaRPr lang="en-CA" dirty="0"/>
            </a:p>
          </p:txBody>
        </p:sp>
        <p:sp>
          <p:nvSpPr>
            <p:cNvPr id="56350" name="Text Box 30"/>
            <p:cNvSpPr txBox="1">
              <a:spLocks noChangeArrowheads="1"/>
            </p:cNvSpPr>
            <p:nvPr/>
          </p:nvSpPr>
          <p:spPr bwMode="auto">
            <a:xfrm>
              <a:off x="609600" y="2041525"/>
              <a:ext cx="1676400" cy="641350"/>
            </a:xfrm>
            <a:prstGeom prst="rect">
              <a:avLst/>
            </a:prstGeom>
            <a:noFill/>
            <a:ln w="9525">
              <a:noFill/>
              <a:miter lim="800000"/>
              <a:headEnd/>
              <a:tailEnd/>
            </a:ln>
            <a:effectLst/>
          </p:spPr>
          <p:txBody>
            <a:bodyPr>
              <a:spAutoFit/>
            </a:bodyPr>
            <a:lstStyle/>
            <a:p>
              <a:pPr algn="ctr">
                <a:spcBef>
                  <a:spcPct val="50000"/>
                </a:spcBef>
              </a:pPr>
              <a:r>
                <a:rPr lang="en-US" b="1" dirty="0"/>
                <a:t>Fishing ports and jetties</a:t>
              </a:r>
            </a:p>
          </p:txBody>
        </p:sp>
      </p:grpSp>
      <p:grpSp>
        <p:nvGrpSpPr>
          <p:cNvPr id="10" name="Group 46"/>
          <p:cNvGrpSpPr/>
          <p:nvPr/>
        </p:nvGrpSpPr>
        <p:grpSpPr>
          <a:xfrm>
            <a:off x="2057400" y="1905000"/>
            <a:ext cx="5029200" cy="3125788"/>
            <a:chOff x="2057400" y="1905000"/>
            <a:chExt cx="5029200" cy="3125788"/>
          </a:xfrm>
        </p:grpSpPr>
        <p:sp>
          <p:nvSpPr>
            <p:cNvPr id="56351" name="Line 31"/>
            <p:cNvSpPr>
              <a:spLocks noChangeShapeType="1"/>
            </p:cNvSpPr>
            <p:nvPr/>
          </p:nvSpPr>
          <p:spPr bwMode="auto">
            <a:xfrm flipV="1">
              <a:off x="5105400" y="1905000"/>
              <a:ext cx="457200" cy="685800"/>
            </a:xfrm>
            <a:prstGeom prst="line">
              <a:avLst/>
            </a:prstGeom>
            <a:noFill/>
            <a:ln w="57150">
              <a:solidFill>
                <a:schemeClr val="tx2">
                  <a:lumMod val="60000"/>
                  <a:lumOff val="40000"/>
                </a:schemeClr>
              </a:solidFill>
              <a:round/>
              <a:headEnd/>
              <a:tailEnd type="triangle" w="med" len="med"/>
            </a:ln>
            <a:effectLst/>
          </p:spPr>
          <p:txBody>
            <a:bodyPr/>
            <a:lstStyle/>
            <a:p>
              <a:endParaRPr lang="en-CA" dirty="0"/>
            </a:p>
          </p:txBody>
        </p:sp>
        <p:sp>
          <p:nvSpPr>
            <p:cNvPr id="56352" name="Line 32"/>
            <p:cNvSpPr>
              <a:spLocks noChangeShapeType="1"/>
            </p:cNvSpPr>
            <p:nvPr/>
          </p:nvSpPr>
          <p:spPr bwMode="auto">
            <a:xfrm rot="21372851" flipV="1">
              <a:off x="5562600" y="2667000"/>
              <a:ext cx="1219200" cy="381000"/>
            </a:xfrm>
            <a:prstGeom prst="line">
              <a:avLst/>
            </a:prstGeom>
            <a:noFill/>
            <a:ln w="57150">
              <a:solidFill>
                <a:schemeClr val="tx2">
                  <a:lumMod val="60000"/>
                  <a:lumOff val="40000"/>
                </a:schemeClr>
              </a:solidFill>
              <a:round/>
              <a:headEnd/>
              <a:tailEnd type="triangle" w="med" len="med"/>
            </a:ln>
            <a:effectLst/>
          </p:spPr>
          <p:txBody>
            <a:bodyPr/>
            <a:lstStyle/>
            <a:p>
              <a:endParaRPr lang="en-CA" dirty="0"/>
            </a:p>
          </p:txBody>
        </p:sp>
        <p:sp>
          <p:nvSpPr>
            <p:cNvPr id="56353" name="Line 33"/>
            <p:cNvSpPr>
              <a:spLocks noChangeShapeType="1"/>
            </p:cNvSpPr>
            <p:nvPr/>
          </p:nvSpPr>
          <p:spPr bwMode="auto">
            <a:xfrm>
              <a:off x="5638800" y="3657600"/>
              <a:ext cx="1447800" cy="304800"/>
            </a:xfrm>
            <a:prstGeom prst="line">
              <a:avLst/>
            </a:prstGeom>
            <a:noFill/>
            <a:ln w="57150">
              <a:solidFill>
                <a:schemeClr val="tx2">
                  <a:lumMod val="60000"/>
                  <a:lumOff val="40000"/>
                </a:schemeClr>
              </a:solidFill>
              <a:round/>
              <a:headEnd/>
              <a:tailEnd type="triangle" w="med" len="med"/>
            </a:ln>
            <a:effectLst/>
          </p:spPr>
          <p:txBody>
            <a:bodyPr/>
            <a:lstStyle/>
            <a:p>
              <a:endParaRPr lang="en-CA" dirty="0"/>
            </a:p>
          </p:txBody>
        </p:sp>
        <p:sp>
          <p:nvSpPr>
            <p:cNvPr id="56354" name="Line 34"/>
            <p:cNvSpPr>
              <a:spLocks noChangeShapeType="1"/>
            </p:cNvSpPr>
            <p:nvPr/>
          </p:nvSpPr>
          <p:spPr bwMode="auto">
            <a:xfrm>
              <a:off x="5181600" y="4343400"/>
              <a:ext cx="381000" cy="687388"/>
            </a:xfrm>
            <a:prstGeom prst="line">
              <a:avLst/>
            </a:prstGeom>
            <a:noFill/>
            <a:ln w="57150">
              <a:solidFill>
                <a:schemeClr val="tx2">
                  <a:lumMod val="60000"/>
                  <a:lumOff val="40000"/>
                </a:schemeClr>
              </a:solidFill>
              <a:round/>
              <a:headEnd/>
              <a:tailEnd type="triangle" w="med" len="med"/>
            </a:ln>
            <a:effectLst/>
          </p:spPr>
          <p:txBody>
            <a:bodyPr/>
            <a:lstStyle/>
            <a:p>
              <a:endParaRPr lang="en-CA" dirty="0"/>
            </a:p>
          </p:txBody>
        </p:sp>
        <p:sp>
          <p:nvSpPr>
            <p:cNvPr id="56355" name="Line 35"/>
            <p:cNvSpPr>
              <a:spLocks noChangeShapeType="1"/>
            </p:cNvSpPr>
            <p:nvPr/>
          </p:nvSpPr>
          <p:spPr bwMode="auto">
            <a:xfrm flipH="1">
              <a:off x="3581400" y="4343400"/>
              <a:ext cx="381000" cy="685800"/>
            </a:xfrm>
            <a:prstGeom prst="line">
              <a:avLst/>
            </a:prstGeom>
            <a:noFill/>
            <a:ln w="57150">
              <a:solidFill>
                <a:schemeClr val="tx2">
                  <a:lumMod val="60000"/>
                  <a:lumOff val="40000"/>
                </a:schemeClr>
              </a:solidFill>
              <a:round/>
              <a:headEnd/>
              <a:tailEnd type="triangle" w="med" len="med"/>
            </a:ln>
            <a:effectLst/>
          </p:spPr>
          <p:txBody>
            <a:bodyPr/>
            <a:lstStyle/>
            <a:p>
              <a:endParaRPr lang="en-CA" dirty="0"/>
            </a:p>
          </p:txBody>
        </p:sp>
        <p:sp>
          <p:nvSpPr>
            <p:cNvPr id="56356" name="Line 36"/>
            <p:cNvSpPr>
              <a:spLocks noChangeShapeType="1"/>
            </p:cNvSpPr>
            <p:nvPr/>
          </p:nvSpPr>
          <p:spPr bwMode="auto">
            <a:xfrm flipH="1">
              <a:off x="2057400" y="3657600"/>
              <a:ext cx="1371600" cy="457200"/>
            </a:xfrm>
            <a:prstGeom prst="line">
              <a:avLst/>
            </a:prstGeom>
            <a:noFill/>
            <a:ln w="57150">
              <a:solidFill>
                <a:schemeClr val="tx2">
                  <a:lumMod val="60000"/>
                  <a:lumOff val="40000"/>
                </a:schemeClr>
              </a:solidFill>
              <a:round/>
              <a:headEnd/>
              <a:tailEnd type="triangle" w="med" len="med"/>
            </a:ln>
            <a:effectLst/>
          </p:spPr>
          <p:txBody>
            <a:bodyPr/>
            <a:lstStyle/>
            <a:p>
              <a:endParaRPr lang="en-CA" dirty="0"/>
            </a:p>
          </p:txBody>
        </p:sp>
        <p:sp>
          <p:nvSpPr>
            <p:cNvPr id="56357" name="Line 37"/>
            <p:cNvSpPr>
              <a:spLocks noChangeShapeType="1"/>
            </p:cNvSpPr>
            <p:nvPr/>
          </p:nvSpPr>
          <p:spPr bwMode="auto">
            <a:xfrm rot="316859" flipH="1" flipV="1">
              <a:off x="2286000" y="2590800"/>
              <a:ext cx="1295400" cy="304800"/>
            </a:xfrm>
            <a:prstGeom prst="line">
              <a:avLst/>
            </a:prstGeom>
            <a:noFill/>
            <a:ln w="57150">
              <a:solidFill>
                <a:schemeClr val="tx2">
                  <a:lumMod val="60000"/>
                  <a:lumOff val="40000"/>
                </a:schemeClr>
              </a:solidFill>
              <a:round/>
              <a:headEnd/>
              <a:tailEnd type="triangle" w="med" len="med"/>
            </a:ln>
            <a:effectLst/>
          </p:spPr>
          <p:txBody>
            <a:bodyPr/>
            <a:lstStyle/>
            <a:p>
              <a:endParaRPr lang="en-CA" dirty="0"/>
            </a:p>
          </p:txBody>
        </p:sp>
        <p:sp>
          <p:nvSpPr>
            <p:cNvPr id="56358" name="Line 38"/>
            <p:cNvSpPr>
              <a:spLocks noChangeShapeType="1"/>
            </p:cNvSpPr>
            <p:nvPr/>
          </p:nvSpPr>
          <p:spPr bwMode="auto">
            <a:xfrm rot="190475" flipH="1" flipV="1">
              <a:off x="3657600" y="1905000"/>
              <a:ext cx="447675" cy="617538"/>
            </a:xfrm>
            <a:prstGeom prst="line">
              <a:avLst/>
            </a:prstGeom>
            <a:noFill/>
            <a:ln w="57150">
              <a:solidFill>
                <a:schemeClr val="tx2">
                  <a:lumMod val="60000"/>
                  <a:lumOff val="40000"/>
                </a:schemeClr>
              </a:solidFill>
              <a:round/>
              <a:headEnd/>
              <a:tailEnd type="triangle" w="med" len="med"/>
            </a:ln>
            <a:effectLst/>
          </p:spPr>
          <p:txBody>
            <a:bodyPr/>
            <a:lstStyle/>
            <a:p>
              <a:endParaRPr lang="en-CA" dirty="0"/>
            </a:p>
          </p:txBody>
        </p:sp>
      </p:gr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solidFill>
                  <a:srgbClr val="7030A0"/>
                </a:solidFill>
              </a:rPr>
              <a:t>Input – output results</a:t>
            </a:r>
            <a:endParaRPr lang="en-CA" sz="3600" b="1" dirty="0">
              <a:solidFill>
                <a:srgbClr val="7030A0"/>
              </a:solidFill>
            </a:endParaRPr>
          </a:p>
        </p:txBody>
      </p:sp>
      <p:sp>
        <p:nvSpPr>
          <p:cNvPr id="3" name="Content Placeholder 2"/>
          <p:cNvSpPr>
            <a:spLocks noGrp="1"/>
          </p:cNvSpPr>
          <p:nvPr>
            <p:ph idx="1"/>
          </p:nvPr>
        </p:nvSpPr>
        <p:spPr/>
        <p:txBody>
          <a:bodyPr/>
          <a:lstStyle/>
          <a:p>
            <a:r>
              <a:rPr lang="en-US" dirty="0" smtClean="0">
                <a:solidFill>
                  <a:srgbClr val="7030A0"/>
                </a:solidFill>
              </a:rPr>
              <a:t>Fisheries are a primary or ‘base’ industry</a:t>
            </a:r>
          </a:p>
          <a:p>
            <a:pPr lvl="1">
              <a:buFont typeface="Arial" pitchFamily="34" charset="0"/>
              <a:buChar char="•"/>
            </a:pPr>
            <a:r>
              <a:rPr lang="en-US" dirty="0" smtClean="0">
                <a:solidFill>
                  <a:srgbClr val="7030A0"/>
                </a:solidFill>
              </a:rPr>
              <a:t>Source of resources out of which much economic activity grows.</a:t>
            </a:r>
          </a:p>
          <a:p>
            <a:endParaRPr lang="en-US" dirty="0" smtClean="0">
              <a:solidFill>
                <a:srgbClr val="7030A0"/>
              </a:solidFill>
            </a:endParaRPr>
          </a:p>
          <a:p>
            <a:r>
              <a:rPr lang="en-US" dirty="0" smtClean="0">
                <a:solidFill>
                  <a:srgbClr val="7030A0"/>
                </a:solidFill>
              </a:rPr>
              <a:t>How much economic activity throughout the economy is sourced from fisheries output?</a:t>
            </a:r>
          </a:p>
        </p:txBody>
      </p:sp>
      <p:sp>
        <p:nvSpPr>
          <p:cNvPr id="4" name="Rectangle 3"/>
          <p:cNvSpPr/>
          <p:nvPr/>
        </p:nvSpPr>
        <p:spPr>
          <a:xfrm>
            <a:off x="5985184" y="6172200"/>
            <a:ext cx="2608406" cy="369332"/>
          </a:xfrm>
          <a:prstGeom prst="rect">
            <a:avLst/>
          </a:prstGeom>
        </p:spPr>
        <p:txBody>
          <a:bodyPr wrap="none">
            <a:spAutoFit/>
          </a:bodyPr>
          <a:lstStyle/>
          <a:p>
            <a:pPr algn="r"/>
            <a:r>
              <a:rPr lang="en-CA" dirty="0" smtClean="0">
                <a:solidFill>
                  <a:srgbClr val="7030A0"/>
                </a:solidFill>
              </a:rPr>
              <a:t>Dyck &amp; Sumaila (2010</a:t>
            </a:r>
            <a:r>
              <a:rPr lang="en-CA" dirty="0" smtClean="0"/>
              <a:t>) </a:t>
            </a:r>
            <a:endParaRPr lang="en-CA"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457200" y="274638"/>
            <a:ext cx="8229600" cy="944562"/>
          </a:xfrm>
        </p:spPr>
        <p:txBody>
          <a:bodyPr/>
          <a:lstStyle/>
          <a:p>
            <a:pPr eaLnBrk="1" hangingPunct="1"/>
            <a:r>
              <a:rPr lang="en-US" sz="3600" b="1" dirty="0" smtClean="0">
                <a:solidFill>
                  <a:schemeClr val="accent2"/>
                </a:solidFill>
              </a:rPr>
              <a:t>Outline of talk</a:t>
            </a:r>
          </a:p>
        </p:txBody>
      </p:sp>
      <p:sp>
        <p:nvSpPr>
          <p:cNvPr id="9219" name="Rectangle 3"/>
          <p:cNvSpPr>
            <a:spLocks noGrp="1" noChangeArrowheads="1"/>
          </p:cNvSpPr>
          <p:nvPr>
            <p:ph type="body" idx="1"/>
          </p:nvPr>
        </p:nvSpPr>
        <p:spPr>
          <a:xfrm>
            <a:off x="457200" y="1219200"/>
            <a:ext cx="8229600" cy="4906963"/>
          </a:xfrm>
        </p:spPr>
        <p:txBody>
          <a:bodyPr/>
          <a:lstStyle/>
          <a:p>
            <a:pPr eaLnBrk="1" hangingPunct="1">
              <a:buClr>
                <a:schemeClr val="tx1"/>
              </a:buClr>
            </a:pPr>
            <a:endParaRPr lang="en-US" dirty="0" smtClean="0">
              <a:solidFill>
                <a:schemeClr val="accent2"/>
              </a:solidFill>
            </a:endParaRPr>
          </a:p>
          <a:p>
            <a:pPr eaLnBrk="1" hangingPunct="1">
              <a:buClr>
                <a:schemeClr val="tx1"/>
              </a:buClr>
            </a:pPr>
            <a:r>
              <a:rPr lang="en-US" dirty="0" smtClean="0">
                <a:solidFill>
                  <a:schemeClr val="accent2"/>
                </a:solidFill>
              </a:rPr>
              <a:t>Why are ocean fisheries considered </a:t>
            </a:r>
            <a:r>
              <a:rPr lang="en-US" dirty="0" smtClean="0">
                <a:solidFill>
                  <a:schemeClr val="accent2"/>
                </a:solidFill>
              </a:rPr>
              <a:t>to be un-sustainable</a:t>
            </a:r>
            <a:r>
              <a:rPr lang="en-US" dirty="0" smtClean="0">
                <a:solidFill>
                  <a:schemeClr val="accent2"/>
                </a:solidFill>
              </a:rPr>
              <a:t>?</a:t>
            </a:r>
          </a:p>
          <a:p>
            <a:pPr eaLnBrk="1" hangingPunct="1">
              <a:buClr>
                <a:schemeClr val="tx1"/>
              </a:buClr>
            </a:pPr>
            <a:r>
              <a:rPr lang="en-CA" dirty="0" smtClean="0">
                <a:solidFill>
                  <a:schemeClr val="accent2"/>
                </a:solidFill>
              </a:rPr>
              <a:t>Why </a:t>
            </a:r>
            <a:r>
              <a:rPr lang="en-CA" dirty="0" smtClean="0">
                <a:solidFill>
                  <a:schemeClr val="accent2"/>
                </a:solidFill>
              </a:rPr>
              <a:t>should </a:t>
            </a:r>
            <a:r>
              <a:rPr lang="en-CA" dirty="0" smtClean="0">
                <a:solidFill>
                  <a:schemeClr val="accent2"/>
                </a:solidFill>
              </a:rPr>
              <a:t>we strive </a:t>
            </a:r>
            <a:r>
              <a:rPr lang="en-CA" dirty="0" smtClean="0">
                <a:solidFill>
                  <a:schemeClr val="accent2"/>
                </a:solidFill>
              </a:rPr>
              <a:t>for sustainability in ocean fisheries</a:t>
            </a:r>
            <a:r>
              <a:rPr lang="en-US" dirty="0" smtClean="0">
                <a:solidFill>
                  <a:schemeClr val="accent2"/>
                </a:solidFill>
              </a:rPr>
              <a:t>?</a:t>
            </a:r>
          </a:p>
          <a:p>
            <a:pPr eaLnBrk="1" hangingPunct="1">
              <a:buClr>
                <a:schemeClr val="tx1"/>
              </a:buClr>
            </a:pPr>
            <a:r>
              <a:rPr lang="en-US" dirty="0" smtClean="0">
                <a:solidFill>
                  <a:schemeClr val="accent2"/>
                </a:solidFill>
              </a:rPr>
              <a:t>What are the elements </a:t>
            </a:r>
            <a:r>
              <a:rPr lang="en-US" dirty="0" smtClean="0">
                <a:solidFill>
                  <a:schemeClr val="accent2"/>
                </a:solidFill>
              </a:rPr>
              <a:t>of sustainability in ocean </a:t>
            </a:r>
            <a:r>
              <a:rPr lang="en-US" dirty="0" smtClean="0">
                <a:solidFill>
                  <a:schemeClr val="accent2"/>
                </a:solidFill>
              </a:rPr>
              <a:t>fisheries?</a:t>
            </a:r>
            <a:endParaRPr lang="en-US" dirty="0" smtClean="0">
              <a:solidFill>
                <a:schemeClr val="accent2"/>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b="1" dirty="0" smtClean="0">
                <a:solidFill>
                  <a:srgbClr val="7030A0"/>
                </a:solidFill>
              </a:rPr>
              <a:t>Economic impact of world</a:t>
            </a:r>
            <a:br>
              <a:rPr lang="en-US" sz="3600" b="1" dirty="0" smtClean="0">
                <a:solidFill>
                  <a:srgbClr val="7030A0"/>
                </a:solidFill>
              </a:rPr>
            </a:br>
            <a:r>
              <a:rPr lang="en-US" sz="3600" b="1" dirty="0" smtClean="0">
                <a:solidFill>
                  <a:srgbClr val="7030A0"/>
                </a:solidFill>
              </a:rPr>
              <a:t> fisheries output</a:t>
            </a:r>
            <a:endParaRPr lang="en-CA" sz="3600" b="1" dirty="0">
              <a:solidFill>
                <a:srgbClr val="7030A0"/>
              </a:solidFill>
            </a:endParaRPr>
          </a:p>
        </p:txBody>
      </p:sp>
      <p:graphicFrame>
        <p:nvGraphicFramePr>
          <p:cNvPr id="4" name="Content Placeholder 3"/>
          <p:cNvGraphicFramePr>
            <a:graphicFrameLocks noGrp="1"/>
          </p:cNvGraphicFramePr>
          <p:nvPr>
            <p:ph idx="1"/>
          </p:nvPr>
        </p:nvGraphicFramePr>
        <p:xfrm>
          <a:off x="457200" y="1744980"/>
          <a:ext cx="8229600" cy="3733800"/>
        </p:xfrm>
        <a:graphic>
          <a:graphicData uri="http://schemas.openxmlformats.org/drawingml/2006/table">
            <a:tbl>
              <a:tblPr firstRow="1" bandRow="1">
                <a:tableStyleId>{5C22544A-7EE6-4342-B048-85BDC9FD1C3A}</a:tableStyleId>
              </a:tblPr>
              <a:tblGrid>
                <a:gridCol w="2057400"/>
                <a:gridCol w="1905000"/>
                <a:gridCol w="2438400"/>
                <a:gridCol w="1828800"/>
              </a:tblGrid>
              <a:tr h="370840">
                <a:tc>
                  <a:txBody>
                    <a:bodyPr/>
                    <a:lstStyle/>
                    <a:p>
                      <a:endParaRPr lang="en-CA" sz="2400" dirty="0">
                        <a:solidFill>
                          <a:srgbClr val="7030A0"/>
                        </a:solidFill>
                        <a:latin typeface="+mn-lt"/>
                      </a:endParaRPr>
                    </a:p>
                  </a:txBody>
                  <a:tcPr/>
                </a:tc>
                <a:tc>
                  <a:txBody>
                    <a:bodyPr/>
                    <a:lstStyle/>
                    <a:p>
                      <a:pPr algn="ctr" fontAlgn="b"/>
                      <a:r>
                        <a:rPr lang="en-US" sz="2400" b="0" i="0" u="none" strike="noStrike" dirty="0">
                          <a:solidFill>
                            <a:srgbClr val="7030A0"/>
                          </a:solidFill>
                          <a:latin typeface="+mn-lt"/>
                        </a:rPr>
                        <a:t>Landed Value </a:t>
                      </a:r>
                      <a:r>
                        <a:rPr lang="en-US" sz="2400" b="0" i="0" u="none" strike="noStrike" dirty="0" smtClean="0">
                          <a:solidFill>
                            <a:srgbClr val="7030A0"/>
                          </a:solidFill>
                          <a:latin typeface="+mn-lt"/>
                        </a:rPr>
                        <a:t>($</a:t>
                      </a:r>
                      <a:r>
                        <a:rPr lang="en-US" sz="2400" b="0" i="0" u="none" strike="noStrike" baseline="0" dirty="0" smtClean="0">
                          <a:solidFill>
                            <a:srgbClr val="7030A0"/>
                          </a:solidFill>
                          <a:latin typeface="+mn-lt"/>
                        </a:rPr>
                        <a:t> </a:t>
                      </a:r>
                      <a:r>
                        <a:rPr lang="en-US" sz="2400" b="0" i="0" u="none" strike="noStrike" dirty="0" smtClean="0">
                          <a:solidFill>
                            <a:srgbClr val="7030A0"/>
                          </a:solidFill>
                          <a:latin typeface="+mn-lt"/>
                        </a:rPr>
                        <a:t>billions</a:t>
                      </a:r>
                      <a:r>
                        <a:rPr lang="en-US" sz="2400" b="0" i="0" u="none" strike="noStrike" dirty="0">
                          <a:solidFill>
                            <a:srgbClr val="7030A0"/>
                          </a:solidFill>
                          <a:latin typeface="+mn-lt"/>
                        </a:rPr>
                        <a:t>)</a:t>
                      </a:r>
                    </a:p>
                  </a:txBody>
                  <a:tcPr marL="9525" marR="9525" marT="9525" marB="0" anchor="b"/>
                </a:tc>
                <a:tc>
                  <a:txBody>
                    <a:bodyPr/>
                    <a:lstStyle/>
                    <a:p>
                      <a:pPr algn="ctr" fontAlgn="b"/>
                      <a:r>
                        <a:rPr lang="en-US" sz="2400" b="0" i="0" u="none" strike="noStrike" dirty="0">
                          <a:solidFill>
                            <a:srgbClr val="7030A0"/>
                          </a:solidFill>
                          <a:latin typeface="+mn-lt"/>
                        </a:rPr>
                        <a:t>Economic Impact </a:t>
                      </a:r>
                      <a:endParaRPr lang="en-US" sz="2400" b="0" i="0" u="none" strike="noStrike" dirty="0" smtClean="0">
                        <a:solidFill>
                          <a:srgbClr val="7030A0"/>
                        </a:solidFill>
                        <a:latin typeface="+mn-lt"/>
                      </a:endParaRPr>
                    </a:p>
                    <a:p>
                      <a:pPr algn="ctr" fontAlgn="b"/>
                      <a:r>
                        <a:rPr lang="en-US" sz="2400" b="0" i="0" u="none" strike="noStrike" dirty="0" smtClean="0">
                          <a:solidFill>
                            <a:srgbClr val="7030A0"/>
                          </a:solidFill>
                          <a:latin typeface="+mn-lt"/>
                        </a:rPr>
                        <a:t>($ billions</a:t>
                      </a:r>
                      <a:r>
                        <a:rPr lang="en-US" sz="2400" b="0" i="0" u="none" strike="noStrike" dirty="0">
                          <a:solidFill>
                            <a:srgbClr val="7030A0"/>
                          </a:solidFill>
                          <a:latin typeface="+mn-lt"/>
                        </a:rPr>
                        <a:t>)</a:t>
                      </a:r>
                    </a:p>
                  </a:txBody>
                  <a:tcPr marL="9525" marR="9525" marT="9525" marB="0" anchor="b"/>
                </a:tc>
                <a:tc>
                  <a:txBody>
                    <a:bodyPr/>
                    <a:lstStyle/>
                    <a:p>
                      <a:pPr algn="ctr" fontAlgn="b"/>
                      <a:r>
                        <a:rPr lang="en-US" sz="2400" b="0" i="0" u="none" strike="noStrike" dirty="0" smtClean="0">
                          <a:solidFill>
                            <a:srgbClr val="7030A0"/>
                          </a:solidFill>
                          <a:latin typeface="+mn-lt"/>
                        </a:rPr>
                        <a:t>Average Multiplier</a:t>
                      </a:r>
                      <a:endParaRPr lang="en-US" sz="2400" b="0" i="0" u="none" strike="noStrike" dirty="0">
                        <a:solidFill>
                          <a:srgbClr val="7030A0"/>
                        </a:solidFill>
                        <a:latin typeface="+mn-lt"/>
                      </a:endParaRPr>
                    </a:p>
                  </a:txBody>
                  <a:tcPr marL="9525" marR="9525" marT="9525" marB="0" anchor="b"/>
                </a:tc>
              </a:tr>
              <a:tr h="370840">
                <a:tc>
                  <a:txBody>
                    <a:bodyPr/>
                    <a:lstStyle/>
                    <a:p>
                      <a:pPr algn="l" fontAlgn="b"/>
                      <a:r>
                        <a:rPr lang="en-US" sz="2400" b="0" i="0" u="none" strike="noStrike" dirty="0">
                          <a:solidFill>
                            <a:srgbClr val="7030A0"/>
                          </a:solidFill>
                          <a:latin typeface="+mn-lt"/>
                        </a:rPr>
                        <a:t>Africa</a:t>
                      </a:r>
                    </a:p>
                  </a:txBody>
                  <a:tcPr marL="9525" marR="9525" marT="9525" marB="0" anchor="b"/>
                </a:tc>
                <a:tc>
                  <a:txBody>
                    <a:bodyPr/>
                    <a:lstStyle/>
                    <a:p>
                      <a:pPr algn="r" fontAlgn="b"/>
                      <a:r>
                        <a:rPr lang="en-US" sz="2400" b="0" i="0" u="none" strike="noStrike" dirty="0" smtClean="0">
                          <a:solidFill>
                            <a:srgbClr val="7030A0"/>
                          </a:solidFill>
                          <a:latin typeface="+mn-lt"/>
                        </a:rPr>
                        <a:t>2</a:t>
                      </a:r>
                      <a:endParaRPr lang="en-US" sz="2400" b="0" i="0" u="none" strike="noStrike" dirty="0">
                        <a:solidFill>
                          <a:srgbClr val="7030A0"/>
                        </a:solidFill>
                        <a:latin typeface="+mn-lt"/>
                      </a:endParaRPr>
                    </a:p>
                  </a:txBody>
                  <a:tcPr marL="9525" marR="9525" marT="9525" marB="0" anchor="b"/>
                </a:tc>
                <a:tc>
                  <a:txBody>
                    <a:bodyPr/>
                    <a:lstStyle/>
                    <a:p>
                      <a:pPr algn="r" fontAlgn="b"/>
                      <a:r>
                        <a:rPr lang="en-US" sz="2400" b="0" i="0" u="none" strike="noStrike" dirty="0" smtClean="0">
                          <a:solidFill>
                            <a:srgbClr val="7030A0"/>
                          </a:solidFill>
                          <a:latin typeface="+mn-lt"/>
                        </a:rPr>
                        <a:t>5</a:t>
                      </a:r>
                      <a:endParaRPr lang="en-US" sz="2400" b="0" i="0" u="none" strike="noStrike" dirty="0">
                        <a:solidFill>
                          <a:srgbClr val="7030A0"/>
                        </a:solidFill>
                        <a:latin typeface="+mn-lt"/>
                      </a:endParaRPr>
                    </a:p>
                  </a:txBody>
                  <a:tcPr marL="9525" marR="9525" marT="9525" marB="0" anchor="b"/>
                </a:tc>
                <a:tc>
                  <a:txBody>
                    <a:bodyPr/>
                    <a:lstStyle/>
                    <a:p>
                      <a:pPr algn="r" fontAlgn="b"/>
                      <a:r>
                        <a:rPr lang="en-US" sz="2400" b="0" i="0" u="none" strike="noStrike" dirty="0">
                          <a:solidFill>
                            <a:srgbClr val="7030A0"/>
                          </a:solidFill>
                          <a:latin typeface="+mn-lt"/>
                        </a:rPr>
                        <a:t>2.59</a:t>
                      </a:r>
                    </a:p>
                  </a:txBody>
                  <a:tcPr marL="9525" marR="9525" marT="9525" marB="0" anchor="b"/>
                </a:tc>
              </a:tr>
              <a:tr h="370840">
                <a:tc>
                  <a:txBody>
                    <a:bodyPr/>
                    <a:lstStyle/>
                    <a:p>
                      <a:pPr algn="l" fontAlgn="b"/>
                      <a:r>
                        <a:rPr lang="en-US" sz="2400" b="0" i="0" u="none" strike="noStrike" dirty="0">
                          <a:solidFill>
                            <a:srgbClr val="7030A0"/>
                          </a:solidFill>
                          <a:latin typeface="+mn-lt"/>
                        </a:rPr>
                        <a:t>Asia</a:t>
                      </a:r>
                    </a:p>
                  </a:txBody>
                  <a:tcPr marL="9525" marR="9525" marT="9525" marB="0" anchor="b"/>
                </a:tc>
                <a:tc>
                  <a:txBody>
                    <a:bodyPr/>
                    <a:lstStyle/>
                    <a:p>
                      <a:pPr algn="r" fontAlgn="b"/>
                      <a:r>
                        <a:rPr lang="en-US" sz="2400" b="0" i="0" u="none" strike="noStrike" dirty="0" smtClean="0">
                          <a:solidFill>
                            <a:srgbClr val="7030A0"/>
                          </a:solidFill>
                          <a:latin typeface="+mn-lt"/>
                        </a:rPr>
                        <a:t>50</a:t>
                      </a:r>
                      <a:endParaRPr lang="en-US" sz="2400" b="0" i="0" u="none" strike="noStrike" dirty="0">
                        <a:solidFill>
                          <a:srgbClr val="7030A0"/>
                        </a:solidFill>
                        <a:latin typeface="+mn-lt"/>
                      </a:endParaRPr>
                    </a:p>
                  </a:txBody>
                  <a:tcPr marL="9525" marR="9525" marT="9525" marB="0" anchor="b"/>
                </a:tc>
                <a:tc>
                  <a:txBody>
                    <a:bodyPr/>
                    <a:lstStyle/>
                    <a:p>
                      <a:pPr algn="r" fontAlgn="b"/>
                      <a:r>
                        <a:rPr lang="en-US" sz="2400" b="0" i="0" u="none" strike="noStrike" dirty="0" smtClean="0">
                          <a:solidFill>
                            <a:srgbClr val="7030A0"/>
                          </a:solidFill>
                          <a:latin typeface="+mn-lt"/>
                        </a:rPr>
                        <a:t>133</a:t>
                      </a:r>
                      <a:endParaRPr lang="en-US" sz="2400" b="0" i="0" u="none" strike="noStrike" dirty="0">
                        <a:solidFill>
                          <a:srgbClr val="7030A0"/>
                        </a:solidFill>
                        <a:latin typeface="+mn-lt"/>
                      </a:endParaRPr>
                    </a:p>
                  </a:txBody>
                  <a:tcPr marL="9525" marR="9525" marT="9525" marB="0" anchor="b"/>
                </a:tc>
                <a:tc>
                  <a:txBody>
                    <a:bodyPr/>
                    <a:lstStyle/>
                    <a:p>
                      <a:pPr algn="r" fontAlgn="b"/>
                      <a:r>
                        <a:rPr lang="en-US" sz="2400" b="0" i="0" u="none" strike="noStrike" dirty="0">
                          <a:solidFill>
                            <a:srgbClr val="7030A0"/>
                          </a:solidFill>
                          <a:latin typeface="+mn-lt"/>
                        </a:rPr>
                        <a:t>2.67</a:t>
                      </a:r>
                    </a:p>
                  </a:txBody>
                  <a:tcPr marL="9525" marR="9525" marT="9525" marB="0" anchor="b"/>
                </a:tc>
              </a:tr>
              <a:tr h="370840">
                <a:tc>
                  <a:txBody>
                    <a:bodyPr/>
                    <a:lstStyle/>
                    <a:p>
                      <a:pPr algn="l" fontAlgn="b"/>
                      <a:r>
                        <a:rPr lang="en-US" sz="2400" b="0" i="0" u="none" strike="noStrike" dirty="0">
                          <a:solidFill>
                            <a:srgbClr val="7030A0"/>
                          </a:solidFill>
                          <a:latin typeface="+mn-lt"/>
                        </a:rPr>
                        <a:t>Europe</a:t>
                      </a:r>
                    </a:p>
                  </a:txBody>
                  <a:tcPr marL="9525" marR="9525" marT="9525" marB="0" anchor="b"/>
                </a:tc>
                <a:tc>
                  <a:txBody>
                    <a:bodyPr/>
                    <a:lstStyle/>
                    <a:p>
                      <a:pPr algn="r" fontAlgn="b"/>
                      <a:r>
                        <a:rPr lang="en-US" sz="2400" b="0" i="0" u="none" strike="noStrike" dirty="0" smtClean="0">
                          <a:solidFill>
                            <a:srgbClr val="7030A0"/>
                          </a:solidFill>
                          <a:latin typeface="+mn-lt"/>
                        </a:rPr>
                        <a:t>11</a:t>
                      </a:r>
                      <a:endParaRPr lang="en-US" sz="2400" b="0" i="0" u="none" strike="noStrike" dirty="0">
                        <a:solidFill>
                          <a:srgbClr val="7030A0"/>
                        </a:solidFill>
                        <a:latin typeface="+mn-lt"/>
                      </a:endParaRPr>
                    </a:p>
                  </a:txBody>
                  <a:tcPr marL="9525" marR="9525" marT="9525" marB="0" anchor="b"/>
                </a:tc>
                <a:tc>
                  <a:txBody>
                    <a:bodyPr/>
                    <a:lstStyle/>
                    <a:p>
                      <a:pPr algn="r" fontAlgn="b"/>
                      <a:r>
                        <a:rPr lang="en-US" sz="2400" b="0" i="0" u="none" strike="noStrike" dirty="0" smtClean="0">
                          <a:solidFill>
                            <a:srgbClr val="7030A0"/>
                          </a:solidFill>
                          <a:latin typeface="+mn-lt"/>
                        </a:rPr>
                        <a:t>36</a:t>
                      </a:r>
                      <a:endParaRPr lang="en-US" sz="2400" b="0" i="0" u="none" strike="noStrike" dirty="0">
                        <a:solidFill>
                          <a:srgbClr val="7030A0"/>
                        </a:solidFill>
                        <a:latin typeface="+mn-lt"/>
                      </a:endParaRPr>
                    </a:p>
                  </a:txBody>
                  <a:tcPr marL="9525" marR="9525" marT="9525" marB="0" anchor="b"/>
                </a:tc>
                <a:tc>
                  <a:txBody>
                    <a:bodyPr/>
                    <a:lstStyle/>
                    <a:p>
                      <a:pPr algn="r" fontAlgn="b"/>
                      <a:r>
                        <a:rPr lang="en-US" sz="2400" b="0" i="0" u="none" strike="noStrike" dirty="0">
                          <a:solidFill>
                            <a:srgbClr val="7030A0"/>
                          </a:solidFill>
                          <a:latin typeface="+mn-lt"/>
                        </a:rPr>
                        <a:t>3.12</a:t>
                      </a:r>
                    </a:p>
                  </a:txBody>
                  <a:tcPr marL="9525" marR="9525" marT="9525" marB="0" anchor="b"/>
                </a:tc>
              </a:tr>
              <a:tr h="370840">
                <a:tc>
                  <a:txBody>
                    <a:bodyPr/>
                    <a:lstStyle/>
                    <a:p>
                      <a:pPr algn="l" fontAlgn="b"/>
                      <a:r>
                        <a:rPr lang="en-US" sz="2400" b="0" i="0" u="none" strike="noStrike" dirty="0" smtClean="0">
                          <a:solidFill>
                            <a:srgbClr val="7030A0"/>
                          </a:solidFill>
                          <a:latin typeface="+mn-lt"/>
                        </a:rPr>
                        <a:t>S. &amp; C. America</a:t>
                      </a:r>
                      <a:endParaRPr lang="en-US" sz="2400" b="0" i="0" u="none" strike="noStrike" dirty="0">
                        <a:solidFill>
                          <a:srgbClr val="7030A0"/>
                        </a:solidFill>
                        <a:latin typeface="+mn-lt"/>
                      </a:endParaRPr>
                    </a:p>
                  </a:txBody>
                  <a:tcPr marL="9525" marR="9525" marT="9525" marB="0" anchor="b"/>
                </a:tc>
                <a:tc>
                  <a:txBody>
                    <a:bodyPr/>
                    <a:lstStyle/>
                    <a:p>
                      <a:pPr algn="r" fontAlgn="b"/>
                      <a:r>
                        <a:rPr lang="en-US" sz="2400" b="0" i="0" u="none" strike="noStrike" dirty="0" smtClean="0">
                          <a:solidFill>
                            <a:srgbClr val="7030A0"/>
                          </a:solidFill>
                          <a:latin typeface="+mn-lt"/>
                        </a:rPr>
                        <a:t>7</a:t>
                      </a:r>
                      <a:endParaRPr lang="en-US" sz="2400" b="0" i="0" u="none" strike="noStrike" dirty="0">
                        <a:solidFill>
                          <a:srgbClr val="7030A0"/>
                        </a:solidFill>
                        <a:latin typeface="+mn-lt"/>
                      </a:endParaRPr>
                    </a:p>
                  </a:txBody>
                  <a:tcPr marL="9525" marR="9525" marT="9525" marB="0" anchor="b"/>
                </a:tc>
                <a:tc>
                  <a:txBody>
                    <a:bodyPr/>
                    <a:lstStyle/>
                    <a:p>
                      <a:pPr algn="r" fontAlgn="b"/>
                      <a:r>
                        <a:rPr lang="en-US" sz="2400" b="0" i="0" u="none" strike="noStrike" dirty="0" smtClean="0">
                          <a:solidFill>
                            <a:srgbClr val="7030A0"/>
                          </a:solidFill>
                          <a:latin typeface="+mn-lt"/>
                        </a:rPr>
                        <a:t>15</a:t>
                      </a:r>
                      <a:endParaRPr lang="en-US" sz="2400" b="0" i="0" u="none" strike="noStrike" dirty="0">
                        <a:solidFill>
                          <a:srgbClr val="7030A0"/>
                        </a:solidFill>
                        <a:latin typeface="+mn-lt"/>
                      </a:endParaRPr>
                    </a:p>
                  </a:txBody>
                  <a:tcPr marL="9525" marR="9525" marT="9525" marB="0" anchor="b"/>
                </a:tc>
                <a:tc>
                  <a:txBody>
                    <a:bodyPr/>
                    <a:lstStyle/>
                    <a:p>
                      <a:pPr algn="r" fontAlgn="b"/>
                      <a:r>
                        <a:rPr lang="en-US" sz="2400" b="0" i="0" u="none" strike="noStrike" dirty="0">
                          <a:solidFill>
                            <a:srgbClr val="7030A0"/>
                          </a:solidFill>
                          <a:latin typeface="+mn-lt"/>
                        </a:rPr>
                        <a:t>2.05</a:t>
                      </a:r>
                    </a:p>
                  </a:txBody>
                  <a:tcPr marL="9525" marR="9525" marT="9525" marB="0" anchor="b"/>
                </a:tc>
              </a:tr>
              <a:tr h="370840">
                <a:tc>
                  <a:txBody>
                    <a:bodyPr/>
                    <a:lstStyle/>
                    <a:p>
                      <a:pPr algn="l" fontAlgn="b"/>
                      <a:r>
                        <a:rPr lang="en-US" sz="2400" b="0" i="0" u="none" strike="noStrike" dirty="0">
                          <a:solidFill>
                            <a:srgbClr val="7030A0"/>
                          </a:solidFill>
                          <a:latin typeface="+mn-lt"/>
                        </a:rPr>
                        <a:t>N. America</a:t>
                      </a:r>
                    </a:p>
                  </a:txBody>
                  <a:tcPr marL="9525" marR="9525" marT="9525" marB="0" anchor="b"/>
                </a:tc>
                <a:tc>
                  <a:txBody>
                    <a:bodyPr/>
                    <a:lstStyle/>
                    <a:p>
                      <a:pPr algn="r" fontAlgn="b"/>
                      <a:r>
                        <a:rPr lang="en-US" sz="2400" b="0" i="0" u="none" strike="noStrike" dirty="0" smtClean="0">
                          <a:solidFill>
                            <a:srgbClr val="7030A0"/>
                          </a:solidFill>
                          <a:latin typeface="+mn-lt"/>
                        </a:rPr>
                        <a:t>8</a:t>
                      </a:r>
                      <a:endParaRPr lang="en-US" sz="2400" b="0" i="0" u="none" strike="noStrike" dirty="0">
                        <a:solidFill>
                          <a:srgbClr val="7030A0"/>
                        </a:solidFill>
                        <a:latin typeface="+mn-lt"/>
                      </a:endParaRPr>
                    </a:p>
                  </a:txBody>
                  <a:tcPr marL="9525" marR="9525" marT="9525" marB="0" anchor="b"/>
                </a:tc>
                <a:tc>
                  <a:txBody>
                    <a:bodyPr/>
                    <a:lstStyle/>
                    <a:p>
                      <a:pPr algn="r" fontAlgn="b"/>
                      <a:r>
                        <a:rPr lang="en-US" sz="2400" b="0" i="0" u="none" strike="noStrike" dirty="0" smtClean="0">
                          <a:solidFill>
                            <a:srgbClr val="7030A0"/>
                          </a:solidFill>
                          <a:latin typeface="+mn-lt"/>
                        </a:rPr>
                        <a:t>29</a:t>
                      </a:r>
                      <a:endParaRPr lang="en-US" sz="2400" b="0" i="0" u="none" strike="noStrike" dirty="0">
                        <a:solidFill>
                          <a:srgbClr val="7030A0"/>
                        </a:solidFill>
                        <a:latin typeface="+mn-lt"/>
                      </a:endParaRPr>
                    </a:p>
                  </a:txBody>
                  <a:tcPr marL="9525" marR="9525" marT="9525" marB="0" anchor="b"/>
                </a:tc>
                <a:tc>
                  <a:txBody>
                    <a:bodyPr/>
                    <a:lstStyle/>
                    <a:p>
                      <a:pPr algn="r" fontAlgn="b"/>
                      <a:r>
                        <a:rPr lang="en-US" sz="2400" b="0" i="0" u="none" strike="noStrike" dirty="0">
                          <a:solidFill>
                            <a:srgbClr val="7030A0"/>
                          </a:solidFill>
                          <a:latin typeface="+mn-lt"/>
                        </a:rPr>
                        <a:t>3.52</a:t>
                      </a:r>
                    </a:p>
                  </a:txBody>
                  <a:tcPr marL="9525" marR="9525" marT="9525" marB="0" anchor="b"/>
                </a:tc>
              </a:tr>
              <a:tr h="370840">
                <a:tc>
                  <a:txBody>
                    <a:bodyPr/>
                    <a:lstStyle/>
                    <a:p>
                      <a:pPr algn="l" fontAlgn="b"/>
                      <a:r>
                        <a:rPr lang="en-US" sz="2400" b="0" i="0" u="none" strike="noStrike" dirty="0">
                          <a:solidFill>
                            <a:srgbClr val="7030A0"/>
                          </a:solidFill>
                          <a:latin typeface="+mn-lt"/>
                        </a:rPr>
                        <a:t>Oceania</a:t>
                      </a:r>
                    </a:p>
                  </a:txBody>
                  <a:tcPr marL="9525" marR="9525" marT="9525" marB="0" anchor="b">
                    <a:lnB w="12700" cap="flat" cmpd="sng" algn="ctr">
                      <a:solidFill>
                        <a:schemeClr val="tx1"/>
                      </a:solidFill>
                      <a:prstDash val="solid"/>
                      <a:round/>
                      <a:headEnd type="none" w="med" len="med"/>
                      <a:tailEnd type="none" w="med" len="med"/>
                    </a:lnB>
                  </a:tcPr>
                </a:tc>
                <a:tc>
                  <a:txBody>
                    <a:bodyPr/>
                    <a:lstStyle/>
                    <a:p>
                      <a:pPr algn="r" fontAlgn="b"/>
                      <a:r>
                        <a:rPr lang="en-US" sz="2400" b="0" i="0" u="none" strike="noStrike" dirty="0" smtClean="0">
                          <a:solidFill>
                            <a:srgbClr val="7030A0"/>
                          </a:solidFill>
                          <a:latin typeface="+mn-lt"/>
                        </a:rPr>
                        <a:t>5</a:t>
                      </a:r>
                      <a:endParaRPr lang="en-US" sz="2400" b="0" i="0" u="none" strike="noStrike" dirty="0">
                        <a:solidFill>
                          <a:srgbClr val="7030A0"/>
                        </a:solidFill>
                        <a:latin typeface="+mn-lt"/>
                      </a:endParaRPr>
                    </a:p>
                  </a:txBody>
                  <a:tcPr marL="9525" marR="9525" marT="9525" marB="0" anchor="b">
                    <a:lnB w="12700" cap="flat" cmpd="sng" algn="ctr">
                      <a:solidFill>
                        <a:schemeClr val="tx1"/>
                      </a:solidFill>
                      <a:prstDash val="solid"/>
                      <a:round/>
                      <a:headEnd type="none" w="med" len="med"/>
                      <a:tailEnd type="none" w="med" len="med"/>
                    </a:lnB>
                  </a:tcPr>
                </a:tc>
                <a:tc>
                  <a:txBody>
                    <a:bodyPr/>
                    <a:lstStyle/>
                    <a:p>
                      <a:pPr algn="r" fontAlgn="b"/>
                      <a:r>
                        <a:rPr lang="en-US" sz="2400" b="0" i="0" u="none" strike="noStrike" dirty="0" smtClean="0">
                          <a:solidFill>
                            <a:srgbClr val="7030A0"/>
                          </a:solidFill>
                          <a:latin typeface="+mn-lt"/>
                        </a:rPr>
                        <a:t>17</a:t>
                      </a:r>
                      <a:endParaRPr lang="en-US" sz="2400" b="0" i="0" u="none" strike="noStrike" dirty="0">
                        <a:solidFill>
                          <a:srgbClr val="7030A0"/>
                        </a:solidFill>
                        <a:latin typeface="+mn-lt"/>
                      </a:endParaRPr>
                    </a:p>
                  </a:txBody>
                  <a:tcPr marL="9525" marR="9525" marT="9525" marB="0" anchor="b">
                    <a:lnB w="12700" cap="flat" cmpd="sng" algn="ctr">
                      <a:solidFill>
                        <a:schemeClr val="tx1"/>
                      </a:solidFill>
                      <a:prstDash val="solid"/>
                      <a:round/>
                      <a:headEnd type="none" w="med" len="med"/>
                      <a:tailEnd type="none" w="med" len="med"/>
                    </a:lnB>
                  </a:tcPr>
                </a:tc>
                <a:tc>
                  <a:txBody>
                    <a:bodyPr/>
                    <a:lstStyle/>
                    <a:p>
                      <a:pPr algn="r" fontAlgn="b"/>
                      <a:r>
                        <a:rPr lang="en-US" sz="2400" b="0" i="0" u="none" strike="noStrike" dirty="0">
                          <a:solidFill>
                            <a:srgbClr val="7030A0"/>
                          </a:solidFill>
                          <a:latin typeface="+mn-lt"/>
                        </a:rPr>
                        <a:t>3.27</a:t>
                      </a:r>
                    </a:p>
                  </a:txBody>
                  <a:tcPr marL="9525" marR="9525" marT="9525" marB="0" anchor="b">
                    <a:lnB w="12700" cap="flat" cmpd="sng" algn="ctr">
                      <a:solidFill>
                        <a:schemeClr val="tx1"/>
                      </a:solidFill>
                      <a:prstDash val="solid"/>
                      <a:round/>
                      <a:headEnd type="none" w="med" len="med"/>
                      <a:tailEnd type="none" w="med" len="med"/>
                    </a:lnB>
                  </a:tcPr>
                </a:tc>
              </a:tr>
              <a:tr h="370840">
                <a:tc>
                  <a:txBody>
                    <a:bodyPr/>
                    <a:lstStyle/>
                    <a:p>
                      <a:pPr algn="l" fontAlgn="b"/>
                      <a:r>
                        <a:rPr lang="en-US" sz="2400" b="0" i="0" u="none" strike="noStrike" dirty="0">
                          <a:solidFill>
                            <a:srgbClr val="7030A0"/>
                          </a:solidFill>
                          <a:latin typeface="+mn-lt"/>
                        </a:rPr>
                        <a:t>World Total</a:t>
                      </a:r>
                    </a:p>
                  </a:txBody>
                  <a:tcPr marL="9525" marR="9525" marT="9525" marB="0" anchor="b">
                    <a:lnT w="12700" cap="flat" cmpd="sng" algn="ctr">
                      <a:solidFill>
                        <a:schemeClr val="tx1"/>
                      </a:solidFill>
                      <a:prstDash val="solid"/>
                      <a:round/>
                      <a:headEnd type="none" w="med" len="med"/>
                      <a:tailEnd type="none" w="med" len="med"/>
                    </a:lnT>
                  </a:tcPr>
                </a:tc>
                <a:tc>
                  <a:txBody>
                    <a:bodyPr/>
                    <a:lstStyle/>
                    <a:p>
                      <a:pPr algn="r" fontAlgn="b"/>
                      <a:r>
                        <a:rPr lang="en-US" sz="2400" b="0" i="0" u="none" strike="noStrike" dirty="0" smtClean="0">
                          <a:solidFill>
                            <a:srgbClr val="7030A0"/>
                          </a:solidFill>
                          <a:latin typeface="+mn-lt"/>
                        </a:rPr>
                        <a:t>84</a:t>
                      </a:r>
                      <a:endParaRPr lang="en-US" sz="2400" b="0" i="0" u="none" strike="noStrike" dirty="0">
                        <a:solidFill>
                          <a:srgbClr val="7030A0"/>
                        </a:solidFill>
                        <a:latin typeface="+mn-lt"/>
                      </a:endParaRPr>
                    </a:p>
                  </a:txBody>
                  <a:tcPr marL="9525" marR="9525" marT="9525" marB="0" anchor="b">
                    <a:lnT w="12700" cap="flat" cmpd="sng" algn="ctr">
                      <a:solidFill>
                        <a:schemeClr val="tx1"/>
                      </a:solidFill>
                      <a:prstDash val="solid"/>
                      <a:round/>
                      <a:headEnd type="none" w="med" len="med"/>
                      <a:tailEnd type="none" w="med" len="med"/>
                    </a:lnT>
                  </a:tcPr>
                </a:tc>
                <a:tc>
                  <a:txBody>
                    <a:bodyPr/>
                    <a:lstStyle/>
                    <a:p>
                      <a:pPr algn="r" fontAlgn="b"/>
                      <a:r>
                        <a:rPr lang="en-US" sz="2400" b="0" i="0" u="none" strike="noStrike" dirty="0" smtClean="0">
                          <a:solidFill>
                            <a:srgbClr val="7030A0"/>
                          </a:solidFill>
                          <a:latin typeface="+mn-lt"/>
                        </a:rPr>
                        <a:t>235</a:t>
                      </a:r>
                      <a:endParaRPr lang="en-US" sz="2400" b="0" i="0" u="none" strike="noStrike" dirty="0">
                        <a:solidFill>
                          <a:srgbClr val="7030A0"/>
                        </a:solidFill>
                        <a:latin typeface="+mn-lt"/>
                      </a:endParaRPr>
                    </a:p>
                  </a:txBody>
                  <a:tcPr marL="9525" marR="9525" marT="9525" marB="0" anchor="b">
                    <a:lnT w="12700" cap="flat" cmpd="sng" algn="ctr">
                      <a:solidFill>
                        <a:schemeClr val="tx1"/>
                      </a:solidFill>
                      <a:prstDash val="solid"/>
                      <a:round/>
                      <a:headEnd type="none" w="med" len="med"/>
                      <a:tailEnd type="none" w="med" len="med"/>
                    </a:lnT>
                  </a:tcPr>
                </a:tc>
                <a:tc>
                  <a:txBody>
                    <a:bodyPr/>
                    <a:lstStyle/>
                    <a:p>
                      <a:pPr algn="r" fontAlgn="b"/>
                      <a:r>
                        <a:rPr lang="en-US" sz="2400" b="0" i="0" u="none" strike="noStrike" dirty="0">
                          <a:solidFill>
                            <a:srgbClr val="7030A0"/>
                          </a:solidFill>
                          <a:latin typeface="+mn-lt"/>
                        </a:rPr>
                        <a:t>2.8</a:t>
                      </a:r>
                    </a:p>
                  </a:txBody>
                  <a:tcPr marL="9525" marR="9525" marT="9525" marB="0" anchor="b">
                    <a:lnT w="12700" cap="flat" cmpd="sng" algn="ctr">
                      <a:solidFill>
                        <a:schemeClr val="tx1"/>
                      </a:solidFill>
                      <a:prstDash val="solid"/>
                      <a:round/>
                      <a:headEnd type="none" w="med" len="med"/>
                      <a:tailEnd type="none" w="med" len="med"/>
                    </a:lnT>
                  </a:tcPr>
                </a:tc>
              </a:tr>
            </a:tbl>
          </a:graphicData>
        </a:graphic>
      </p:graphicFrame>
      <p:sp>
        <p:nvSpPr>
          <p:cNvPr id="5" name="Rectangle 4"/>
          <p:cNvSpPr/>
          <p:nvPr/>
        </p:nvSpPr>
        <p:spPr>
          <a:xfrm>
            <a:off x="5985184" y="6172200"/>
            <a:ext cx="2608406" cy="369332"/>
          </a:xfrm>
          <a:prstGeom prst="rect">
            <a:avLst/>
          </a:prstGeom>
        </p:spPr>
        <p:txBody>
          <a:bodyPr wrap="none">
            <a:spAutoFit/>
          </a:bodyPr>
          <a:lstStyle/>
          <a:p>
            <a:pPr algn="r"/>
            <a:r>
              <a:rPr lang="en-CA" dirty="0" smtClean="0">
                <a:solidFill>
                  <a:srgbClr val="7030A0"/>
                </a:solidFill>
              </a:rPr>
              <a:t>Dyck &amp; Sumaila (2010</a:t>
            </a:r>
            <a:r>
              <a:rPr lang="en-CA" dirty="0" smtClean="0"/>
              <a:t>) </a:t>
            </a:r>
            <a:endParaRPr lang="en-CA"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b="1" dirty="0" smtClean="0">
                <a:solidFill>
                  <a:srgbClr val="7030A0"/>
                </a:solidFill>
              </a:rPr>
              <a:t>Income effect of world </a:t>
            </a:r>
            <a:br>
              <a:rPr lang="en-US" sz="3600" b="1" dirty="0" smtClean="0">
                <a:solidFill>
                  <a:srgbClr val="7030A0"/>
                </a:solidFill>
              </a:rPr>
            </a:br>
            <a:r>
              <a:rPr lang="en-US" sz="3600" b="1" dirty="0" smtClean="0">
                <a:solidFill>
                  <a:srgbClr val="7030A0"/>
                </a:solidFill>
              </a:rPr>
              <a:t>fisheries output</a:t>
            </a:r>
            <a:endParaRPr lang="en-CA" sz="3600" b="1" dirty="0">
              <a:solidFill>
                <a:srgbClr val="7030A0"/>
              </a:solidFill>
            </a:endParaRPr>
          </a:p>
        </p:txBody>
      </p:sp>
      <p:graphicFrame>
        <p:nvGraphicFramePr>
          <p:cNvPr id="4" name="Content Placeholder 3"/>
          <p:cNvGraphicFramePr>
            <a:graphicFrameLocks noGrp="1"/>
          </p:cNvGraphicFramePr>
          <p:nvPr>
            <p:ph idx="1"/>
          </p:nvPr>
        </p:nvGraphicFramePr>
        <p:xfrm>
          <a:off x="457200" y="1744980"/>
          <a:ext cx="8229600" cy="3733800"/>
        </p:xfrm>
        <a:graphic>
          <a:graphicData uri="http://schemas.openxmlformats.org/drawingml/2006/table">
            <a:tbl>
              <a:tblPr firstRow="1" bandRow="1">
                <a:tableStyleId>{5C22544A-7EE6-4342-B048-85BDC9FD1C3A}</a:tableStyleId>
              </a:tblPr>
              <a:tblGrid>
                <a:gridCol w="2057400"/>
                <a:gridCol w="1905000"/>
                <a:gridCol w="2438400"/>
                <a:gridCol w="1828800"/>
              </a:tblGrid>
              <a:tr h="370840">
                <a:tc>
                  <a:txBody>
                    <a:bodyPr/>
                    <a:lstStyle/>
                    <a:p>
                      <a:endParaRPr lang="en-CA" sz="2400" dirty="0">
                        <a:latin typeface="+mn-lt"/>
                      </a:endParaRPr>
                    </a:p>
                  </a:txBody>
                  <a:tcPr/>
                </a:tc>
                <a:tc>
                  <a:txBody>
                    <a:bodyPr/>
                    <a:lstStyle/>
                    <a:p>
                      <a:pPr algn="ctr" fontAlgn="b"/>
                      <a:r>
                        <a:rPr lang="en-US" sz="2400" b="0" i="0" u="none" strike="noStrike" dirty="0">
                          <a:solidFill>
                            <a:srgbClr val="7030A0"/>
                          </a:solidFill>
                          <a:latin typeface="+mn-lt"/>
                        </a:rPr>
                        <a:t>Landed Value </a:t>
                      </a:r>
                      <a:r>
                        <a:rPr lang="en-US" sz="2400" b="0" i="0" u="none" strike="noStrike" dirty="0" smtClean="0">
                          <a:solidFill>
                            <a:srgbClr val="7030A0"/>
                          </a:solidFill>
                          <a:latin typeface="+mn-lt"/>
                        </a:rPr>
                        <a:t>($ billions</a:t>
                      </a:r>
                      <a:r>
                        <a:rPr lang="en-US" sz="2400" b="0" i="0" u="none" strike="noStrike" dirty="0">
                          <a:solidFill>
                            <a:srgbClr val="7030A0"/>
                          </a:solidFill>
                          <a:latin typeface="+mn-lt"/>
                        </a:rPr>
                        <a:t>)</a:t>
                      </a:r>
                    </a:p>
                  </a:txBody>
                  <a:tcPr marL="9525" marR="9525" marT="9525" marB="0" anchor="b"/>
                </a:tc>
                <a:tc>
                  <a:txBody>
                    <a:bodyPr/>
                    <a:lstStyle/>
                    <a:p>
                      <a:pPr algn="ctr" fontAlgn="b"/>
                      <a:r>
                        <a:rPr lang="en-US" sz="2400" b="0" i="0" u="none" strike="noStrike" dirty="0">
                          <a:solidFill>
                            <a:srgbClr val="7030A0"/>
                          </a:solidFill>
                          <a:latin typeface="+mn-lt"/>
                        </a:rPr>
                        <a:t>Income Effect </a:t>
                      </a:r>
                      <a:endParaRPr lang="en-US" sz="2400" b="0" i="0" u="none" strike="noStrike" dirty="0" smtClean="0">
                        <a:solidFill>
                          <a:srgbClr val="7030A0"/>
                        </a:solidFill>
                        <a:latin typeface="+mn-lt"/>
                      </a:endParaRPr>
                    </a:p>
                    <a:p>
                      <a:pPr algn="ctr" fontAlgn="b"/>
                      <a:r>
                        <a:rPr lang="en-US" sz="2400" b="0" i="0" u="none" strike="noStrike" dirty="0" smtClean="0">
                          <a:solidFill>
                            <a:srgbClr val="7030A0"/>
                          </a:solidFill>
                          <a:latin typeface="+mn-lt"/>
                        </a:rPr>
                        <a:t>($ billions</a:t>
                      </a:r>
                      <a:r>
                        <a:rPr lang="en-US" sz="2400" b="0" i="0" u="none" strike="noStrike" dirty="0">
                          <a:solidFill>
                            <a:srgbClr val="7030A0"/>
                          </a:solidFill>
                          <a:latin typeface="+mn-lt"/>
                        </a:rPr>
                        <a:t>)</a:t>
                      </a:r>
                    </a:p>
                  </a:txBody>
                  <a:tcPr marL="9525" marR="9525" marT="9525" marB="0" anchor="b"/>
                </a:tc>
                <a:tc>
                  <a:txBody>
                    <a:bodyPr/>
                    <a:lstStyle/>
                    <a:p>
                      <a:pPr algn="ctr" fontAlgn="b"/>
                      <a:r>
                        <a:rPr lang="en-US" sz="2400" b="0" i="0" u="none" strike="noStrike" dirty="0">
                          <a:solidFill>
                            <a:srgbClr val="7030A0"/>
                          </a:solidFill>
                          <a:latin typeface="+mn-lt"/>
                        </a:rPr>
                        <a:t>Average Multiplier</a:t>
                      </a:r>
                    </a:p>
                  </a:txBody>
                  <a:tcPr marL="9525" marR="9525" marT="9525" marB="0" anchor="b"/>
                </a:tc>
              </a:tr>
              <a:tr h="370840">
                <a:tc>
                  <a:txBody>
                    <a:bodyPr/>
                    <a:lstStyle/>
                    <a:p>
                      <a:pPr algn="l" fontAlgn="b"/>
                      <a:r>
                        <a:rPr lang="en-US" sz="2400" b="0" i="0" u="none" strike="noStrike" dirty="0">
                          <a:solidFill>
                            <a:srgbClr val="7030A0"/>
                          </a:solidFill>
                          <a:latin typeface="+mn-lt"/>
                        </a:rPr>
                        <a:t>Africa</a:t>
                      </a:r>
                    </a:p>
                  </a:txBody>
                  <a:tcPr marL="9525" marR="9525" marT="9525" marB="0" anchor="b"/>
                </a:tc>
                <a:tc>
                  <a:txBody>
                    <a:bodyPr/>
                    <a:lstStyle/>
                    <a:p>
                      <a:pPr lvl="1" algn="r" fontAlgn="b"/>
                      <a:r>
                        <a:rPr lang="en-US" sz="2400" b="0" i="0" u="none" strike="noStrike" dirty="0" smtClean="0">
                          <a:solidFill>
                            <a:srgbClr val="7030A0"/>
                          </a:solidFill>
                          <a:latin typeface="+mn-lt"/>
                        </a:rPr>
                        <a:t>2</a:t>
                      </a:r>
                      <a:endParaRPr lang="en-US" sz="2400" b="0" i="0" u="none" strike="noStrike" dirty="0">
                        <a:solidFill>
                          <a:srgbClr val="7030A0"/>
                        </a:solidFill>
                        <a:latin typeface="+mn-lt"/>
                      </a:endParaRPr>
                    </a:p>
                  </a:txBody>
                  <a:tcPr marL="9525" marR="9525" marT="9525" marB="0" anchor="b"/>
                </a:tc>
                <a:tc>
                  <a:txBody>
                    <a:bodyPr/>
                    <a:lstStyle/>
                    <a:p>
                      <a:pPr lvl="1" algn="r" fontAlgn="b"/>
                      <a:r>
                        <a:rPr lang="en-US" sz="2400" b="0" i="0" u="none" strike="noStrike" dirty="0" smtClean="0">
                          <a:solidFill>
                            <a:srgbClr val="7030A0"/>
                          </a:solidFill>
                          <a:latin typeface="+mn-lt"/>
                        </a:rPr>
                        <a:t>1</a:t>
                      </a:r>
                      <a:endParaRPr lang="en-US" sz="2400" b="0" i="0" u="none" strike="noStrike" dirty="0">
                        <a:solidFill>
                          <a:srgbClr val="7030A0"/>
                        </a:solidFill>
                        <a:latin typeface="+mn-lt"/>
                      </a:endParaRPr>
                    </a:p>
                  </a:txBody>
                  <a:tcPr marL="9525" marR="9525" marT="9525" marB="0" anchor="b"/>
                </a:tc>
                <a:tc>
                  <a:txBody>
                    <a:bodyPr/>
                    <a:lstStyle/>
                    <a:p>
                      <a:pPr lvl="1" algn="r" fontAlgn="b"/>
                      <a:r>
                        <a:rPr lang="en-US" sz="2400" b="0" i="0" u="none" strike="noStrike" dirty="0">
                          <a:solidFill>
                            <a:srgbClr val="7030A0"/>
                          </a:solidFill>
                          <a:latin typeface="+mn-lt"/>
                        </a:rPr>
                        <a:t>0.62</a:t>
                      </a:r>
                    </a:p>
                  </a:txBody>
                  <a:tcPr marL="9525" marR="9525" marT="9525" marB="0" anchor="b"/>
                </a:tc>
              </a:tr>
              <a:tr h="370840">
                <a:tc>
                  <a:txBody>
                    <a:bodyPr/>
                    <a:lstStyle/>
                    <a:p>
                      <a:pPr algn="l" fontAlgn="b"/>
                      <a:r>
                        <a:rPr lang="en-US" sz="2400" b="0" i="0" u="none" strike="noStrike" dirty="0">
                          <a:solidFill>
                            <a:srgbClr val="7030A0"/>
                          </a:solidFill>
                          <a:latin typeface="+mn-lt"/>
                        </a:rPr>
                        <a:t>Asia</a:t>
                      </a:r>
                    </a:p>
                  </a:txBody>
                  <a:tcPr marL="9525" marR="9525" marT="9525" marB="0" anchor="b"/>
                </a:tc>
                <a:tc>
                  <a:txBody>
                    <a:bodyPr/>
                    <a:lstStyle/>
                    <a:p>
                      <a:pPr lvl="1" algn="r" fontAlgn="b"/>
                      <a:r>
                        <a:rPr lang="en-US" sz="2400" b="0" i="0" u="none" strike="noStrike" dirty="0" smtClean="0">
                          <a:solidFill>
                            <a:srgbClr val="7030A0"/>
                          </a:solidFill>
                          <a:latin typeface="+mn-lt"/>
                        </a:rPr>
                        <a:t>50</a:t>
                      </a:r>
                      <a:endParaRPr lang="en-US" sz="2400" b="0" i="0" u="none" strike="noStrike" dirty="0">
                        <a:solidFill>
                          <a:srgbClr val="7030A0"/>
                        </a:solidFill>
                        <a:latin typeface="+mn-lt"/>
                      </a:endParaRPr>
                    </a:p>
                  </a:txBody>
                  <a:tcPr marL="9525" marR="9525" marT="9525" marB="0" anchor="b"/>
                </a:tc>
                <a:tc>
                  <a:txBody>
                    <a:bodyPr/>
                    <a:lstStyle/>
                    <a:p>
                      <a:pPr lvl="1" algn="r" fontAlgn="b"/>
                      <a:r>
                        <a:rPr lang="en-US" sz="2400" b="0" i="0" u="none" strike="noStrike" dirty="0" smtClean="0">
                          <a:solidFill>
                            <a:srgbClr val="7030A0"/>
                          </a:solidFill>
                          <a:latin typeface="+mn-lt"/>
                        </a:rPr>
                        <a:t>35</a:t>
                      </a:r>
                      <a:endParaRPr lang="en-US" sz="2400" b="0" i="0" u="none" strike="noStrike" dirty="0">
                        <a:solidFill>
                          <a:srgbClr val="7030A0"/>
                        </a:solidFill>
                        <a:latin typeface="+mn-lt"/>
                      </a:endParaRPr>
                    </a:p>
                  </a:txBody>
                  <a:tcPr marL="9525" marR="9525" marT="9525" marB="0" anchor="b"/>
                </a:tc>
                <a:tc>
                  <a:txBody>
                    <a:bodyPr/>
                    <a:lstStyle/>
                    <a:p>
                      <a:pPr lvl="1" algn="r" fontAlgn="b"/>
                      <a:r>
                        <a:rPr lang="en-US" sz="2400" b="0" i="0" u="none" strike="noStrike" dirty="0">
                          <a:solidFill>
                            <a:srgbClr val="7030A0"/>
                          </a:solidFill>
                          <a:latin typeface="+mn-lt"/>
                        </a:rPr>
                        <a:t>0.71</a:t>
                      </a:r>
                    </a:p>
                  </a:txBody>
                  <a:tcPr marL="9525" marR="9525" marT="9525" marB="0" anchor="b"/>
                </a:tc>
              </a:tr>
              <a:tr h="370840">
                <a:tc>
                  <a:txBody>
                    <a:bodyPr/>
                    <a:lstStyle/>
                    <a:p>
                      <a:pPr algn="l" fontAlgn="b"/>
                      <a:r>
                        <a:rPr lang="en-US" sz="2400" b="0" i="0" u="none" strike="noStrike" dirty="0">
                          <a:solidFill>
                            <a:srgbClr val="7030A0"/>
                          </a:solidFill>
                          <a:latin typeface="+mn-lt"/>
                        </a:rPr>
                        <a:t>Europe</a:t>
                      </a:r>
                    </a:p>
                  </a:txBody>
                  <a:tcPr marL="9525" marR="9525" marT="9525" marB="0" anchor="b"/>
                </a:tc>
                <a:tc>
                  <a:txBody>
                    <a:bodyPr/>
                    <a:lstStyle/>
                    <a:p>
                      <a:pPr lvl="1" algn="r" fontAlgn="b"/>
                      <a:r>
                        <a:rPr lang="en-US" sz="2400" b="0" i="0" u="none" strike="noStrike" dirty="0" smtClean="0">
                          <a:solidFill>
                            <a:srgbClr val="7030A0"/>
                          </a:solidFill>
                          <a:latin typeface="+mn-lt"/>
                        </a:rPr>
                        <a:t>11</a:t>
                      </a:r>
                      <a:endParaRPr lang="en-US" sz="2400" b="0" i="0" u="none" strike="noStrike" dirty="0">
                        <a:solidFill>
                          <a:srgbClr val="7030A0"/>
                        </a:solidFill>
                        <a:latin typeface="+mn-lt"/>
                      </a:endParaRPr>
                    </a:p>
                  </a:txBody>
                  <a:tcPr marL="9525" marR="9525" marT="9525" marB="0" anchor="b"/>
                </a:tc>
                <a:tc>
                  <a:txBody>
                    <a:bodyPr/>
                    <a:lstStyle/>
                    <a:p>
                      <a:pPr lvl="1" algn="r" fontAlgn="b"/>
                      <a:r>
                        <a:rPr lang="en-US" sz="2400" b="0" i="0" u="none" strike="noStrike" dirty="0" smtClean="0">
                          <a:solidFill>
                            <a:srgbClr val="7030A0"/>
                          </a:solidFill>
                          <a:latin typeface="+mn-lt"/>
                        </a:rPr>
                        <a:t>9</a:t>
                      </a:r>
                      <a:endParaRPr lang="en-US" sz="2400" b="0" i="0" u="none" strike="noStrike" dirty="0">
                        <a:solidFill>
                          <a:srgbClr val="7030A0"/>
                        </a:solidFill>
                        <a:latin typeface="+mn-lt"/>
                      </a:endParaRPr>
                    </a:p>
                  </a:txBody>
                  <a:tcPr marL="9525" marR="9525" marT="9525" marB="0" anchor="b"/>
                </a:tc>
                <a:tc>
                  <a:txBody>
                    <a:bodyPr/>
                    <a:lstStyle/>
                    <a:p>
                      <a:pPr lvl="1" algn="r" fontAlgn="b"/>
                      <a:r>
                        <a:rPr lang="en-US" sz="2400" b="0" i="0" u="none" strike="noStrike" dirty="0">
                          <a:solidFill>
                            <a:srgbClr val="7030A0"/>
                          </a:solidFill>
                          <a:latin typeface="+mn-lt"/>
                        </a:rPr>
                        <a:t>0.76</a:t>
                      </a:r>
                    </a:p>
                  </a:txBody>
                  <a:tcPr marL="9525" marR="9525" marT="9525" marB="0" anchor="b"/>
                </a:tc>
              </a:tr>
              <a:tr h="370840">
                <a:tc>
                  <a:txBody>
                    <a:bodyPr/>
                    <a:lstStyle/>
                    <a:p>
                      <a:pPr algn="l" fontAlgn="b"/>
                      <a:r>
                        <a:rPr lang="en-US" sz="2400" b="0" i="0" u="none" strike="noStrike" dirty="0" smtClean="0">
                          <a:solidFill>
                            <a:srgbClr val="7030A0"/>
                          </a:solidFill>
                          <a:latin typeface="+mn-lt"/>
                        </a:rPr>
                        <a:t>S. &amp; C. America</a:t>
                      </a:r>
                      <a:endParaRPr lang="en-US" sz="2400" b="0" i="0" u="none" strike="noStrike" dirty="0">
                        <a:solidFill>
                          <a:srgbClr val="7030A0"/>
                        </a:solidFill>
                        <a:latin typeface="+mn-lt"/>
                      </a:endParaRPr>
                    </a:p>
                  </a:txBody>
                  <a:tcPr marL="9525" marR="9525" marT="9525" marB="0" anchor="b"/>
                </a:tc>
                <a:tc>
                  <a:txBody>
                    <a:bodyPr/>
                    <a:lstStyle/>
                    <a:p>
                      <a:pPr lvl="1" algn="r" fontAlgn="b"/>
                      <a:r>
                        <a:rPr lang="en-US" sz="2400" b="0" i="0" u="none" strike="noStrike" dirty="0" smtClean="0">
                          <a:solidFill>
                            <a:srgbClr val="7030A0"/>
                          </a:solidFill>
                          <a:latin typeface="+mn-lt"/>
                        </a:rPr>
                        <a:t>7</a:t>
                      </a:r>
                      <a:endParaRPr lang="en-US" sz="2400" b="0" i="0" u="none" strike="noStrike" dirty="0">
                        <a:solidFill>
                          <a:srgbClr val="7030A0"/>
                        </a:solidFill>
                        <a:latin typeface="+mn-lt"/>
                      </a:endParaRPr>
                    </a:p>
                  </a:txBody>
                  <a:tcPr marL="9525" marR="9525" marT="9525" marB="0" anchor="b"/>
                </a:tc>
                <a:tc>
                  <a:txBody>
                    <a:bodyPr/>
                    <a:lstStyle/>
                    <a:p>
                      <a:pPr lvl="1" algn="r" fontAlgn="b"/>
                      <a:r>
                        <a:rPr lang="en-US" sz="2400" b="0" i="0" u="none" strike="noStrike" dirty="0" smtClean="0">
                          <a:solidFill>
                            <a:srgbClr val="7030A0"/>
                          </a:solidFill>
                          <a:latin typeface="+mn-lt"/>
                        </a:rPr>
                        <a:t>4</a:t>
                      </a:r>
                      <a:endParaRPr lang="en-US" sz="2400" b="0" i="0" u="none" strike="noStrike" dirty="0">
                        <a:solidFill>
                          <a:srgbClr val="7030A0"/>
                        </a:solidFill>
                        <a:latin typeface="+mn-lt"/>
                      </a:endParaRPr>
                    </a:p>
                  </a:txBody>
                  <a:tcPr marL="9525" marR="9525" marT="9525" marB="0" anchor="b"/>
                </a:tc>
                <a:tc>
                  <a:txBody>
                    <a:bodyPr/>
                    <a:lstStyle/>
                    <a:p>
                      <a:pPr lvl="1" algn="r" fontAlgn="b"/>
                      <a:r>
                        <a:rPr lang="en-US" sz="2400" b="0" i="0" u="none" strike="noStrike" dirty="0">
                          <a:solidFill>
                            <a:srgbClr val="7030A0"/>
                          </a:solidFill>
                          <a:latin typeface="+mn-lt"/>
                        </a:rPr>
                        <a:t>0.56</a:t>
                      </a:r>
                    </a:p>
                  </a:txBody>
                  <a:tcPr marL="9525" marR="9525" marT="9525" marB="0" anchor="b"/>
                </a:tc>
              </a:tr>
              <a:tr h="370840">
                <a:tc>
                  <a:txBody>
                    <a:bodyPr/>
                    <a:lstStyle/>
                    <a:p>
                      <a:pPr algn="l" fontAlgn="b"/>
                      <a:r>
                        <a:rPr lang="en-US" sz="2400" b="0" i="0" u="none" strike="noStrike" dirty="0">
                          <a:solidFill>
                            <a:srgbClr val="7030A0"/>
                          </a:solidFill>
                          <a:latin typeface="+mn-lt"/>
                        </a:rPr>
                        <a:t>N. America</a:t>
                      </a:r>
                    </a:p>
                  </a:txBody>
                  <a:tcPr marL="9525" marR="9525" marT="9525" marB="0" anchor="b"/>
                </a:tc>
                <a:tc>
                  <a:txBody>
                    <a:bodyPr/>
                    <a:lstStyle/>
                    <a:p>
                      <a:pPr lvl="1" algn="r" fontAlgn="b"/>
                      <a:r>
                        <a:rPr lang="en-US" sz="2400" b="0" i="0" u="none" strike="noStrike" dirty="0" smtClean="0">
                          <a:solidFill>
                            <a:srgbClr val="7030A0"/>
                          </a:solidFill>
                          <a:latin typeface="+mn-lt"/>
                        </a:rPr>
                        <a:t>8</a:t>
                      </a:r>
                      <a:endParaRPr lang="en-US" sz="2400" b="0" i="0" u="none" strike="noStrike" dirty="0">
                        <a:solidFill>
                          <a:srgbClr val="7030A0"/>
                        </a:solidFill>
                        <a:latin typeface="+mn-lt"/>
                      </a:endParaRPr>
                    </a:p>
                  </a:txBody>
                  <a:tcPr marL="9525" marR="9525" marT="9525" marB="0" anchor="b"/>
                </a:tc>
                <a:tc>
                  <a:txBody>
                    <a:bodyPr/>
                    <a:lstStyle/>
                    <a:p>
                      <a:pPr lvl="1" algn="r" fontAlgn="b"/>
                      <a:r>
                        <a:rPr lang="en-US" sz="2400" b="0" i="0" u="none" strike="noStrike" dirty="0" smtClean="0">
                          <a:solidFill>
                            <a:srgbClr val="7030A0"/>
                          </a:solidFill>
                          <a:latin typeface="+mn-lt"/>
                        </a:rPr>
                        <a:t>10</a:t>
                      </a:r>
                      <a:endParaRPr lang="en-US" sz="2400" b="0" i="0" u="none" strike="noStrike" dirty="0">
                        <a:solidFill>
                          <a:srgbClr val="7030A0"/>
                        </a:solidFill>
                        <a:latin typeface="+mn-lt"/>
                      </a:endParaRPr>
                    </a:p>
                  </a:txBody>
                  <a:tcPr marL="9525" marR="9525" marT="9525" marB="0" anchor="b"/>
                </a:tc>
                <a:tc>
                  <a:txBody>
                    <a:bodyPr/>
                    <a:lstStyle/>
                    <a:p>
                      <a:pPr lvl="1" algn="r" fontAlgn="b"/>
                      <a:r>
                        <a:rPr lang="en-US" sz="2400" b="0" i="0" u="none" strike="noStrike" dirty="0">
                          <a:solidFill>
                            <a:srgbClr val="7030A0"/>
                          </a:solidFill>
                          <a:latin typeface="+mn-lt"/>
                        </a:rPr>
                        <a:t>1.22</a:t>
                      </a:r>
                    </a:p>
                  </a:txBody>
                  <a:tcPr marL="9525" marR="9525" marT="9525" marB="0" anchor="b"/>
                </a:tc>
              </a:tr>
              <a:tr h="370840">
                <a:tc>
                  <a:txBody>
                    <a:bodyPr/>
                    <a:lstStyle/>
                    <a:p>
                      <a:pPr algn="l" fontAlgn="b"/>
                      <a:r>
                        <a:rPr lang="en-US" sz="2400" b="0" i="0" u="none" strike="noStrike" dirty="0">
                          <a:solidFill>
                            <a:srgbClr val="7030A0"/>
                          </a:solidFill>
                          <a:latin typeface="+mn-lt"/>
                        </a:rPr>
                        <a:t>Oceania</a:t>
                      </a:r>
                    </a:p>
                  </a:txBody>
                  <a:tcPr marL="9525" marR="9525" marT="9525" marB="0" anchor="b">
                    <a:lnB w="12700" cap="flat" cmpd="sng" algn="ctr">
                      <a:solidFill>
                        <a:schemeClr val="tx1"/>
                      </a:solidFill>
                      <a:prstDash val="solid"/>
                      <a:round/>
                      <a:headEnd type="none" w="med" len="med"/>
                      <a:tailEnd type="none" w="med" len="med"/>
                    </a:lnB>
                  </a:tcPr>
                </a:tc>
                <a:tc>
                  <a:txBody>
                    <a:bodyPr/>
                    <a:lstStyle/>
                    <a:p>
                      <a:pPr lvl="1" algn="r" fontAlgn="b"/>
                      <a:r>
                        <a:rPr lang="en-US" sz="2400" b="0" i="0" u="none" strike="noStrike" dirty="0" smtClean="0">
                          <a:solidFill>
                            <a:srgbClr val="7030A0"/>
                          </a:solidFill>
                          <a:latin typeface="+mn-lt"/>
                        </a:rPr>
                        <a:t>5</a:t>
                      </a:r>
                      <a:endParaRPr lang="en-US" sz="2400" b="0" i="0" u="none" strike="noStrike" dirty="0">
                        <a:solidFill>
                          <a:srgbClr val="7030A0"/>
                        </a:solidFill>
                        <a:latin typeface="+mn-lt"/>
                      </a:endParaRPr>
                    </a:p>
                  </a:txBody>
                  <a:tcPr marL="9525" marR="9525" marT="9525" marB="0" anchor="b">
                    <a:lnB w="12700" cap="flat" cmpd="sng" algn="ctr">
                      <a:solidFill>
                        <a:schemeClr val="tx1"/>
                      </a:solidFill>
                      <a:prstDash val="solid"/>
                      <a:round/>
                      <a:headEnd type="none" w="med" len="med"/>
                      <a:tailEnd type="none" w="med" len="med"/>
                    </a:lnB>
                  </a:tcPr>
                </a:tc>
                <a:tc>
                  <a:txBody>
                    <a:bodyPr/>
                    <a:lstStyle/>
                    <a:p>
                      <a:pPr lvl="1" algn="r" fontAlgn="b"/>
                      <a:r>
                        <a:rPr lang="en-US" sz="2400" b="0" i="0" u="none" strike="noStrike" dirty="0" smtClean="0">
                          <a:solidFill>
                            <a:srgbClr val="7030A0"/>
                          </a:solidFill>
                          <a:latin typeface="+mn-lt"/>
                        </a:rPr>
                        <a:t>4</a:t>
                      </a:r>
                      <a:endParaRPr lang="en-US" sz="2400" b="0" i="0" u="none" strike="noStrike" dirty="0">
                        <a:solidFill>
                          <a:srgbClr val="7030A0"/>
                        </a:solidFill>
                        <a:latin typeface="+mn-lt"/>
                      </a:endParaRPr>
                    </a:p>
                  </a:txBody>
                  <a:tcPr marL="9525" marR="9525" marT="9525" marB="0" anchor="b">
                    <a:lnB w="12700" cap="flat" cmpd="sng" algn="ctr">
                      <a:solidFill>
                        <a:schemeClr val="tx1"/>
                      </a:solidFill>
                      <a:prstDash val="solid"/>
                      <a:round/>
                      <a:headEnd type="none" w="med" len="med"/>
                      <a:tailEnd type="none" w="med" len="med"/>
                    </a:lnB>
                  </a:tcPr>
                </a:tc>
                <a:tc>
                  <a:txBody>
                    <a:bodyPr/>
                    <a:lstStyle/>
                    <a:p>
                      <a:pPr lvl="1" algn="r" fontAlgn="b"/>
                      <a:r>
                        <a:rPr lang="en-US" sz="2400" b="0" i="0" u="none" strike="noStrike" dirty="0">
                          <a:solidFill>
                            <a:srgbClr val="7030A0"/>
                          </a:solidFill>
                          <a:latin typeface="+mn-lt"/>
                        </a:rPr>
                        <a:t>0.73</a:t>
                      </a:r>
                    </a:p>
                  </a:txBody>
                  <a:tcPr marL="9525" marR="9525" marT="9525" marB="0" anchor="b">
                    <a:lnB w="12700" cap="flat" cmpd="sng" algn="ctr">
                      <a:solidFill>
                        <a:schemeClr val="tx1"/>
                      </a:solidFill>
                      <a:prstDash val="solid"/>
                      <a:round/>
                      <a:headEnd type="none" w="med" len="med"/>
                      <a:tailEnd type="none" w="med" len="med"/>
                    </a:lnB>
                  </a:tcPr>
                </a:tc>
              </a:tr>
              <a:tr h="370840">
                <a:tc>
                  <a:txBody>
                    <a:bodyPr/>
                    <a:lstStyle/>
                    <a:p>
                      <a:pPr algn="l" fontAlgn="b"/>
                      <a:r>
                        <a:rPr lang="en-US" sz="2400" b="0" i="0" u="none" strike="noStrike" dirty="0">
                          <a:solidFill>
                            <a:srgbClr val="7030A0"/>
                          </a:solidFill>
                          <a:latin typeface="+mn-lt"/>
                        </a:rPr>
                        <a:t>World Total</a:t>
                      </a:r>
                    </a:p>
                  </a:txBody>
                  <a:tcPr marL="9525" marR="9525" marT="9525" marB="0" anchor="b">
                    <a:lnT w="12700" cap="flat" cmpd="sng" algn="ctr">
                      <a:solidFill>
                        <a:schemeClr val="tx1"/>
                      </a:solidFill>
                      <a:prstDash val="solid"/>
                      <a:round/>
                      <a:headEnd type="none" w="med" len="med"/>
                      <a:tailEnd type="none" w="med" len="med"/>
                    </a:lnT>
                  </a:tcPr>
                </a:tc>
                <a:tc>
                  <a:txBody>
                    <a:bodyPr/>
                    <a:lstStyle/>
                    <a:p>
                      <a:pPr lvl="1" algn="r" fontAlgn="b"/>
                      <a:r>
                        <a:rPr lang="en-US" sz="2400" b="0" i="0" u="none" strike="noStrike" dirty="0" smtClean="0">
                          <a:solidFill>
                            <a:srgbClr val="7030A0"/>
                          </a:solidFill>
                          <a:latin typeface="+mn-lt"/>
                        </a:rPr>
                        <a:t>84</a:t>
                      </a:r>
                      <a:endParaRPr lang="en-US" sz="2400" b="0" i="0" u="none" strike="noStrike" dirty="0">
                        <a:solidFill>
                          <a:srgbClr val="7030A0"/>
                        </a:solidFill>
                        <a:latin typeface="+mn-lt"/>
                      </a:endParaRPr>
                    </a:p>
                  </a:txBody>
                  <a:tcPr marL="9525" marR="9525" marT="9525" marB="0" anchor="b">
                    <a:lnT w="12700" cap="flat" cmpd="sng" algn="ctr">
                      <a:solidFill>
                        <a:schemeClr val="tx1"/>
                      </a:solidFill>
                      <a:prstDash val="solid"/>
                      <a:round/>
                      <a:headEnd type="none" w="med" len="med"/>
                      <a:tailEnd type="none" w="med" len="med"/>
                    </a:lnT>
                  </a:tcPr>
                </a:tc>
                <a:tc>
                  <a:txBody>
                    <a:bodyPr/>
                    <a:lstStyle/>
                    <a:p>
                      <a:pPr lvl="1" algn="r" fontAlgn="b"/>
                      <a:r>
                        <a:rPr lang="en-US" sz="2400" b="0" i="0" u="none" strike="noStrike" dirty="0" smtClean="0">
                          <a:solidFill>
                            <a:srgbClr val="7030A0"/>
                          </a:solidFill>
                          <a:latin typeface="+mn-lt"/>
                        </a:rPr>
                        <a:t>63</a:t>
                      </a:r>
                      <a:endParaRPr lang="en-US" sz="2400" b="0" i="0" u="none" strike="noStrike" dirty="0">
                        <a:solidFill>
                          <a:srgbClr val="7030A0"/>
                        </a:solidFill>
                        <a:latin typeface="+mn-lt"/>
                      </a:endParaRPr>
                    </a:p>
                  </a:txBody>
                  <a:tcPr marL="9525" marR="9525" marT="9525" marB="0" anchor="b">
                    <a:lnT w="12700" cap="flat" cmpd="sng" algn="ctr">
                      <a:solidFill>
                        <a:schemeClr val="tx1"/>
                      </a:solidFill>
                      <a:prstDash val="solid"/>
                      <a:round/>
                      <a:headEnd type="none" w="med" len="med"/>
                      <a:tailEnd type="none" w="med" len="med"/>
                    </a:lnT>
                  </a:tcPr>
                </a:tc>
                <a:tc>
                  <a:txBody>
                    <a:bodyPr/>
                    <a:lstStyle/>
                    <a:p>
                      <a:pPr lvl="1" algn="r" fontAlgn="b"/>
                      <a:r>
                        <a:rPr lang="en-US" sz="2400" b="0" i="0" u="none" strike="noStrike" dirty="0">
                          <a:solidFill>
                            <a:srgbClr val="7030A0"/>
                          </a:solidFill>
                          <a:latin typeface="+mn-lt"/>
                        </a:rPr>
                        <a:t>0.75</a:t>
                      </a:r>
                    </a:p>
                  </a:txBody>
                  <a:tcPr marL="9525" marR="9525" marT="9525" marB="0" anchor="b">
                    <a:lnT w="12700" cap="flat" cmpd="sng" algn="ctr">
                      <a:solidFill>
                        <a:schemeClr val="tx1"/>
                      </a:solidFill>
                      <a:prstDash val="solid"/>
                      <a:round/>
                      <a:headEnd type="none" w="med" len="med"/>
                      <a:tailEnd type="none" w="med" len="med"/>
                    </a:lnT>
                  </a:tcPr>
                </a:tc>
              </a:tr>
            </a:tbl>
          </a:graphicData>
        </a:graphic>
      </p:graphicFrame>
      <p:sp>
        <p:nvSpPr>
          <p:cNvPr id="5" name="Rectangle 4"/>
          <p:cNvSpPr/>
          <p:nvPr/>
        </p:nvSpPr>
        <p:spPr>
          <a:xfrm>
            <a:off x="5985184" y="6172200"/>
            <a:ext cx="2608406" cy="369332"/>
          </a:xfrm>
          <a:prstGeom prst="rect">
            <a:avLst/>
          </a:prstGeom>
        </p:spPr>
        <p:txBody>
          <a:bodyPr wrap="none">
            <a:spAutoFit/>
          </a:bodyPr>
          <a:lstStyle/>
          <a:p>
            <a:pPr algn="r"/>
            <a:r>
              <a:rPr lang="en-CA" dirty="0" smtClean="0">
                <a:solidFill>
                  <a:srgbClr val="7030A0"/>
                </a:solidFill>
              </a:rPr>
              <a:t>Dyck &amp; Sumaila (2010) </a:t>
            </a:r>
            <a:endParaRPr lang="en-CA" dirty="0">
              <a:solidFill>
                <a:srgbClr val="7030A0"/>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3234" name="Picture 2"/>
          <p:cNvPicPr>
            <a:picLocks noChangeAspect="1" noChangeArrowheads="1"/>
          </p:cNvPicPr>
          <p:nvPr/>
        </p:nvPicPr>
        <p:blipFill>
          <a:blip r:embed="rId4" cstate="print"/>
          <a:srcRect/>
          <a:stretch>
            <a:fillRect/>
          </a:stretch>
        </p:blipFill>
        <p:spPr bwMode="auto">
          <a:xfrm>
            <a:off x="381000" y="990600"/>
            <a:ext cx="3581400" cy="2105025"/>
          </a:xfrm>
          <a:prstGeom prst="rect">
            <a:avLst/>
          </a:prstGeom>
          <a:noFill/>
          <a:ln w="9525">
            <a:noFill/>
            <a:miter lim="800000"/>
            <a:headEnd/>
            <a:tailEnd/>
          </a:ln>
          <a:effectLst/>
        </p:spPr>
      </p:pic>
      <p:sp>
        <p:nvSpPr>
          <p:cNvPr id="223235" name="Rectangle 3"/>
          <p:cNvSpPr>
            <a:spLocks noChangeArrowheads="1"/>
          </p:cNvSpPr>
          <p:nvPr/>
        </p:nvSpPr>
        <p:spPr bwMode="auto">
          <a:xfrm>
            <a:off x="457200" y="533400"/>
            <a:ext cx="8382000" cy="457200"/>
          </a:xfrm>
          <a:prstGeom prst="rect">
            <a:avLst/>
          </a:prstGeom>
          <a:noFill/>
          <a:ln w="9525">
            <a:noFill/>
            <a:miter lim="800000"/>
            <a:headEnd/>
            <a:tailEnd/>
          </a:ln>
          <a:effectLst/>
        </p:spPr>
        <p:txBody>
          <a:bodyPr anchor="ctr"/>
          <a:lstStyle/>
          <a:p>
            <a:pPr algn="ctr"/>
            <a:r>
              <a:rPr lang="en-US" sz="3600" b="1">
                <a:solidFill>
                  <a:schemeClr val="accent2"/>
                </a:solidFill>
              </a:rPr>
              <a:t>Catch data: individual fisheries</a:t>
            </a:r>
            <a:br>
              <a:rPr lang="en-US" sz="3600" b="1">
                <a:solidFill>
                  <a:schemeClr val="accent2"/>
                </a:solidFill>
              </a:rPr>
            </a:br>
            <a:endParaRPr lang="en-US" sz="3600" b="1">
              <a:solidFill>
                <a:schemeClr val="accent2"/>
              </a:solidFill>
            </a:endParaRPr>
          </a:p>
        </p:txBody>
      </p:sp>
      <p:graphicFrame>
        <p:nvGraphicFramePr>
          <p:cNvPr id="223236" name="Object 4"/>
          <p:cNvGraphicFramePr>
            <a:graphicFrameLocks noChangeAspect="1"/>
          </p:cNvGraphicFramePr>
          <p:nvPr/>
        </p:nvGraphicFramePr>
        <p:xfrm>
          <a:off x="5029200" y="838200"/>
          <a:ext cx="3581400" cy="2371725"/>
        </p:xfrm>
        <a:graphic>
          <a:graphicData uri="http://schemas.openxmlformats.org/presentationml/2006/ole">
            <p:oleObj spid="_x0000_s49154" name="Chart" r:id="rId5" imgW="3809928" imgH="2686033" progId="Excel.Sheet.8">
              <p:embed/>
            </p:oleObj>
          </a:graphicData>
        </a:graphic>
      </p:graphicFrame>
      <p:pic>
        <p:nvPicPr>
          <p:cNvPr id="223237" name="Picture 5" descr="Image104"/>
          <p:cNvPicPr>
            <a:picLocks noChangeAspect="1" noChangeArrowheads="1"/>
          </p:cNvPicPr>
          <p:nvPr/>
        </p:nvPicPr>
        <p:blipFill>
          <a:blip r:embed="rId6" cstate="print"/>
          <a:srcRect/>
          <a:stretch>
            <a:fillRect/>
          </a:stretch>
        </p:blipFill>
        <p:spPr bwMode="auto">
          <a:xfrm>
            <a:off x="381000" y="4038600"/>
            <a:ext cx="3810000" cy="2155825"/>
          </a:xfrm>
          <a:prstGeom prst="rect">
            <a:avLst/>
          </a:prstGeom>
          <a:noFill/>
        </p:spPr>
      </p:pic>
      <p:graphicFrame>
        <p:nvGraphicFramePr>
          <p:cNvPr id="223238" name="Object 6"/>
          <p:cNvGraphicFramePr>
            <a:graphicFrameLocks noChangeAspect="1"/>
          </p:cNvGraphicFramePr>
          <p:nvPr/>
        </p:nvGraphicFramePr>
        <p:xfrm>
          <a:off x="4800600" y="4114800"/>
          <a:ext cx="3962400" cy="2209800"/>
        </p:xfrm>
        <a:graphic>
          <a:graphicData uri="http://schemas.openxmlformats.org/presentationml/2006/ole">
            <p:oleObj spid="_x0000_s49155" name="Chart" r:id="rId7" imgW="4791075" imgH="3171825" progId="Excel.Sheet.8">
              <p:embed/>
            </p:oleObj>
          </a:graphicData>
        </a:graphic>
      </p:graphicFrame>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cstate="print"/>
          <a:srcRect/>
          <a:stretch>
            <a:fillRect/>
          </a:stretch>
        </p:blipFill>
        <p:spPr bwMode="auto">
          <a:xfrm>
            <a:off x="152400" y="914400"/>
            <a:ext cx="8895957" cy="4800600"/>
          </a:xfrm>
          <a:prstGeom prst="rect">
            <a:avLst/>
          </a:prstGeom>
          <a:noFill/>
          <a:ln w="9525">
            <a:noFill/>
            <a:miter lim="800000"/>
            <a:headEnd/>
            <a:tailEnd/>
          </a:ln>
          <a:effectLst/>
        </p:spPr>
      </p:pic>
      <p:sp>
        <p:nvSpPr>
          <p:cNvPr id="3" name="TextBox 2"/>
          <p:cNvSpPr txBox="1"/>
          <p:nvPr/>
        </p:nvSpPr>
        <p:spPr>
          <a:xfrm>
            <a:off x="1752600" y="42446"/>
            <a:ext cx="6908678" cy="1077218"/>
          </a:xfrm>
          <a:prstGeom prst="rect">
            <a:avLst/>
          </a:prstGeom>
          <a:noFill/>
        </p:spPr>
        <p:txBody>
          <a:bodyPr wrap="square" rtlCol="0">
            <a:spAutoFit/>
          </a:bodyPr>
          <a:lstStyle/>
          <a:p>
            <a:r>
              <a:rPr lang="en-US" sz="3200" b="1" dirty="0" smtClean="0">
                <a:solidFill>
                  <a:srgbClr val="7030A0"/>
                </a:solidFill>
                <a:latin typeface="Calibri" pitchFamily="34" charset="0"/>
              </a:rPr>
              <a:t>Global Potential Catch Loss </a:t>
            </a:r>
          </a:p>
          <a:p>
            <a:r>
              <a:rPr lang="en-US" sz="3200" b="1" dirty="0" smtClean="0">
                <a:solidFill>
                  <a:srgbClr val="7030A0"/>
                </a:solidFill>
                <a:latin typeface="Calibri" pitchFamily="34" charset="0"/>
              </a:rPr>
              <a:t>(in million </a:t>
            </a:r>
            <a:r>
              <a:rPr lang="en-US" sz="3200" b="1" dirty="0" err="1" smtClean="0">
                <a:solidFill>
                  <a:srgbClr val="7030A0"/>
                </a:solidFill>
                <a:latin typeface="Calibri" pitchFamily="34" charset="0"/>
              </a:rPr>
              <a:t>tonnes</a:t>
            </a:r>
            <a:r>
              <a:rPr lang="en-US" sz="3200" b="1" dirty="0" smtClean="0">
                <a:solidFill>
                  <a:srgbClr val="7030A0"/>
                </a:solidFill>
                <a:latin typeface="Calibri" pitchFamily="34" charset="0"/>
              </a:rPr>
              <a:t>)</a:t>
            </a:r>
            <a:endParaRPr lang="en-US" sz="3200" b="1" dirty="0">
              <a:solidFill>
                <a:srgbClr val="7030A0"/>
              </a:solidFill>
              <a:latin typeface="Calibri" pitchFamily="34" charset="0"/>
            </a:endParaRPr>
          </a:p>
        </p:txBody>
      </p:sp>
      <p:sp>
        <p:nvSpPr>
          <p:cNvPr id="4" name="Rectangle 3"/>
          <p:cNvSpPr/>
          <p:nvPr/>
        </p:nvSpPr>
        <p:spPr>
          <a:xfrm>
            <a:off x="5972360" y="6172200"/>
            <a:ext cx="2621230" cy="369332"/>
          </a:xfrm>
          <a:prstGeom prst="rect">
            <a:avLst/>
          </a:prstGeom>
        </p:spPr>
        <p:txBody>
          <a:bodyPr wrap="none">
            <a:spAutoFit/>
          </a:bodyPr>
          <a:lstStyle/>
          <a:p>
            <a:pPr algn="r"/>
            <a:r>
              <a:rPr lang="en-CA" dirty="0" smtClean="0">
                <a:solidFill>
                  <a:srgbClr val="7030A0"/>
                </a:solidFill>
              </a:rPr>
              <a:t>Srinivasan et al. (2010) </a:t>
            </a:r>
            <a:endParaRPr lang="en-CA" dirty="0">
              <a:solidFill>
                <a:srgbClr val="7030A0"/>
              </a:solidFill>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chemeClr val="accent2"/>
                </a:solidFill>
              </a:rPr>
              <a:t>Food security </a:t>
            </a:r>
            <a:r>
              <a:rPr lang="en-US" b="1" dirty="0" smtClean="0"/>
              <a:t/>
            </a:r>
            <a:br>
              <a:rPr lang="en-US" b="1" dirty="0" smtClean="0"/>
            </a:br>
            <a:r>
              <a:rPr lang="en-US" b="1" dirty="0" smtClean="0">
                <a:solidFill>
                  <a:schemeClr val="accent2"/>
                </a:solidFill>
              </a:rPr>
              <a:t>implications of overfishing</a:t>
            </a:r>
            <a:endParaRPr lang="en-CA" b="1" dirty="0">
              <a:solidFill>
                <a:schemeClr val="accent2"/>
              </a:solidFill>
            </a:endParaRPr>
          </a:p>
        </p:txBody>
      </p:sp>
      <p:sp>
        <p:nvSpPr>
          <p:cNvPr id="3" name="Content Placeholder 2"/>
          <p:cNvSpPr>
            <a:spLocks noGrp="1"/>
          </p:cNvSpPr>
          <p:nvPr>
            <p:ph idx="1"/>
          </p:nvPr>
        </p:nvSpPr>
        <p:spPr/>
        <p:txBody>
          <a:bodyPr/>
          <a:lstStyle/>
          <a:p>
            <a:r>
              <a:rPr lang="en-CA" dirty="0" smtClean="0">
                <a:solidFill>
                  <a:schemeClr val="accent2"/>
                </a:solidFill>
              </a:rPr>
              <a:t>Our analysis shows that eliminating overfishing could create food to avert undernourishment for about 20 million people mostly in countries with very high levels of undernourishment in their populations (e.g., Liberia, Sri Lanka, Grenada, Guatemala).</a:t>
            </a:r>
          </a:p>
          <a:p>
            <a:endParaRPr lang="en-US" dirty="0" smtClean="0"/>
          </a:p>
        </p:txBody>
      </p:sp>
      <p:sp>
        <p:nvSpPr>
          <p:cNvPr id="4" name="Rectangle 3"/>
          <p:cNvSpPr/>
          <p:nvPr/>
        </p:nvSpPr>
        <p:spPr>
          <a:xfrm>
            <a:off x="5972360" y="6172200"/>
            <a:ext cx="2621230" cy="369332"/>
          </a:xfrm>
          <a:prstGeom prst="rect">
            <a:avLst/>
          </a:prstGeom>
        </p:spPr>
        <p:txBody>
          <a:bodyPr wrap="none">
            <a:spAutoFit/>
          </a:bodyPr>
          <a:lstStyle/>
          <a:p>
            <a:pPr algn="r"/>
            <a:r>
              <a:rPr lang="en-CA" dirty="0" smtClean="0">
                <a:solidFill>
                  <a:srgbClr val="7030A0"/>
                </a:solidFill>
              </a:rPr>
              <a:t>Srinivasan et al. (2010) </a:t>
            </a:r>
            <a:endParaRPr lang="en-CA" dirty="0">
              <a:solidFill>
                <a:srgbClr val="7030A0"/>
              </a:solidFill>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304800" y="2438400"/>
            <a:ext cx="8229600" cy="1524000"/>
          </a:xfrm>
        </p:spPr>
        <p:txBody>
          <a:bodyPr/>
          <a:lstStyle/>
          <a:p>
            <a:pPr eaLnBrk="1" hangingPunct="1"/>
            <a:r>
              <a:rPr lang="en-US" sz="3600" b="1" dirty="0" smtClean="0">
                <a:solidFill>
                  <a:schemeClr val="accent2"/>
                </a:solidFill>
              </a:rPr>
              <a:t>Elements of sustainability</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chemeClr val="accent2"/>
                </a:solidFill>
              </a:rPr>
              <a:t>Elements of sustainability in fisheries</a:t>
            </a:r>
            <a:endParaRPr lang="en-CA" b="1" dirty="0">
              <a:solidFill>
                <a:schemeClr val="accent2"/>
              </a:solidFill>
            </a:endParaRPr>
          </a:p>
        </p:txBody>
      </p:sp>
      <p:sp>
        <p:nvSpPr>
          <p:cNvPr id="3" name="Content Placeholder 2"/>
          <p:cNvSpPr>
            <a:spLocks noGrp="1"/>
          </p:cNvSpPr>
          <p:nvPr>
            <p:ph idx="1"/>
          </p:nvPr>
        </p:nvSpPr>
        <p:spPr/>
        <p:txBody>
          <a:bodyPr/>
          <a:lstStyle/>
          <a:p>
            <a:r>
              <a:rPr lang="en-CA" dirty="0" smtClean="0">
                <a:solidFill>
                  <a:schemeClr val="accent2"/>
                </a:solidFill>
              </a:rPr>
              <a:t>Recognize that there are limits to the amount of fish that the ocean can provide;</a:t>
            </a:r>
          </a:p>
          <a:p>
            <a:r>
              <a:rPr lang="en-CA" dirty="0" smtClean="0">
                <a:solidFill>
                  <a:schemeClr val="accent2"/>
                </a:solidFill>
              </a:rPr>
              <a:t>Acknowledge that rebuilding overfished stocks is needed so they can deliver maximum sustainable yield through time for the benefits of all generations;</a:t>
            </a:r>
          </a:p>
          <a:p>
            <a:endParaRPr lang="en-CA" dirty="0" smtClean="0">
              <a:solidFill>
                <a:schemeClr val="accent2"/>
              </a:solidFill>
            </a:endParaRPr>
          </a:p>
          <a:p>
            <a:endParaRPr lang="en-US" dirty="0" smtClean="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chemeClr val="accent2"/>
                </a:solidFill>
              </a:rPr>
              <a:t>Elements of sustainability in fisheries</a:t>
            </a:r>
            <a:endParaRPr lang="en-CA" b="1" dirty="0">
              <a:solidFill>
                <a:schemeClr val="accent2"/>
              </a:solidFill>
            </a:endParaRPr>
          </a:p>
        </p:txBody>
      </p:sp>
      <p:sp>
        <p:nvSpPr>
          <p:cNvPr id="3" name="Content Placeholder 2"/>
          <p:cNvSpPr>
            <a:spLocks noGrp="1"/>
          </p:cNvSpPr>
          <p:nvPr>
            <p:ph idx="1"/>
          </p:nvPr>
        </p:nvSpPr>
        <p:spPr/>
        <p:txBody>
          <a:bodyPr/>
          <a:lstStyle/>
          <a:p>
            <a:r>
              <a:rPr lang="en-CA" dirty="0" smtClean="0">
                <a:solidFill>
                  <a:schemeClr val="accent2"/>
                </a:solidFill>
              </a:rPr>
              <a:t>Essential fish habitats need to be protected and preserved;</a:t>
            </a:r>
          </a:p>
          <a:p>
            <a:r>
              <a:rPr lang="en-CA" dirty="0" smtClean="0">
                <a:solidFill>
                  <a:schemeClr val="accent2"/>
                </a:solidFill>
              </a:rPr>
              <a:t>Fishing and related activities are carried out to minimize the release of greenhouse gases;</a:t>
            </a:r>
          </a:p>
          <a:p>
            <a:r>
              <a:rPr lang="en-CA" dirty="0" smtClean="0">
                <a:solidFill>
                  <a:schemeClr val="accent2"/>
                </a:solidFill>
              </a:rPr>
              <a:t>Education, education, education. </a:t>
            </a:r>
          </a:p>
          <a:p>
            <a:endParaRPr lang="en-CA" dirty="0" smtClean="0">
              <a:solidFill>
                <a:schemeClr val="accent2"/>
              </a:solidFill>
            </a:endParaRPr>
          </a:p>
          <a:p>
            <a:endParaRPr lang="en-US" dirty="0" smtClean="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chemeClr val="accent2"/>
                </a:solidFill>
              </a:rPr>
              <a:t>Elements of sustainability in fisheries</a:t>
            </a:r>
            <a:endParaRPr lang="en-CA" b="1" dirty="0">
              <a:solidFill>
                <a:schemeClr val="accent2"/>
              </a:solidFill>
            </a:endParaRPr>
          </a:p>
        </p:txBody>
      </p:sp>
      <p:sp>
        <p:nvSpPr>
          <p:cNvPr id="3" name="Content Placeholder 2"/>
          <p:cNvSpPr>
            <a:spLocks noGrp="1"/>
          </p:cNvSpPr>
          <p:nvPr>
            <p:ph idx="1"/>
          </p:nvPr>
        </p:nvSpPr>
        <p:spPr>
          <a:xfrm>
            <a:off x="457200" y="1447800"/>
            <a:ext cx="8229600" cy="4953000"/>
          </a:xfrm>
        </p:spPr>
        <p:txBody>
          <a:bodyPr/>
          <a:lstStyle/>
          <a:p>
            <a:r>
              <a:rPr lang="en-CA" dirty="0" smtClean="0">
                <a:solidFill>
                  <a:schemeClr val="accent2"/>
                </a:solidFill>
              </a:rPr>
              <a:t>Global governance: </a:t>
            </a:r>
          </a:p>
          <a:p>
            <a:pPr lvl="1"/>
            <a:r>
              <a:rPr lang="en-CA" dirty="0" smtClean="0">
                <a:solidFill>
                  <a:schemeClr val="accent2"/>
                </a:solidFill>
              </a:rPr>
              <a:t>sustainability based on the ecosystem approach such as the use of marine protected area;</a:t>
            </a:r>
          </a:p>
          <a:p>
            <a:pPr lvl="1"/>
            <a:r>
              <a:rPr lang="en-CA" dirty="0" smtClean="0">
                <a:solidFill>
                  <a:schemeClr val="accent2"/>
                </a:solidFill>
              </a:rPr>
              <a:t>Subsidies disciplines;</a:t>
            </a:r>
          </a:p>
          <a:p>
            <a:pPr lvl="1"/>
            <a:r>
              <a:rPr lang="en-CA" dirty="0" smtClean="0">
                <a:solidFill>
                  <a:schemeClr val="accent2"/>
                </a:solidFill>
              </a:rPr>
              <a:t>Joint management of </a:t>
            </a:r>
            <a:r>
              <a:rPr lang="en-CA" dirty="0" smtClean="0">
                <a:solidFill>
                  <a:schemeClr val="accent2"/>
                </a:solidFill>
              </a:rPr>
              <a:t>shared stocks, e.g., high </a:t>
            </a:r>
            <a:r>
              <a:rPr lang="en-CA" dirty="0" smtClean="0">
                <a:solidFill>
                  <a:schemeClr val="accent2"/>
                </a:solidFill>
              </a:rPr>
              <a:t>seas fish stocks;</a:t>
            </a:r>
          </a:p>
          <a:p>
            <a:pPr lvl="1"/>
            <a:r>
              <a:rPr lang="en-CA" dirty="0" smtClean="0">
                <a:solidFill>
                  <a:schemeClr val="accent2"/>
                </a:solidFill>
              </a:rPr>
              <a:t>Make it economically costly to engage in IUU fishing;</a:t>
            </a:r>
          </a:p>
          <a:p>
            <a:pPr lvl="1"/>
            <a:r>
              <a:rPr lang="en-CA" dirty="0" smtClean="0">
                <a:solidFill>
                  <a:schemeClr val="accent2"/>
                </a:solidFill>
              </a:rPr>
              <a:t>Encourage co-management of fisheries;</a:t>
            </a:r>
          </a:p>
          <a:p>
            <a:pPr lvl="1"/>
            <a:r>
              <a:rPr lang="en-CA" dirty="0" smtClean="0">
                <a:solidFill>
                  <a:schemeClr val="accent2"/>
                </a:solidFill>
              </a:rPr>
              <a:t>Define access rights to communities, etc. </a:t>
            </a:r>
          </a:p>
          <a:p>
            <a:pPr lvl="1">
              <a:buNone/>
            </a:pPr>
            <a:r>
              <a:rPr lang="en-CA" dirty="0" smtClean="0">
                <a:solidFill>
                  <a:schemeClr val="accent2"/>
                </a:solidFill>
              </a:rPr>
              <a:t> </a:t>
            </a:r>
            <a:endParaRPr lang="en-US" dirty="0" smtClean="0">
              <a:solidFill>
                <a:schemeClr val="accent2"/>
              </a:solidFill>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Edmonton,Saturna 030"/>
          <p:cNvPicPr>
            <a:picLocks noChangeAspect="1" noChangeArrowheads="1"/>
          </p:cNvPicPr>
          <p:nvPr/>
        </p:nvPicPr>
        <p:blipFill>
          <a:blip r:embed="rId3" cstate="print"/>
          <a:srcRect/>
          <a:stretch>
            <a:fillRect/>
          </a:stretch>
        </p:blipFill>
        <p:spPr bwMode="auto">
          <a:xfrm>
            <a:off x="0" y="0"/>
            <a:ext cx="9296400" cy="6858000"/>
          </a:xfrm>
          <a:prstGeom prst="rect">
            <a:avLst/>
          </a:prstGeom>
          <a:noFill/>
          <a:ln w="9525">
            <a:noFill/>
            <a:miter lim="800000"/>
            <a:headEnd/>
            <a:tailEnd/>
          </a:ln>
        </p:spPr>
      </p:pic>
      <p:sp>
        <p:nvSpPr>
          <p:cNvPr id="109571" name="Text Box 3"/>
          <p:cNvSpPr txBox="1">
            <a:spLocks noChangeArrowheads="1"/>
          </p:cNvSpPr>
          <p:nvPr/>
        </p:nvSpPr>
        <p:spPr bwMode="auto">
          <a:xfrm>
            <a:off x="3429000" y="3048000"/>
            <a:ext cx="4702175" cy="579438"/>
          </a:xfrm>
          <a:prstGeom prst="rect">
            <a:avLst/>
          </a:prstGeom>
          <a:noFill/>
          <a:ln w="9525">
            <a:noFill/>
            <a:miter lim="800000"/>
            <a:headEnd/>
            <a:tailEnd/>
          </a:ln>
          <a:effectLst/>
        </p:spPr>
        <p:txBody>
          <a:bodyPr>
            <a:spAutoFit/>
          </a:bodyPr>
          <a:lstStyle/>
          <a:p>
            <a:pPr>
              <a:spcBef>
                <a:spcPct val="50000"/>
              </a:spcBef>
              <a:buClr>
                <a:schemeClr val="hlink"/>
              </a:buClr>
              <a:buSzPct val="120000"/>
              <a:buFontTx/>
              <a:buChar char="•"/>
              <a:defRPr/>
            </a:pPr>
            <a:endParaRPr lang="en-US" sz="3200" dirty="0">
              <a:effectLst>
                <a:outerShdw blurRad="38100" dist="38100" dir="2700000" algn="tl">
                  <a:srgbClr val="C0C0C0"/>
                </a:outerShdw>
              </a:effectLst>
              <a:latin typeface="Tahoma" pitchFamily="34" charset="0"/>
            </a:endParaRPr>
          </a:p>
        </p:txBody>
      </p:sp>
      <p:sp>
        <p:nvSpPr>
          <p:cNvPr id="27652" name="Text Box 4"/>
          <p:cNvSpPr>
            <a:spLocks noGrp="1" noChangeArrowheads="1"/>
          </p:cNvSpPr>
          <p:nvPr>
            <p:ph type="title"/>
          </p:nvPr>
        </p:nvSpPr>
        <p:spPr>
          <a:xfrm>
            <a:off x="457200" y="2133600"/>
            <a:ext cx="8229600" cy="1384300"/>
          </a:xfrm>
          <a:noFill/>
        </p:spPr>
        <p:txBody>
          <a:bodyPr/>
          <a:lstStyle/>
          <a:p>
            <a:pPr eaLnBrk="1" hangingPunct="1">
              <a:spcBef>
                <a:spcPct val="20000"/>
              </a:spcBef>
              <a:buClr>
                <a:schemeClr val="hlink"/>
              </a:buClr>
              <a:buSzPct val="120000"/>
            </a:pPr>
            <a:r>
              <a:rPr lang="en-US" sz="4000" dirty="0" smtClean="0">
                <a:solidFill>
                  <a:schemeClr val="bg1"/>
                </a:solidFill>
              </a:rPr>
              <a:t>Thanks for your attention</a:t>
            </a:r>
          </a:p>
        </p:txBody>
      </p:sp>
      <p:pic>
        <p:nvPicPr>
          <p:cNvPr id="27653" name="Picture 11" descr="fc-backgnd"/>
          <p:cNvPicPr>
            <a:picLocks noChangeAspect="1" noChangeArrowheads="1"/>
          </p:cNvPicPr>
          <p:nvPr/>
        </p:nvPicPr>
        <p:blipFill>
          <a:blip r:embed="rId4" cstate="print">
            <a:lum bright="12000"/>
          </a:blip>
          <a:srcRect/>
          <a:stretch>
            <a:fillRect/>
          </a:stretch>
        </p:blipFill>
        <p:spPr bwMode="auto">
          <a:xfrm>
            <a:off x="381000" y="6019800"/>
            <a:ext cx="600075" cy="609600"/>
          </a:xfrm>
          <a:prstGeom prst="rect">
            <a:avLst/>
          </a:prstGeom>
          <a:noFill/>
          <a:ln w="9525">
            <a:noFill/>
            <a:miter lim="800000"/>
            <a:headEnd/>
            <a:tailEnd/>
          </a:ln>
        </p:spPr>
      </p:pic>
      <p:pic>
        <p:nvPicPr>
          <p:cNvPr id="27654" name="Picture 14" descr="CLR"/>
          <p:cNvPicPr>
            <a:picLocks noChangeAspect="1" noChangeArrowheads="1"/>
          </p:cNvPicPr>
          <p:nvPr/>
        </p:nvPicPr>
        <p:blipFill>
          <a:blip r:embed="rId5" cstate="print"/>
          <a:srcRect/>
          <a:stretch>
            <a:fillRect/>
          </a:stretch>
        </p:blipFill>
        <p:spPr bwMode="auto">
          <a:xfrm>
            <a:off x="8458200" y="5943600"/>
            <a:ext cx="557213" cy="5603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304800" y="2438400"/>
            <a:ext cx="8229600" cy="1524000"/>
          </a:xfrm>
        </p:spPr>
        <p:txBody>
          <a:bodyPr/>
          <a:lstStyle/>
          <a:p>
            <a:pPr eaLnBrk="1" hangingPunct="1"/>
            <a:r>
              <a:rPr lang="en-US" sz="3600" b="1" dirty="0" smtClean="0">
                <a:solidFill>
                  <a:schemeClr val="accent2"/>
                </a:solidFill>
              </a:rPr>
              <a:t>Overview of </a:t>
            </a:r>
            <a:r>
              <a:rPr lang="en-US" sz="3600" b="1" dirty="0" smtClean="0">
                <a:solidFill>
                  <a:schemeClr val="accent2"/>
                </a:solidFill>
              </a:rPr>
              <a:t>sustainability</a:t>
            </a:r>
            <a:endParaRPr lang="en-US" sz="3600" b="1" dirty="0" smtClean="0">
              <a:solidFill>
                <a:schemeClr val="accent2"/>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457200" y="274638"/>
            <a:ext cx="8229600" cy="944562"/>
          </a:xfrm>
        </p:spPr>
        <p:txBody>
          <a:bodyPr/>
          <a:lstStyle/>
          <a:p>
            <a:pPr eaLnBrk="1" hangingPunct="1"/>
            <a:r>
              <a:rPr lang="en-US" sz="3600" b="1" dirty="0" smtClean="0">
                <a:solidFill>
                  <a:schemeClr val="accent2"/>
                </a:solidFill>
              </a:rPr>
              <a:t>Origins of sustainability</a:t>
            </a:r>
          </a:p>
        </p:txBody>
      </p:sp>
      <p:sp>
        <p:nvSpPr>
          <p:cNvPr id="10243" name="Rectangle 3"/>
          <p:cNvSpPr>
            <a:spLocks noGrp="1" noChangeArrowheads="1"/>
          </p:cNvSpPr>
          <p:nvPr>
            <p:ph type="body" idx="1"/>
          </p:nvPr>
        </p:nvSpPr>
        <p:spPr>
          <a:xfrm>
            <a:off x="457200" y="1219200"/>
            <a:ext cx="8229600" cy="5181600"/>
          </a:xfrm>
        </p:spPr>
        <p:txBody>
          <a:bodyPr/>
          <a:lstStyle/>
          <a:p>
            <a:pPr eaLnBrk="1" hangingPunct="1"/>
            <a:r>
              <a:rPr lang="en-US" dirty="0" smtClean="0">
                <a:solidFill>
                  <a:schemeClr val="accent2"/>
                </a:solidFill>
              </a:rPr>
              <a:t>Many would trace the origins of sustainability to the Brundtland Report: WCED (1987):</a:t>
            </a:r>
          </a:p>
          <a:p>
            <a:pPr lvl="1" eaLnBrk="1" hangingPunct="1"/>
            <a:r>
              <a:rPr lang="en-CA" dirty="0" smtClean="0">
                <a:solidFill>
                  <a:schemeClr val="accent2"/>
                </a:solidFill>
              </a:rPr>
              <a:t>development that "meets the needs of the present generation without compromising the ability of future generations to meet their own needs”.</a:t>
            </a:r>
          </a:p>
          <a:p>
            <a:pPr eaLnBrk="1" hangingPunct="1"/>
            <a:r>
              <a:rPr lang="en-CA" dirty="0" smtClean="0">
                <a:solidFill>
                  <a:schemeClr val="accent2"/>
                </a:solidFill>
              </a:rPr>
              <a:t>But there is a longer history …</a:t>
            </a:r>
            <a:endParaRPr lang="en-US" dirty="0" smtClean="0">
              <a:solidFill>
                <a:schemeClr val="accent2"/>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4" descr="earth_nasa"/>
          <p:cNvPicPr>
            <a:picLocks noChangeAspect="1" noChangeArrowheads="1"/>
          </p:cNvPicPr>
          <p:nvPr/>
        </p:nvPicPr>
        <p:blipFill>
          <a:blip r:embed="rId3" cstate="print"/>
          <a:srcRect/>
          <a:stretch>
            <a:fillRect/>
          </a:stretch>
        </p:blipFill>
        <p:spPr bwMode="auto">
          <a:xfrm>
            <a:off x="2971800" y="3810000"/>
            <a:ext cx="2541588" cy="2519363"/>
          </a:xfrm>
          <a:prstGeom prst="rect">
            <a:avLst/>
          </a:prstGeom>
          <a:noFill/>
          <a:ln w="9525">
            <a:noFill/>
            <a:miter lim="800000"/>
            <a:headEnd/>
            <a:tailEnd/>
          </a:ln>
        </p:spPr>
      </p:pic>
      <p:sp>
        <p:nvSpPr>
          <p:cNvPr id="6147" name="Text Box 5"/>
          <p:cNvSpPr txBox="1">
            <a:spLocks noChangeArrowheads="1"/>
          </p:cNvSpPr>
          <p:nvPr/>
        </p:nvSpPr>
        <p:spPr bwMode="auto">
          <a:xfrm>
            <a:off x="4648200" y="6324600"/>
            <a:ext cx="990600" cy="228600"/>
          </a:xfrm>
          <a:prstGeom prst="rect">
            <a:avLst/>
          </a:prstGeom>
          <a:noFill/>
          <a:ln w="9525">
            <a:noFill/>
            <a:miter lim="800000"/>
            <a:headEnd/>
            <a:tailEnd/>
          </a:ln>
        </p:spPr>
        <p:txBody>
          <a:bodyPr>
            <a:spAutoFit/>
          </a:bodyPr>
          <a:lstStyle/>
          <a:p>
            <a:pPr>
              <a:spcBef>
                <a:spcPct val="50000"/>
              </a:spcBef>
            </a:pPr>
            <a:r>
              <a:rPr lang="en-US" sz="900" i="1" dirty="0"/>
              <a:t>Photo: NASA</a:t>
            </a:r>
            <a:endParaRPr lang="en-GB" sz="900" i="1" dirty="0"/>
          </a:p>
        </p:txBody>
      </p:sp>
      <p:sp>
        <p:nvSpPr>
          <p:cNvPr id="6148" name="Rectangle 6"/>
          <p:cNvSpPr>
            <a:spLocks noChangeArrowheads="1"/>
          </p:cNvSpPr>
          <p:nvPr/>
        </p:nvSpPr>
        <p:spPr bwMode="auto">
          <a:xfrm>
            <a:off x="381000" y="609600"/>
            <a:ext cx="8534400" cy="2590800"/>
          </a:xfrm>
          <a:prstGeom prst="rect">
            <a:avLst/>
          </a:prstGeom>
          <a:noFill/>
          <a:ln w="9525">
            <a:noFill/>
            <a:miter lim="800000"/>
            <a:headEnd/>
            <a:tailEnd/>
          </a:ln>
        </p:spPr>
        <p:txBody>
          <a:bodyPr anchor="ctr"/>
          <a:lstStyle/>
          <a:p>
            <a:pPr algn="ctr"/>
            <a:r>
              <a:rPr lang="en-US" sz="3200" dirty="0">
                <a:solidFill>
                  <a:schemeClr val="accent2"/>
                </a:solidFill>
              </a:rPr>
              <a:t>“The Earth and the fullness of it belongs to every generation, and the preceding one can have no right to blind it up from posterity” </a:t>
            </a:r>
            <a:r>
              <a:rPr lang="en-US" sz="3200" dirty="0">
                <a:solidFill>
                  <a:schemeClr val="bg1"/>
                </a:solidFill>
              </a:rPr>
              <a:t/>
            </a:r>
            <a:br>
              <a:rPr lang="en-US" sz="3200" dirty="0">
                <a:solidFill>
                  <a:schemeClr val="bg1"/>
                </a:solidFill>
              </a:rPr>
            </a:br>
            <a:r>
              <a:rPr lang="en-US" sz="3200" dirty="0">
                <a:solidFill>
                  <a:srgbClr val="FF3300"/>
                </a:solidFill>
              </a:rPr>
              <a:t>(Adam Smith, 1766 Lecture on Jurisprudence).</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457200" y="274638"/>
            <a:ext cx="8229600" cy="944562"/>
          </a:xfrm>
        </p:spPr>
        <p:txBody>
          <a:bodyPr/>
          <a:lstStyle/>
          <a:p>
            <a:pPr eaLnBrk="1" hangingPunct="1"/>
            <a:r>
              <a:rPr lang="en-US" sz="3600" b="1" dirty="0" smtClean="0">
                <a:solidFill>
                  <a:schemeClr val="accent2"/>
                </a:solidFill>
              </a:rPr>
              <a:t>The sustainable development challenge</a:t>
            </a:r>
          </a:p>
        </p:txBody>
      </p:sp>
      <p:sp>
        <p:nvSpPr>
          <p:cNvPr id="10243" name="Rectangle 3"/>
          <p:cNvSpPr>
            <a:spLocks noGrp="1" noChangeArrowheads="1"/>
          </p:cNvSpPr>
          <p:nvPr>
            <p:ph type="body" idx="1"/>
          </p:nvPr>
        </p:nvSpPr>
        <p:spPr>
          <a:xfrm>
            <a:off x="457200" y="1219200"/>
            <a:ext cx="8229600" cy="5181600"/>
          </a:xfrm>
        </p:spPr>
        <p:txBody>
          <a:bodyPr/>
          <a:lstStyle/>
          <a:p>
            <a:pPr eaLnBrk="1" hangingPunct="1"/>
            <a:endParaRPr lang="en-US" dirty="0" smtClean="0">
              <a:solidFill>
                <a:schemeClr val="accent2"/>
              </a:solidFill>
            </a:endParaRPr>
          </a:p>
          <a:p>
            <a:pPr eaLnBrk="1" hangingPunct="1"/>
            <a:r>
              <a:rPr lang="en-US" dirty="0" smtClean="0">
                <a:solidFill>
                  <a:schemeClr val="accent2"/>
                </a:solidFill>
              </a:rPr>
              <a:t>How to reconcile society’s development goals with the planet’s environmental limits over the long term:</a:t>
            </a:r>
          </a:p>
          <a:p>
            <a:pPr lvl="1" eaLnBrk="1" hangingPunct="1"/>
            <a:r>
              <a:rPr lang="en-US" dirty="0" smtClean="0">
                <a:solidFill>
                  <a:schemeClr val="accent2"/>
                </a:solidFill>
              </a:rPr>
              <a:t>Fish protein;</a:t>
            </a:r>
          </a:p>
          <a:p>
            <a:pPr lvl="1" eaLnBrk="1" hangingPunct="1"/>
            <a:r>
              <a:rPr lang="en-US" dirty="0" smtClean="0">
                <a:solidFill>
                  <a:schemeClr val="accent2"/>
                </a:solidFill>
              </a:rPr>
              <a:t>Jobs and income;</a:t>
            </a:r>
          </a:p>
          <a:p>
            <a:pPr lvl="1" eaLnBrk="1" hangingPunct="1"/>
            <a:r>
              <a:rPr lang="en-US" dirty="0" smtClean="0">
                <a:solidFill>
                  <a:schemeClr val="accent2"/>
                </a:solidFill>
              </a:rPr>
              <a:t>Profits.</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457200" y="274638"/>
            <a:ext cx="8229600" cy="944562"/>
          </a:xfrm>
        </p:spPr>
        <p:txBody>
          <a:bodyPr/>
          <a:lstStyle/>
          <a:p>
            <a:pPr eaLnBrk="1" hangingPunct="1"/>
            <a:r>
              <a:rPr lang="en-US" sz="3600" b="1" dirty="0" smtClean="0">
                <a:solidFill>
                  <a:schemeClr val="accent2"/>
                </a:solidFill>
              </a:rPr>
              <a:t>Ocean fish sustainability</a:t>
            </a:r>
          </a:p>
        </p:txBody>
      </p:sp>
      <p:sp>
        <p:nvSpPr>
          <p:cNvPr id="10243" name="Rectangle 3"/>
          <p:cNvSpPr>
            <a:spLocks noGrp="1" noChangeArrowheads="1"/>
          </p:cNvSpPr>
          <p:nvPr>
            <p:ph type="body" idx="1"/>
          </p:nvPr>
        </p:nvSpPr>
        <p:spPr>
          <a:xfrm>
            <a:off x="457200" y="1219200"/>
            <a:ext cx="8229600" cy="5181600"/>
          </a:xfrm>
        </p:spPr>
        <p:txBody>
          <a:bodyPr/>
          <a:lstStyle/>
          <a:p>
            <a:pPr eaLnBrk="1" hangingPunct="1"/>
            <a:endParaRPr lang="en-US" dirty="0" smtClean="0">
              <a:solidFill>
                <a:schemeClr val="accent2"/>
              </a:solidFill>
            </a:endParaRPr>
          </a:p>
          <a:p>
            <a:pPr eaLnBrk="1" hangingPunct="1"/>
            <a:r>
              <a:rPr lang="en-US" dirty="0" smtClean="0">
                <a:solidFill>
                  <a:schemeClr val="accent2"/>
                </a:solidFill>
              </a:rPr>
              <a:t>Sustainability focuses on the dynamic interactions between nature and society – in our case, the interaction between fish &amp; fishers:</a:t>
            </a:r>
          </a:p>
          <a:p>
            <a:pPr lvl="1" eaLnBrk="1" hangingPunct="1"/>
            <a:r>
              <a:rPr lang="en-US" dirty="0" smtClean="0">
                <a:solidFill>
                  <a:schemeClr val="accent2"/>
                </a:solidFill>
              </a:rPr>
              <a:t>Example: how vulnerable are different parts of the ocean? </a:t>
            </a:r>
          </a:p>
          <a:p>
            <a:pPr lvl="1" eaLnBrk="1" hangingPunct="1"/>
            <a:endParaRPr lang="en-US" dirty="0" smtClean="0">
              <a:solidFill>
                <a:schemeClr val="accent2"/>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2"/>
          <p:cNvSpPr txBox="1">
            <a:spLocks noChangeArrowheads="1"/>
          </p:cNvSpPr>
          <p:nvPr/>
        </p:nvSpPr>
        <p:spPr bwMode="auto">
          <a:xfrm>
            <a:off x="457200" y="654050"/>
            <a:ext cx="8229600" cy="1323439"/>
          </a:xfrm>
          <a:prstGeom prst="rect">
            <a:avLst/>
          </a:prstGeom>
          <a:noFill/>
          <a:ln w="9525">
            <a:noFill/>
            <a:miter lim="800000"/>
            <a:headEnd/>
            <a:tailEnd/>
          </a:ln>
        </p:spPr>
        <p:txBody>
          <a:bodyPr>
            <a:spAutoFit/>
          </a:bodyPr>
          <a:lstStyle/>
          <a:p>
            <a:pPr algn="ctr">
              <a:spcBef>
                <a:spcPts val="0"/>
              </a:spcBef>
            </a:pPr>
            <a:r>
              <a:rPr lang="en-US" sz="4000" dirty="0">
                <a:solidFill>
                  <a:schemeClr val="accent2"/>
                </a:solidFill>
              </a:rPr>
              <a:t>Intrinsic growth rate as indicator  </a:t>
            </a:r>
            <a:endParaRPr lang="en-US" sz="4000" dirty="0" smtClean="0">
              <a:solidFill>
                <a:schemeClr val="accent2"/>
              </a:solidFill>
            </a:endParaRPr>
          </a:p>
          <a:p>
            <a:pPr algn="ctr">
              <a:spcBef>
                <a:spcPts val="0"/>
              </a:spcBef>
            </a:pPr>
            <a:r>
              <a:rPr lang="en-US" sz="4000" dirty="0" smtClean="0">
                <a:solidFill>
                  <a:schemeClr val="accent2"/>
                </a:solidFill>
              </a:rPr>
              <a:t>of </a:t>
            </a:r>
            <a:r>
              <a:rPr lang="en-US" sz="4000" dirty="0">
                <a:solidFill>
                  <a:schemeClr val="accent2"/>
                </a:solidFill>
              </a:rPr>
              <a:t>vulnerability</a:t>
            </a:r>
          </a:p>
        </p:txBody>
      </p:sp>
      <p:pic>
        <p:nvPicPr>
          <p:cNvPr id="12291" name="Picture 3" descr="Intrinsic R_ver0"/>
          <p:cNvPicPr>
            <a:picLocks noChangeAspect="1" noChangeArrowheads="1"/>
          </p:cNvPicPr>
          <p:nvPr/>
        </p:nvPicPr>
        <p:blipFill>
          <a:blip r:embed="rId3" cstate="print"/>
          <a:srcRect l="3505" t="20944" r="1682" b="20944"/>
          <a:stretch>
            <a:fillRect/>
          </a:stretch>
        </p:blipFill>
        <p:spPr bwMode="auto">
          <a:xfrm>
            <a:off x="457200" y="2438400"/>
            <a:ext cx="8686800" cy="3757613"/>
          </a:xfrm>
          <a:prstGeom prst="rect">
            <a:avLst/>
          </a:prstGeom>
          <a:noFill/>
          <a:ln w="9525">
            <a:noFill/>
            <a:miter lim="800000"/>
            <a:headEnd/>
            <a:tailEnd/>
          </a:ln>
        </p:spPr>
      </p:pic>
      <p:sp>
        <p:nvSpPr>
          <p:cNvPr id="4" name="Rectangle 2"/>
          <p:cNvSpPr>
            <a:spLocks noChangeArrowheads="1"/>
          </p:cNvSpPr>
          <p:nvPr/>
        </p:nvSpPr>
        <p:spPr bwMode="auto">
          <a:xfrm>
            <a:off x="5181600" y="6324600"/>
            <a:ext cx="3698446" cy="369330"/>
          </a:xfrm>
          <a:prstGeom prst="rect">
            <a:avLst/>
          </a:prstGeom>
          <a:noFill/>
          <a:ln w="9525">
            <a:noFill/>
            <a:miter lim="800000"/>
            <a:headEnd/>
            <a:tailEnd/>
          </a:ln>
        </p:spPr>
        <p:txBody>
          <a:bodyPr wrap="none" lIns="91439" tIns="45719" rIns="91439" bIns="45719">
            <a:spAutoFit/>
          </a:bodyPr>
          <a:lstStyle/>
          <a:p>
            <a:pPr algn="r"/>
            <a:r>
              <a:rPr lang="en-CA" dirty="0" smtClean="0"/>
              <a:t>Sumaila, Cheung </a:t>
            </a:r>
            <a:r>
              <a:rPr lang="en-CA" dirty="0"/>
              <a:t>et al. </a:t>
            </a:r>
            <a:r>
              <a:rPr lang="en-CA" dirty="0" smtClean="0"/>
              <a:t>(in prep.) </a:t>
            </a:r>
            <a:endParaRPr lang="en-CA"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2"/>
          <p:cNvSpPr txBox="1">
            <a:spLocks noChangeArrowheads="1"/>
          </p:cNvSpPr>
          <p:nvPr/>
        </p:nvSpPr>
        <p:spPr bwMode="auto">
          <a:xfrm>
            <a:off x="457200" y="654050"/>
            <a:ext cx="8229600" cy="1323975"/>
          </a:xfrm>
          <a:prstGeom prst="rect">
            <a:avLst/>
          </a:prstGeom>
          <a:noFill/>
          <a:ln w="9525">
            <a:noFill/>
            <a:miter lim="800000"/>
            <a:headEnd/>
            <a:tailEnd/>
          </a:ln>
        </p:spPr>
        <p:txBody>
          <a:bodyPr>
            <a:spAutoFit/>
          </a:bodyPr>
          <a:lstStyle/>
          <a:p>
            <a:pPr algn="ctr">
              <a:spcBef>
                <a:spcPct val="50000"/>
              </a:spcBef>
            </a:pPr>
            <a:r>
              <a:rPr lang="en-US" sz="4000" dirty="0">
                <a:solidFill>
                  <a:schemeClr val="accent2"/>
                </a:solidFill>
              </a:rPr>
              <a:t>Official discount rates as indicator  of vulnerability</a:t>
            </a:r>
            <a:endParaRPr lang="el-GR" sz="4000">
              <a:solidFill>
                <a:schemeClr val="accent2"/>
              </a:solidFill>
              <a:cs typeface="Times New Roman" pitchFamily="18" charset="0"/>
            </a:endParaRPr>
          </a:p>
        </p:txBody>
      </p:sp>
      <p:pic>
        <p:nvPicPr>
          <p:cNvPr id="13315" name="Picture 3" descr="Discount rate_ver0"/>
          <p:cNvPicPr>
            <a:picLocks noChangeAspect="1" noChangeArrowheads="1"/>
          </p:cNvPicPr>
          <p:nvPr/>
        </p:nvPicPr>
        <p:blipFill>
          <a:blip r:embed="rId3" cstate="print"/>
          <a:srcRect l="3505" t="20944" r="1682" b="20944"/>
          <a:stretch>
            <a:fillRect/>
          </a:stretch>
        </p:blipFill>
        <p:spPr bwMode="auto">
          <a:xfrm>
            <a:off x="304800" y="2209800"/>
            <a:ext cx="8610600" cy="3725863"/>
          </a:xfrm>
          <a:prstGeom prst="rect">
            <a:avLst/>
          </a:prstGeom>
          <a:noFill/>
          <a:ln w="9525">
            <a:noFill/>
            <a:miter lim="800000"/>
            <a:headEnd/>
            <a:tailEnd/>
          </a:ln>
        </p:spPr>
      </p:pic>
      <p:sp>
        <p:nvSpPr>
          <p:cNvPr id="4" name="Rectangle 2"/>
          <p:cNvSpPr>
            <a:spLocks noChangeArrowheads="1"/>
          </p:cNvSpPr>
          <p:nvPr/>
        </p:nvSpPr>
        <p:spPr bwMode="auto">
          <a:xfrm>
            <a:off x="4894057" y="6172200"/>
            <a:ext cx="3698446" cy="369330"/>
          </a:xfrm>
          <a:prstGeom prst="rect">
            <a:avLst/>
          </a:prstGeom>
          <a:noFill/>
          <a:ln w="9525">
            <a:noFill/>
            <a:miter lim="800000"/>
            <a:headEnd/>
            <a:tailEnd/>
          </a:ln>
        </p:spPr>
        <p:txBody>
          <a:bodyPr wrap="none" lIns="91439" tIns="45719" rIns="91439" bIns="45719">
            <a:spAutoFit/>
          </a:bodyPr>
          <a:lstStyle/>
          <a:p>
            <a:pPr algn="r"/>
            <a:r>
              <a:rPr lang="en-CA" dirty="0" smtClean="0"/>
              <a:t>Sumaila, Cheung </a:t>
            </a:r>
            <a:r>
              <a:rPr lang="en-CA" dirty="0"/>
              <a:t>et al. </a:t>
            </a:r>
            <a:r>
              <a:rPr lang="en-CA" dirty="0" smtClean="0"/>
              <a:t>(in prep.) </a:t>
            </a:r>
            <a:endParaRPr lang="en-CA"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8606</TotalTime>
  <Words>942</Words>
  <Application>Microsoft Office PowerPoint</Application>
  <PresentationFormat>On-screen Show (4:3)</PresentationFormat>
  <Paragraphs>231</Paragraphs>
  <Slides>29</Slides>
  <Notes>29</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29</vt:i4>
      </vt:variant>
    </vt:vector>
  </HeadingPairs>
  <TitlesOfParts>
    <vt:vector size="32" baseType="lpstr">
      <vt:lpstr>Default Design</vt:lpstr>
      <vt:lpstr>Equation</vt:lpstr>
      <vt:lpstr>Chart</vt:lpstr>
      <vt:lpstr> Economics of (un-)sustainability  in global fisheries   </vt:lpstr>
      <vt:lpstr>Outline of talk</vt:lpstr>
      <vt:lpstr>Overview of sustainability</vt:lpstr>
      <vt:lpstr>Origins of sustainability</vt:lpstr>
      <vt:lpstr>Slide 5</vt:lpstr>
      <vt:lpstr>The sustainable development challenge</vt:lpstr>
      <vt:lpstr>Ocean fish sustainability</vt:lpstr>
      <vt:lpstr>Slide 8</vt:lpstr>
      <vt:lpstr>Slide 9</vt:lpstr>
      <vt:lpstr>Slide 10</vt:lpstr>
      <vt:lpstr>Ocean fish sustainability</vt:lpstr>
      <vt:lpstr>Slide 12</vt:lpstr>
      <vt:lpstr>Ocean fish sustainability</vt:lpstr>
      <vt:lpstr>Number of incriminated vessels fishing illegally between 1980 and 2003</vt:lpstr>
      <vt:lpstr>Costs and benefit aspects of risks  inherent in IUU activity</vt:lpstr>
      <vt:lpstr>Ocean fish sustainability</vt:lpstr>
      <vt:lpstr>The need to strive for sustainability</vt:lpstr>
      <vt:lpstr>Ocean fisheries activities</vt:lpstr>
      <vt:lpstr>Input – output results</vt:lpstr>
      <vt:lpstr>Economic impact of world  fisheries output</vt:lpstr>
      <vt:lpstr>Income effect of world  fisheries output</vt:lpstr>
      <vt:lpstr>Slide 22</vt:lpstr>
      <vt:lpstr>Slide 23</vt:lpstr>
      <vt:lpstr>Food security  implications of overfishing</vt:lpstr>
      <vt:lpstr>Elements of sustainability</vt:lpstr>
      <vt:lpstr>Elements of sustainability in fisheries</vt:lpstr>
      <vt:lpstr>Elements of sustainability in fisheries</vt:lpstr>
      <vt:lpstr>Elements of sustainability in fisheries</vt:lpstr>
      <vt:lpstr>Thanks for your attention</vt:lpstr>
    </vt:vector>
  </TitlesOfParts>
  <Company>St. Francis Xavier University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BCLME Hake Project: Socio-Economic Exploratoration Harvesting Strategies</dc:title>
  <dc:creator>rchuenpa</dc:creator>
  <cp:lastModifiedBy>ursumaila</cp:lastModifiedBy>
  <cp:revision>183</cp:revision>
  <dcterms:created xsi:type="dcterms:W3CDTF">2004-12-05T12:00:45Z</dcterms:created>
  <dcterms:modified xsi:type="dcterms:W3CDTF">2011-06-08T16:31:35Z</dcterms:modified>
</cp:coreProperties>
</file>